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97" r:id="rId5"/>
  </p:sldMasterIdLst>
  <p:notesMasterIdLst>
    <p:notesMasterId r:id="rId64"/>
  </p:notesMasterIdLst>
  <p:handoutMasterIdLst>
    <p:handoutMasterId r:id="rId65"/>
  </p:handoutMasterIdLst>
  <p:sldIdLst>
    <p:sldId id="332" r:id="rId6"/>
    <p:sldId id="393" r:id="rId7"/>
    <p:sldId id="396" r:id="rId8"/>
    <p:sldId id="304" r:id="rId9"/>
    <p:sldId id="333" r:id="rId10"/>
    <p:sldId id="338" r:id="rId11"/>
    <p:sldId id="337" r:id="rId12"/>
    <p:sldId id="376" r:id="rId13"/>
    <p:sldId id="377" r:id="rId14"/>
    <p:sldId id="378" r:id="rId15"/>
    <p:sldId id="379" r:id="rId16"/>
    <p:sldId id="380" r:id="rId17"/>
    <p:sldId id="401" r:id="rId18"/>
    <p:sldId id="335" r:id="rId19"/>
    <p:sldId id="406" r:id="rId20"/>
    <p:sldId id="402" r:id="rId21"/>
    <p:sldId id="367" r:id="rId22"/>
    <p:sldId id="369" r:id="rId23"/>
    <p:sldId id="372" r:id="rId24"/>
    <p:sldId id="370" r:id="rId25"/>
    <p:sldId id="407" r:id="rId26"/>
    <p:sldId id="403" r:id="rId27"/>
    <p:sldId id="371" r:id="rId28"/>
    <p:sldId id="373" r:id="rId29"/>
    <p:sldId id="375" r:id="rId30"/>
    <p:sldId id="374" r:id="rId31"/>
    <p:sldId id="366" r:id="rId32"/>
    <p:sldId id="362" r:id="rId33"/>
    <p:sldId id="404" r:id="rId34"/>
    <p:sldId id="320" r:id="rId35"/>
    <p:sldId id="275" r:id="rId36"/>
    <p:sldId id="257" r:id="rId37"/>
    <p:sldId id="268" r:id="rId38"/>
    <p:sldId id="269" r:id="rId39"/>
    <p:sldId id="258" r:id="rId40"/>
    <p:sldId id="259" r:id="rId41"/>
    <p:sldId id="260" r:id="rId42"/>
    <p:sldId id="261" r:id="rId43"/>
    <p:sldId id="262" r:id="rId44"/>
    <p:sldId id="266" r:id="rId45"/>
    <p:sldId id="267" r:id="rId46"/>
    <p:sldId id="265" r:id="rId47"/>
    <p:sldId id="270" r:id="rId48"/>
    <p:sldId id="271" r:id="rId49"/>
    <p:sldId id="272" r:id="rId50"/>
    <p:sldId id="405" r:id="rId51"/>
    <p:sldId id="398" r:id="rId52"/>
    <p:sldId id="273" r:id="rId53"/>
    <p:sldId id="274" r:id="rId54"/>
    <p:sldId id="309" r:id="rId55"/>
    <p:sldId id="306" r:id="rId56"/>
    <p:sldId id="399" r:id="rId57"/>
    <p:sldId id="317" r:id="rId58"/>
    <p:sldId id="276" r:id="rId59"/>
    <p:sldId id="277" r:id="rId60"/>
    <p:sldId id="301" r:id="rId61"/>
    <p:sldId id="395" r:id="rId62"/>
    <p:sldId id="360" r:id="rId6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496CA8-3C9B-44FB-B80E-1BBEA81FA5AF}" v="195" dt="2025-05-06T01:02:26.1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38" y="13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presProps" Target="presProps.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2.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422D4C6D-792B-47EF-9495-FC45095EA3F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3E8B2DB-4A33-4744-A8A6-ECF12F85C1FC}">
      <dgm:prSet/>
      <dgm:spPr/>
      <dgm:t>
        <a:bodyPr/>
        <a:lstStyle/>
        <a:p>
          <a:pPr>
            <a:lnSpc>
              <a:spcPct val="100000"/>
            </a:lnSpc>
          </a:pPr>
          <a:r>
            <a:rPr lang="en-US"/>
            <a:t>Welcome &amp; </a:t>
          </a:r>
          <a:r>
            <a:rPr lang="en-US">
              <a:latin typeface="Arial" panose="020B0604020202020204"/>
            </a:rPr>
            <a:t>Introduction</a:t>
          </a:r>
          <a:endParaRPr lang="en-US"/>
        </a:p>
      </dgm:t>
    </dgm:pt>
    <dgm:pt modelId="{175154AF-CC1A-4D68-829E-97D9B45E7503}" type="parTrans" cxnId="{E1FF0669-8890-4B53-B9F3-05E474B4ACE4}">
      <dgm:prSet/>
      <dgm:spPr/>
      <dgm:t>
        <a:bodyPr/>
        <a:lstStyle/>
        <a:p>
          <a:endParaRPr lang="en-US"/>
        </a:p>
      </dgm:t>
    </dgm:pt>
    <dgm:pt modelId="{FB0352FF-A2E2-4BD0-8F80-89F245024E1F}" type="sibTrans" cxnId="{E1FF0669-8890-4B53-B9F3-05E474B4ACE4}">
      <dgm:prSet/>
      <dgm:spPr/>
      <dgm:t>
        <a:bodyPr/>
        <a:lstStyle/>
        <a:p>
          <a:endParaRPr lang="en-US"/>
        </a:p>
      </dgm:t>
    </dgm:pt>
    <dgm:pt modelId="{2D129E85-9447-497A-B456-1028B9861A9D}">
      <dgm:prSet/>
      <dgm:spPr/>
      <dgm:t>
        <a:bodyPr/>
        <a:lstStyle/>
        <a:p>
          <a:pPr>
            <a:lnSpc>
              <a:spcPct val="100000"/>
            </a:lnSpc>
          </a:pPr>
          <a:r>
            <a:rPr lang="en-US"/>
            <a:t>Training Sessions &amp; Resources</a:t>
          </a:r>
        </a:p>
      </dgm:t>
    </dgm:pt>
    <dgm:pt modelId="{193655AE-C901-41CB-9ACF-F2A769131FD4}" type="parTrans" cxnId="{775C0166-B182-4E66-B9AC-546093D30571}">
      <dgm:prSet/>
      <dgm:spPr/>
      <dgm:t>
        <a:bodyPr/>
        <a:lstStyle/>
        <a:p>
          <a:endParaRPr lang="en-US"/>
        </a:p>
      </dgm:t>
    </dgm:pt>
    <dgm:pt modelId="{C4AA8EF3-EA9B-4405-A843-92FE4655429E}" type="sibTrans" cxnId="{775C0166-B182-4E66-B9AC-546093D30571}">
      <dgm:prSet/>
      <dgm:spPr/>
      <dgm:t>
        <a:bodyPr/>
        <a:lstStyle/>
        <a:p>
          <a:endParaRPr lang="en-US"/>
        </a:p>
      </dgm:t>
    </dgm:pt>
    <dgm:pt modelId="{93C6541A-2658-4C4F-B522-216828EA8132}">
      <dgm:prSet/>
      <dgm:spPr/>
      <dgm:t>
        <a:bodyPr/>
        <a:lstStyle/>
        <a:p>
          <a:pPr>
            <a:lnSpc>
              <a:spcPct val="100000"/>
            </a:lnSpc>
          </a:pPr>
          <a:r>
            <a:rPr lang="en-US"/>
            <a:t>Topics: Review of Critical Dates, Requisitions/Purchasing Orders/Receipt of Goods, Prepays and Liabilities, and Accruals</a:t>
          </a:r>
        </a:p>
      </dgm:t>
    </dgm:pt>
    <dgm:pt modelId="{D8183F7E-01D5-44A2-922D-C875770A194B}" type="parTrans" cxnId="{292F4726-CA40-4261-BBFE-A45626A0F92C}">
      <dgm:prSet/>
      <dgm:spPr/>
      <dgm:t>
        <a:bodyPr/>
        <a:lstStyle/>
        <a:p>
          <a:endParaRPr lang="en-US"/>
        </a:p>
      </dgm:t>
    </dgm:pt>
    <dgm:pt modelId="{F77762A9-55B8-4179-B9EF-066EFD47DCCC}" type="sibTrans" cxnId="{292F4726-CA40-4261-BBFE-A45626A0F92C}">
      <dgm:prSet/>
      <dgm:spPr/>
      <dgm:t>
        <a:bodyPr/>
        <a:lstStyle/>
        <a:p>
          <a:endParaRPr lang="en-US"/>
        </a:p>
      </dgm:t>
    </dgm:pt>
    <dgm:pt modelId="{7702FBBD-05EE-42AD-88D2-BCBB5C31F9F7}">
      <dgm:prSet/>
      <dgm:spPr/>
      <dgm:t>
        <a:bodyPr/>
        <a:lstStyle/>
        <a:p>
          <a:pPr>
            <a:lnSpc>
              <a:spcPct val="100000"/>
            </a:lnSpc>
          </a:pPr>
          <a:r>
            <a:rPr lang="en-US"/>
            <a:t>Questions/Conversation</a:t>
          </a:r>
        </a:p>
      </dgm:t>
    </dgm:pt>
    <dgm:pt modelId="{35E13B9B-A691-41E8-9E78-72C96742593E}" type="parTrans" cxnId="{DC13528D-59EF-4CF8-9293-49002661EE39}">
      <dgm:prSet/>
      <dgm:spPr/>
      <dgm:t>
        <a:bodyPr/>
        <a:lstStyle/>
        <a:p>
          <a:endParaRPr lang="en-US"/>
        </a:p>
      </dgm:t>
    </dgm:pt>
    <dgm:pt modelId="{206FC5C2-1DE0-4A4B-919D-EA54C3022D8B}" type="sibTrans" cxnId="{DC13528D-59EF-4CF8-9293-49002661EE39}">
      <dgm:prSet/>
      <dgm:spPr/>
      <dgm:t>
        <a:bodyPr/>
        <a:lstStyle/>
        <a:p>
          <a:endParaRPr lang="en-US"/>
        </a:p>
      </dgm:t>
    </dgm:pt>
    <dgm:pt modelId="{B07292DC-03BC-4B87-A687-FEDFF4886344}">
      <dgm:prSet phldr="0"/>
      <dgm:spPr/>
      <dgm:t>
        <a:bodyPr/>
        <a:lstStyle/>
        <a:p>
          <a:pPr>
            <a:lnSpc>
              <a:spcPct val="100000"/>
            </a:lnSpc>
          </a:pPr>
          <a:r>
            <a:rPr lang="en-US">
              <a:latin typeface="Arial" panose="020B0604020202020204"/>
            </a:rPr>
            <a:t>Check-in</a:t>
          </a:r>
          <a:endParaRPr lang="en-US"/>
        </a:p>
      </dgm:t>
    </dgm:pt>
    <dgm:pt modelId="{DF03DFBE-A5E6-4307-817B-29AFFDF15283}" type="parTrans" cxnId="{1F02FE9E-9A00-4301-BE11-CB24C0025985}">
      <dgm:prSet/>
      <dgm:spPr/>
      <dgm:t>
        <a:bodyPr/>
        <a:lstStyle/>
        <a:p>
          <a:endParaRPr lang="en-US"/>
        </a:p>
      </dgm:t>
    </dgm:pt>
    <dgm:pt modelId="{0AA21CB0-BE42-49E8-A5A1-9847F98F5EFA}" type="sibTrans" cxnId="{1F02FE9E-9A00-4301-BE11-CB24C0025985}">
      <dgm:prSet/>
      <dgm:spPr/>
      <dgm:t>
        <a:bodyPr/>
        <a:lstStyle/>
        <a:p>
          <a:endParaRPr lang="en-US"/>
        </a:p>
      </dgm:t>
    </dgm:pt>
    <dgm:pt modelId="{87A0048C-A0DA-4807-9AE6-78E49FC008AC}" type="pres">
      <dgm:prSet presAssocID="{422D4C6D-792B-47EF-9495-FC45095EA3F8}" presName="root" presStyleCnt="0">
        <dgm:presLayoutVars>
          <dgm:dir/>
          <dgm:resizeHandles val="exact"/>
        </dgm:presLayoutVars>
      </dgm:prSet>
      <dgm:spPr/>
    </dgm:pt>
    <dgm:pt modelId="{B6117AC9-CAD2-4E24-A0C7-1316DC40DC2D}" type="pres">
      <dgm:prSet presAssocID="{13E8B2DB-4A33-4744-A8A6-ECF12F85C1FC}" presName="compNode" presStyleCnt="0"/>
      <dgm:spPr/>
    </dgm:pt>
    <dgm:pt modelId="{90B47D7E-81B1-4E59-84BD-D784FB2D9AC1}" type="pres">
      <dgm:prSet presAssocID="{13E8B2DB-4A33-4744-A8A6-ECF12F85C1FC}" presName="bgRect" presStyleLbl="bgShp" presStyleIdx="0" presStyleCnt="5"/>
      <dgm:spPr/>
    </dgm:pt>
    <dgm:pt modelId="{16F666BC-B567-4218-B451-FD794D9A0C3E}" type="pres">
      <dgm:prSet presAssocID="{13E8B2DB-4A33-4744-A8A6-ECF12F85C1F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17378DA5-89C3-4904-BDDB-A06F0DE6EAD8}" type="pres">
      <dgm:prSet presAssocID="{13E8B2DB-4A33-4744-A8A6-ECF12F85C1FC}" presName="spaceRect" presStyleCnt="0"/>
      <dgm:spPr/>
    </dgm:pt>
    <dgm:pt modelId="{2C0E0DD9-A160-4126-AFE7-36C1A2563FE9}" type="pres">
      <dgm:prSet presAssocID="{13E8B2DB-4A33-4744-A8A6-ECF12F85C1FC}" presName="parTx" presStyleLbl="revTx" presStyleIdx="0" presStyleCnt="5">
        <dgm:presLayoutVars>
          <dgm:chMax val="0"/>
          <dgm:chPref val="0"/>
        </dgm:presLayoutVars>
      </dgm:prSet>
      <dgm:spPr/>
    </dgm:pt>
    <dgm:pt modelId="{E2CE41A8-5E1A-45E6-8713-5203E6BBD89E}" type="pres">
      <dgm:prSet presAssocID="{FB0352FF-A2E2-4BD0-8F80-89F245024E1F}" presName="sibTrans" presStyleCnt="0"/>
      <dgm:spPr/>
    </dgm:pt>
    <dgm:pt modelId="{CA1C1A20-4022-4B21-B5CC-3B96064F2007}" type="pres">
      <dgm:prSet presAssocID="{2D129E85-9447-497A-B456-1028B9861A9D}" presName="compNode" presStyleCnt="0"/>
      <dgm:spPr/>
    </dgm:pt>
    <dgm:pt modelId="{13183850-B4E2-4634-AE80-4B8854BD26BA}" type="pres">
      <dgm:prSet presAssocID="{2D129E85-9447-497A-B456-1028B9861A9D}" presName="bgRect" presStyleLbl="bgShp" presStyleIdx="1" presStyleCnt="5"/>
      <dgm:spPr/>
    </dgm:pt>
    <dgm:pt modelId="{A98C865E-47D1-4EB0-971C-C0D9F6B40E48}" type="pres">
      <dgm:prSet presAssocID="{2D129E85-9447-497A-B456-1028B9861A9D}"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39B60CA8-2CE6-4A05-A4F1-084971342A99}" type="pres">
      <dgm:prSet presAssocID="{2D129E85-9447-497A-B456-1028B9861A9D}" presName="spaceRect" presStyleCnt="0"/>
      <dgm:spPr/>
    </dgm:pt>
    <dgm:pt modelId="{B10C51E3-E780-4C07-AE81-00FCE84E556A}" type="pres">
      <dgm:prSet presAssocID="{2D129E85-9447-497A-B456-1028B9861A9D}" presName="parTx" presStyleLbl="revTx" presStyleIdx="1" presStyleCnt="5">
        <dgm:presLayoutVars>
          <dgm:chMax val="0"/>
          <dgm:chPref val="0"/>
        </dgm:presLayoutVars>
      </dgm:prSet>
      <dgm:spPr/>
    </dgm:pt>
    <dgm:pt modelId="{6EA06DCA-C504-40C1-B98B-1D1C444EE45B}" type="pres">
      <dgm:prSet presAssocID="{C4AA8EF3-EA9B-4405-A843-92FE4655429E}" presName="sibTrans" presStyleCnt="0"/>
      <dgm:spPr/>
    </dgm:pt>
    <dgm:pt modelId="{C2906B8B-076A-4EAE-A198-70FD9149DE16}" type="pres">
      <dgm:prSet presAssocID="{93C6541A-2658-4C4F-B522-216828EA8132}" presName="compNode" presStyleCnt="0"/>
      <dgm:spPr/>
    </dgm:pt>
    <dgm:pt modelId="{338702C2-69E9-4E77-8C2D-6DA91492F1BD}" type="pres">
      <dgm:prSet presAssocID="{93C6541A-2658-4C4F-B522-216828EA8132}" presName="bgRect" presStyleLbl="bgShp" presStyleIdx="2" presStyleCnt="5"/>
      <dgm:spPr/>
    </dgm:pt>
    <dgm:pt modelId="{A4BBF120-5DBF-4435-BDBE-7B56B0A163C9}" type="pres">
      <dgm:prSet presAssocID="{93C6541A-2658-4C4F-B522-216828EA813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ocessor"/>
        </a:ext>
      </dgm:extLst>
    </dgm:pt>
    <dgm:pt modelId="{F965DEBE-D0F5-4823-8903-F01A81BFEA7B}" type="pres">
      <dgm:prSet presAssocID="{93C6541A-2658-4C4F-B522-216828EA8132}" presName="spaceRect" presStyleCnt="0"/>
      <dgm:spPr/>
    </dgm:pt>
    <dgm:pt modelId="{32E0EB3E-D20D-4636-9470-EB82AB1C1B92}" type="pres">
      <dgm:prSet presAssocID="{93C6541A-2658-4C4F-B522-216828EA8132}" presName="parTx" presStyleLbl="revTx" presStyleIdx="2" presStyleCnt="5">
        <dgm:presLayoutVars>
          <dgm:chMax val="0"/>
          <dgm:chPref val="0"/>
        </dgm:presLayoutVars>
      </dgm:prSet>
      <dgm:spPr/>
    </dgm:pt>
    <dgm:pt modelId="{6FCDC8F6-A4F8-46D6-9B24-F5330AC74A82}" type="pres">
      <dgm:prSet presAssocID="{F77762A9-55B8-4179-B9EF-066EFD47DCCC}" presName="sibTrans" presStyleCnt="0"/>
      <dgm:spPr/>
    </dgm:pt>
    <dgm:pt modelId="{D38AA70E-7586-4011-AE99-993E60EC3A0D}" type="pres">
      <dgm:prSet presAssocID="{7702FBBD-05EE-42AD-88D2-BCBB5C31F9F7}" presName="compNode" presStyleCnt="0"/>
      <dgm:spPr/>
    </dgm:pt>
    <dgm:pt modelId="{D65F2880-892D-467C-8C9D-68259D92F337}" type="pres">
      <dgm:prSet presAssocID="{7702FBBD-05EE-42AD-88D2-BCBB5C31F9F7}" presName="bgRect" presStyleLbl="bgShp" presStyleIdx="3" presStyleCnt="5" custLinFactNeighborX="-874" custLinFactNeighborY="-597"/>
      <dgm:spPr/>
    </dgm:pt>
    <dgm:pt modelId="{16805614-7DE1-4EF1-BBE9-60ED6F6F61B9}" type="pres">
      <dgm:prSet presAssocID="{7702FBBD-05EE-42AD-88D2-BCBB5C31F9F7}" presName="iconRect" presStyleLbl="node1" presStyleIdx="3" presStyleCnt="5" custLinFactX="200000" custLinFactY="100000" custLinFactNeighborX="273850" custLinFactNeighborY="115189"/>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ethoscope"/>
        </a:ext>
      </dgm:extLst>
    </dgm:pt>
    <dgm:pt modelId="{D8FDE511-F2CD-46BB-8762-3C16CF486D81}" type="pres">
      <dgm:prSet presAssocID="{7702FBBD-05EE-42AD-88D2-BCBB5C31F9F7}" presName="spaceRect" presStyleCnt="0"/>
      <dgm:spPr/>
    </dgm:pt>
    <dgm:pt modelId="{85F71FAA-EDCB-4066-9336-86A62DA14D84}" type="pres">
      <dgm:prSet presAssocID="{7702FBBD-05EE-42AD-88D2-BCBB5C31F9F7}" presName="parTx" presStyleLbl="revTx" presStyleIdx="3" presStyleCnt="5">
        <dgm:presLayoutVars>
          <dgm:chMax val="0"/>
          <dgm:chPref val="0"/>
        </dgm:presLayoutVars>
      </dgm:prSet>
      <dgm:spPr/>
    </dgm:pt>
    <dgm:pt modelId="{18B27B95-FD7F-4E04-9BA0-81D5261C9DEA}" type="pres">
      <dgm:prSet presAssocID="{206FC5C2-1DE0-4A4B-919D-EA54C3022D8B}" presName="sibTrans" presStyleCnt="0"/>
      <dgm:spPr/>
    </dgm:pt>
    <dgm:pt modelId="{7F8D45E0-9AE4-45A9-9732-9CA49F506445}" type="pres">
      <dgm:prSet presAssocID="{B07292DC-03BC-4B87-A687-FEDFF4886344}" presName="compNode" presStyleCnt="0"/>
      <dgm:spPr/>
    </dgm:pt>
    <dgm:pt modelId="{5AB8930C-A750-42C3-B7E3-7357E129FAF1}" type="pres">
      <dgm:prSet presAssocID="{B07292DC-03BC-4B87-A687-FEDFF4886344}" presName="bgRect" presStyleLbl="bgShp" presStyleIdx="4" presStyleCnt="5" custLinFactNeighborX="-350" custLinFactNeighborY="-726"/>
      <dgm:spPr/>
    </dgm:pt>
    <dgm:pt modelId="{A01DCBA4-3F2A-48E3-A734-FC55D0310427}" type="pres">
      <dgm:prSet presAssocID="{B07292DC-03BC-4B87-A687-FEDFF4886344}" presName="iconRect" presStyleLbl="node1" presStyleIdx="4" presStyleCnt="5" custScaleX="89775" custScaleY="97165" custLinFactNeighborX="825" custLinFactNeighborY="3384"/>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Artificial Intelligence outline"/>
        </a:ext>
      </dgm:extLst>
    </dgm:pt>
    <dgm:pt modelId="{3276482D-188F-4F54-A475-BC94A6A8B07E}" type="pres">
      <dgm:prSet presAssocID="{B07292DC-03BC-4B87-A687-FEDFF4886344}" presName="spaceRect" presStyleCnt="0"/>
      <dgm:spPr/>
    </dgm:pt>
    <dgm:pt modelId="{984C0970-EA99-47BB-8AFA-C2E12A732CB8}" type="pres">
      <dgm:prSet presAssocID="{B07292DC-03BC-4B87-A687-FEDFF4886344}" presName="parTx" presStyleLbl="revTx" presStyleIdx="4" presStyleCnt="5">
        <dgm:presLayoutVars>
          <dgm:chMax val="0"/>
          <dgm:chPref val="0"/>
        </dgm:presLayoutVars>
      </dgm:prSet>
      <dgm:spPr/>
    </dgm:pt>
  </dgm:ptLst>
  <dgm:cxnLst>
    <dgm:cxn modelId="{292F4726-CA40-4261-BBFE-A45626A0F92C}" srcId="{422D4C6D-792B-47EF-9495-FC45095EA3F8}" destId="{93C6541A-2658-4C4F-B522-216828EA8132}" srcOrd="2" destOrd="0" parTransId="{D8183F7E-01D5-44A2-922D-C875770A194B}" sibTransId="{F77762A9-55B8-4179-B9EF-066EFD47DCCC}"/>
    <dgm:cxn modelId="{775C0166-B182-4E66-B9AC-546093D30571}" srcId="{422D4C6D-792B-47EF-9495-FC45095EA3F8}" destId="{2D129E85-9447-497A-B456-1028B9861A9D}" srcOrd="1" destOrd="0" parTransId="{193655AE-C901-41CB-9ACF-F2A769131FD4}" sibTransId="{C4AA8EF3-EA9B-4405-A843-92FE4655429E}"/>
    <dgm:cxn modelId="{7885A968-F246-48F1-B6F1-74D19AD45B16}" type="presOf" srcId="{93C6541A-2658-4C4F-B522-216828EA8132}" destId="{32E0EB3E-D20D-4636-9470-EB82AB1C1B92}" srcOrd="0" destOrd="0" presId="urn:microsoft.com/office/officeart/2018/2/layout/IconVerticalSolidList"/>
    <dgm:cxn modelId="{E1FF0669-8890-4B53-B9F3-05E474B4ACE4}" srcId="{422D4C6D-792B-47EF-9495-FC45095EA3F8}" destId="{13E8B2DB-4A33-4744-A8A6-ECF12F85C1FC}" srcOrd="0" destOrd="0" parTransId="{175154AF-CC1A-4D68-829E-97D9B45E7503}" sibTransId="{FB0352FF-A2E2-4BD0-8F80-89F245024E1F}"/>
    <dgm:cxn modelId="{B49FF76D-E714-4519-88C8-1CF781F9F73D}" type="presOf" srcId="{B07292DC-03BC-4B87-A687-FEDFF4886344}" destId="{984C0970-EA99-47BB-8AFA-C2E12A732CB8}" srcOrd="0" destOrd="0" presId="urn:microsoft.com/office/officeart/2018/2/layout/IconVerticalSolidList"/>
    <dgm:cxn modelId="{DC13528D-59EF-4CF8-9293-49002661EE39}" srcId="{422D4C6D-792B-47EF-9495-FC45095EA3F8}" destId="{7702FBBD-05EE-42AD-88D2-BCBB5C31F9F7}" srcOrd="3" destOrd="0" parTransId="{35E13B9B-A691-41E8-9E78-72C96742593E}" sibTransId="{206FC5C2-1DE0-4A4B-919D-EA54C3022D8B}"/>
    <dgm:cxn modelId="{46F7AD8E-5733-41D9-B8A2-D240D7505A8B}" type="presOf" srcId="{2D129E85-9447-497A-B456-1028B9861A9D}" destId="{B10C51E3-E780-4C07-AE81-00FCE84E556A}" srcOrd="0" destOrd="0" presId="urn:microsoft.com/office/officeart/2018/2/layout/IconVerticalSolidList"/>
    <dgm:cxn modelId="{1F02FE9E-9A00-4301-BE11-CB24C0025985}" srcId="{422D4C6D-792B-47EF-9495-FC45095EA3F8}" destId="{B07292DC-03BC-4B87-A687-FEDFF4886344}" srcOrd="4" destOrd="0" parTransId="{DF03DFBE-A5E6-4307-817B-29AFFDF15283}" sibTransId="{0AA21CB0-BE42-49E8-A5A1-9847F98F5EFA}"/>
    <dgm:cxn modelId="{27E63FA9-E49C-4BCA-9E08-44105AC923F8}" type="presOf" srcId="{13E8B2DB-4A33-4744-A8A6-ECF12F85C1FC}" destId="{2C0E0DD9-A160-4126-AFE7-36C1A2563FE9}" srcOrd="0" destOrd="0" presId="urn:microsoft.com/office/officeart/2018/2/layout/IconVerticalSolidList"/>
    <dgm:cxn modelId="{E042B9B7-FF1C-49FF-AA8C-5E5D8A2907AE}" type="presOf" srcId="{422D4C6D-792B-47EF-9495-FC45095EA3F8}" destId="{87A0048C-A0DA-4807-9AE6-78E49FC008AC}" srcOrd="0" destOrd="0" presId="urn:microsoft.com/office/officeart/2018/2/layout/IconVerticalSolidList"/>
    <dgm:cxn modelId="{0EE970BB-CC4A-4B81-9ACB-888B9CC6892B}" type="presOf" srcId="{7702FBBD-05EE-42AD-88D2-BCBB5C31F9F7}" destId="{85F71FAA-EDCB-4066-9336-86A62DA14D84}" srcOrd="0" destOrd="0" presId="urn:microsoft.com/office/officeart/2018/2/layout/IconVerticalSolidList"/>
    <dgm:cxn modelId="{C55D088F-9117-482C-A3DB-FCFCB18DDEC5}" type="presParOf" srcId="{87A0048C-A0DA-4807-9AE6-78E49FC008AC}" destId="{B6117AC9-CAD2-4E24-A0C7-1316DC40DC2D}" srcOrd="0" destOrd="0" presId="urn:microsoft.com/office/officeart/2018/2/layout/IconVerticalSolidList"/>
    <dgm:cxn modelId="{A0DA9267-B0A0-4524-A6A7-450683330AC8}" type="presParOf" srcId="{B6117AC9-CAD2-4E24-A0C7-1316DC40DC2D}" destId="{90B47D7E-81B1-4E59-84BD-D784FB2D9AC1}" srcOrd="0" destOrd="0" presId="urn:microsoft.com/office/officeart/2018/2/layout/IconVerticalSolidList"/>
    <dgm:cxn modelId="{42EE8867-8125-4347-956D-7433220226CA}" type="presParOf" srcId="{B6117AC9-CAD2-4E24-A0C7-1316DC40DC2D}" destId="{16F666BC-B567-4218-B451-FD794D9A0C3E}" srcOrd="1" destOrd="0" presId="urn:microsoft.com/office/officeart/2018/2/layout/IconVerticalSolidList"/>
    <dgm:cxn modelId="{0BC41F95-2EEE-474C-9509-8533D019AFD8}" type="presParOf" srcId="{B6117AC9-CAD2-4E24-A0C7-1316DC40DC2D}" destId="{17378DA5-89C3-4904-BDDB-A06F0DE6EAD8}" srcOrd="2" destOrd="0" presId="urn:microsoft.com/office/officeart/2018/2/layout/IconVerticalSolidList"/>
    <dgm:cxn modelId="{0405C127-F0A5-4147-A4C7-F7F3D6CDBDCD}" type="presParOf" srcId="{B6117AC9-CAD2-4E24-A0C7-1316DC40DC2D}" destId="{2C0E0DD9-A160-4126-AFE7-36C1A2563FE9}" srcOrd="3" destOrd="0" presId="urn:microsoft.com/office/officeart/2018/2/layout/IconVerticalSolidList"/>
    <dgm:cxn modelId="{92FCEB74-6C26-4971-83EF-E148AB2B36F1}" type="presParOf" srcId="{87A0048C-A0DA-4807-9AE6-78E49FC008AC}" destId="{E2CE41A8-5E1A-45E6-8713-5203E6BBD89E}" srcOrd="1" destOrd="0" presId="urn:microsoft.com/office/officeart/2018/2/layout/IconVerticalSolidList"/>
    <dgm:cxn modelId="{3A6E3A79-A28B-4A05-AE90-2301CD9CBF30}" type="presParOf" srcId="{87A0048C-A0DA-4807-9AE6-78E49FC008AC}" destId="{CA1C1A20-4022-4B21-B5CC-3B96064F2007}" srcOrd="2" destOrd="0" presId="urn:microsoft.com/office/officeart/2018/2/layout/IconVerticalSolidList"/>
    <dgm:cxn modelId="{5914DF06-3176-4E50-A83A-C32FCF3D10AA}" type="presParOf" srcId="{CA1C1A20-4022-4B21-B5CC-3B96064F2007}" destId="{13183850-B4E2-4634-AE80-4B8854BD26BA}" srcOrd="0" destOrd="0" presId="urn:microsoft.com/office/officeart/2018/2/layout/IconVerticalSolidList"/>
    <dgm:cxn modelId="{608DE5E7-DABC-4811-9020-DA7C4603A3F3}" type="presParOf" srcId="{CA1C1A20-4022-4B21-B5CC-3B96064F2007}" destId="{A98C865E-47D1-4EB0-971C-C0D9F6B40E48}" srcOrd="1" destOrd="0" presId="urn:microsoft.com/office/officeart/2018/2/layout/IconVerticalSolidList"/>
    <dgm:cxn modelId="{042F5151-BE8A-426B-9FC7-033559833AD2}" type="presParOf" srcId="{CA1C1A20-4022-4B21-B5CC-3B96064F2007}" destId="{39B60CA8-2CE6-4A05-A4F1-084971342A99}" srcOrd="2" destOrd="0" presId="urn:microsoft.com/office/officeart/2018/2/layout/IconVerticalSolidList"/>
    <dgm:cxn modelId="{CDC17532-9314-4123-A5B9-E7C8CFA91D7D}" type="presParOf" srcId="{CA1C1A20-4022-4B21-B5CC-3B96064F2007}" destId="{B10C51E3-E780-4C07-AE81-00FCE84E556A}" srcOrd="3" destOrd="0" presId="urn:microsoft.com/office/officeart/2018/2/layout/IconVerticalSolidList"/>
    <dgm:cxn modelId="{CD64C0BD-5AB8-4166-9A2E-6535C21BFA94}" type="presParOf" srcId="{87A0048C-A0DA-4807-9AE6-78E49FC008AC}" destId="{6EA06DCA-C504-40C1-B98B-1D1C444EE45B}" srcOrd="3" destOrd="0" presId="urn:microsoft.com/office/officeart/2018/2/layout/IconVerticalSolidList"/>
    <dgm:cxn modelId="{4C190692-8908-44C3-AA2C-2F48A49CFFDD}" type="presParOf" srcId="{87A0048C-A0DA-4807-9AE6-78E49FC008AC}" destId="{C2906B8B-076A-4EAE-A198-70FD9149DE16}" srcOrd="4" destOrd="0" presId="urn:microsoft.com/office/officeart/2018/2/layout/IconVerticalSolidList"/>
    <dgm:cxn modelId="{AF4D4EB2-8066-4635-A729-D2B4E5783EB6}" type="presParOf" srcId="{C2906B8B-076A-4EAE-A198-70FD9149DE16}" destId="{338702C2-69E9-4E77-8C2D-6DA91492F1BD}" srcOrd="0" destOrd="0" presId="urn:microsoft.com/office/officeart/2018/2/layout/IconVerticalSolidList"/>
    <dgm:cxn modelId="{AC2E61F7-841C-4076-9EF3-548A7E6B5192}" type="presParOf" srcId="{C2906B8B-076A-4EAE-A198-70FD9149DE16}" destId="{A4BBF120-5DBF-4435-BDBE-7B56B0A163C9}" srcOrd="1" destOrd="0" presId="urn:microsoft.com/office/officeart/2018/2/layout/IconVerticalSolidList"/>
    <dgm:cxn modelId="{6343DDBB-05AC-48E0-BC0F-88EA2B23EC8E}" type="presParOf" srcId="{C2906B8B-076A-4EAE-A198-70FD9149DE16}" destId="{F965DEBE-D0F5-4823-8903-F01A81BFEA7B}" srcOrd="2" destOrd="0" presId="urn:microsoft.com/office/officeart/2018/2/layout/IconVerticalSolidList"/>
    <dgm:cxn modelId="{78F2B134-64A1-426E-8105-060A73AC75D7}" type="presParOf" srcId="{C2906B8B-076A-4EAE-A198-70FD9149DE16}" destId="{32E0EB3E-D20D-4636-9470-EB82AB1C1B92}" srcOrd="3" destOrd="0" presId="urn:microsoft.com/office/officeart/2018/2/layout/IconVerticalSolidList"/>
    <dgm:cxn modelId="{6D2BCCC4-1E8D-42E5-BDF8-4C6A78C96E94}" type="presParOf" srcId="{87A0048C-A0DA-4807-9AE6-78E49FC008AC}" destId="{6FCDC8F6-A4F8-46D6-9B24-F5330AC74A82}" srcOrd="5" destOrd="0" presId="urn:microsoft.com/office/officeart/2018/2/layout/IconVerticalSolidList"/>
    <dgm:cxn modelId="{D826E476-5FF8-4421-96C0-1C41CE090F2F}" type="presParOf" srcId="{87A0048C-A0DA-4807-9AE6-78E49FC008AC}" destId="{D38AA70E-7586-4011-AE99-993E60EC3A0D}" srcOrd="6" destOrd="0" presId="urn:microsoft.com/office/officeart/2018/2/layout/IconVerticalSolidList"/>
    <dgm:cxn modelId="{8FD2E821-0F77-4882-B794-CA58B7ECCAD6}" type="presParOf" srcId="{D38AA70E-7586-4011-AE99-993E60EC3A0D}" destId="{D65F2880-892D-467C-8C9D-68259D92F337}" srcOrd="0" destOrd="0" presId="urn:microsoft.com/office/officeart/2018/2/layout/IconVerticalSolidList"/>
    <dgm:cxn modelId="{89F60FEA-AC72-4599-8ED6-4E5E2EF90C14}" type="presParOf" srcId="{D38AA70E-7586-4011-AE99-993E60EC3A0D}" destId="{16805614-7DE1-4EF1-BBE9-60ED6F6F61B9}" srcOrd="1" destOrd="0" presId="urn:microsoft.com/office/officeart/2018/2/layout/IconVerticalSolidList"/>
    <dgm:cxn modelId="{F4ACBF25-291B-4D1A-B670-E78F98301C5F}" type="presParOf" srcId="{D38AA70E-7586-4011-AE99-993E60EC3A0D}" destId="{D8FDE511-F2CD-46BB-8762-3C16CF486D81}" srcOrd="2" destOrd="0" presId="urn:microsoft.com/office/officeart/2018/2/layout/IconVerticalSolidList"/>
    <dgm:cxn modelId="{C5D63AB6-87BE-490F-B5F8-F868AAD346A4}" type="presParOf" srcId="{D38AA70E-7586-4011-AE99-993E60EC3A0D}" destId="{85F71FAA-EDCB-4066-9336-86A62DA14D84}" srcOrd="3" destOrd="0" presId="urn:microsoft.com/office/officeart/2018/2/layout/IconVerticalSolidList"/>
    <dgm:cxn modelId="{D8A56249-C473-45D9-82DA-07C7F395EBDE}" type="presParOf" srcId="{87A0048C-A0DA-4807-9AE6-78E49FC008AC}" destId="{18B27B95-FD7F-4E04-9BA0-81D5261C9DEA}" srcOrd="7" destOrd="0" presId="urn:microsoft.com/office/officeart/2018/2/layout/IconVerticalSolidList"/>
    <dgm:cxn modelId="{5E94861D-6684-417E-9DB1-C7AAF91F116A}" type="presParOf" srcId="{87A0048C-A0DA-4807-9AE6-78E49FC008AC}" destId="{7F8D45E0-9AE4-45A9-9732-9CA49F506445}" srcOrd="8" destOrd="0" presId="urn:microsoft.com/office/officeart/2018/2/layout/IconVerticalSolidList"/>
    <dgm:cxn modelId="{4FA38BFC-43CB-4FF8-A60D-FC9AEF14FEB4}" type="presParOf" srcId="{7F8D45E0-9AE4-45A9-9732-9CA49F506445}" destId="{5AB8930C-A750-42C3-B7E3-7357E129FAF1}" srcOrd="0" destOrd="0" presId="urn:microsoft.com/office/officeart/2018/2/layout/IconVerticalSolidList"/>
    <dgm:cxn modelId="{B2B86361-4CC7-4C8C-93B9-575C779E2B48}" type="presParOf" srcId="{7F8D45E0-9AE4-45A9-9732-9CA49F506445}" destId="{A01DCBA4-3F2A-48E3-A734-FC55D0310427}" srcOrd="1" destOrd="0" presId="urn:microsoft.com/office/officeart/2018/2/layout/IconVerticalSolidList"/>
    <dgm:cxn modelId="{97E26653-BBDA-40EC-A642-618485180B85}" type="presParOf" srcId="{7F8D45E0-9AE4-45A9-9732-9CA49F506445}" destId="{3276482D-188F-4F54-A475-BC94A6A8B07E}" srcOrd="2" destOrd="0" presId="urn:microsoft.com/office/officeart/2018/2/layout/IconVerticalSolidList"/>
    <dgm:cxn modelId="{A2B23415-1B99-4CA3-8B11-D9F368D89B13}" type="presParOf" srcId="{7F8D45E0-9AE4-45A9-9732-9CA49F506445}" destId="{984C0970-EA99-47BB-8AFA-C2E12A732CB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B95B89-4CFE-4E3D-B790-C5F6E55FD61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9EFB3E8-A556-495D-8DEA-10FF0BBCE598}">
      <dgm:prSet/>
      <dgm:spPr/>
      <dgm:t>
        <a:bodyPr/>
        <a:lstStyle/>
        <a:p>
          <a:r>
            <a:rPr lang="en-US" baseline="0"/>
            <a:t>As long as an invoice and complete documentation can be submitted to AP by the cutoff (July 11 for FY25), you should </a:t>
          </a:r>
          <a:r>
            <a:rPr lang="en-US" b="1" baseline="0"/>
            <a:t>not</a:t>
          </a:r>
          <a:r>
            <a:rPr lang="en-US" baseline="0"/>
            <a:t> need to accrue them.</a:t>
          </a:r>
          <a:endParaRPr lang="en-US"/>
        </a:p>
      </dgm:t>
    </dgm:pt>
    <dgm:pt modelId="{8511A186-FBBD-40EE-9D79-8176FC99B394}" type="parTrans" cxnId="{77095F38-76BC-4155-BFD4-906F7D664557}">
      <dgm:prSet/>
      <dgm:spPr/>
      <dgm:t>
        <a:bodyPr/>
        <a:lstStyle/>
        <a:p>
          <a:endParaRPr lang="en-US"/>
        </a:p>
      </dgm:t>
    </dgm:pt>
    <dgm:pt modelId="{2B2B7FF5-FAC2-414C-A1ED-CF369307A628}" type="sibTrans" cxnId="{77095F38-76BC-4155-BFD4-906F7D664557}">
      <dgm:prSet/>
      <dgm:spPr/>
      <dgm:t>
        <a:bodyPr/>
        <a:lstStyle/>
        <a:p>
          <a:endParaRPr lang="en-US"/>
        </a:p>
      </dgm:t>
    </dgm:pt>
    <dgm:pt modelId="{6B622EB7-EA81-43EE-925E-9F1E895135AE}">
      <dgm:prSet/>
      <dgm:spPr/>
      <dgm:t>
        <a:bodyPr/>
        <a:lstStyle/>
        <a:p>
          <a:r>
            <a:rPr lang="en-US" baseline="0"/>
            <a:t>However, if you have a vendor that you know will not generate an invoice until after July 11, you may need to accrue an estimated amount to cover that final invoice.</a:t>
          </a:r>
          <a:endParaRPr lang="en-US"/>
        </a:p>
      </dgm:t>
    </dgm:pt>
    <dgm:pt modelId="{DD6DF4F0-E000-4E12-B5C1-EFDFF2C43162}" type="parTrans" cxnId="{4C129EC4-C4C5-4AF8-B9BF-7841322CC9F1}">
      <dgm:prSet/>
      <dgm:spPr/>
      <dgm:t>
        <a:bodyPr/>
        <a:lstStyle/>
        <a:p>
          <a:endParaRPr lang="en-US"/>
        </a:p>
      </dgm:t>
    </dgm:pt>
    <dgm:pt modelId="{E9E8DAFB-2528-4086-B85F-450CAAF32D7B}" type="sibTrans" cxnId="{4C129EC4-C4C5-4AF8-B9BF-7841322CC9F1}">
      <dgm:prSet/>
      <dgm:spPr/>
      <dgm:t>
        <a:bodyPr/>
        <a:lstStyle/>
        <a:p>
          <a:endParaRPr lang="en-US"/>
        </a:p>
      </dgm:t>
    </dgm:pt>
    <dgm:pt modelId="{AE58539D-8A76-4ABB-8309-8E4FC88E6DB1}">
      <dgm:prSet/>
      <dgm:spPr/>
      <dgm:t>
        <a:bodyPr/>
        <a:lstStyle/>
        <a:p>
          <a:r>
            <a:rPr lang="en-US" baseline="0"/>
            <a:t>Hopefully you will not have any verbal orders or vendors working without contracts, but historically these have also been a source of liability transactions.</a:t>
          </a:r>
          <a:endParaRPr lang="en-US"/>
        </a:p>
      </dgm:t>
    </dgm:pt>
    <dgm:pt modelId="{CF0EEA80-2230-45C1-996F-A8AF2EA0EDB1}" type="parTrans" cxnId="{E8D8655C-07A4-4F8C-AD99-D5272C599E7D}">
      <dgm:prSet/>
      <dgm:spPr/>
      <dgm:t>
        <a:bodyPr/>
        <a:lstStyle/>
        <a:p>
          <a:endParaRPr lang="en-US"/>
        </a:p>
      </dgm:t>
    </dgm:pt>
    <dgm:pt modelId="{1874421E-0615-4B3E-A156-C0A4CAC4AA68}" type="sibTrans" cxnId="{E8D8655C-07A4-4F8C-AD99-D5272C599E7D}">
      <dgm:prSet/>
      <dgm:spPr/>
      <dgm:t>
        <a:bodyPr/>
        <a:lstStyle/>
        <a:p>
          <a:endParaRPr lang="en-US"/>
        </a:p>
      </dgm:t>
    </dgm:pt>
    <dgm:pt modelId="{8308ECCC-88EA-4B51-9F7F-01452D61DBEA}">
      <dgm:prSet/>
      <dgm:spPr/>
      <dgm:t>
        <a:bodyPr/>
        <a:lstStyle/>
        <a:p>
          <a:r>
            <a:rPr lang="en-US" baseline="0"/>
            <a:t>Review your open encumbrances in April/May/June and follow up with your vendors to determine what if anything you may need to accrue.</a:t>
          </a:r>
          <a:endParaRPr lang="en-US"/>
        </a:p>
      </dgm:t>
    </dgm:pt>
    <dgm:pt modelId="{98B1F030-7ABA-471A-A054-B6E1C6938335}" type="parTrans" cxnId="{833739D3-E7A3-4A2F-935F-FFBEDB4B115E}">
      <dgm:prSet/>
      <dgm:spPr/>
      <dgm:t>
        <a:bodyPr/>
        <a:lstStyle/>
        <a:p>
          <a:endParaRPr lang="en-US"/>
        </a:p>
      </dgm:t>
    </dgm:pt>
    <dgm:pt modelId="{8BF49BBC-D725-4E93-8201-9D8DA5D774AE}" type="sibTrans" cxnId="{833739D3-E7A3-4A2F-935F-FFBEDB4B115E}">
      <dgm:prSet/>
      <dgm:spPr/>
      <dgm:t>
        <a:bodyPr/>
        <a:lstStyle/>
        <a:p>
          <a:endParaRPr lang="en-US"/>
        </a:p>
      </dgm:t>
    </dgm:pt>
    <dgm:pt modelId="{E457EF95-FB1D-46F7-BFC0-003C6DE91B17}" type="pres">
      <dgm:prSet presAssocID="{34B95B89-4CFE-4E3D-B790-C5F6E55FD613}" presName="root" presStyleCnt="0">
        <dgm:presLayoutVars>
          <dgm:dir/>
          <dgm:resizeHandles val="exact"/>
        </dgm:presLayoutVars>
      </dgm:prSet>
      <dgm:spPr/>
    </dgm:pt>
    <dgm:pt modelId="{30147C96-3749-4CE1-841C-2A6A03F41B7C}" type="pres">
      <dgm:prSet presAssocID="{D9EFB3E8-A556-495D-8DEA-10FF0BBCE598}" presName="compNode" presStyleCnt="0"/>
      <dgm:spPr/>
    </dgm:pt>
    <dgm:pt modelId="{8B1CAB01-A31A-4F18-98C9-8F3AE809442B}" type="pres">
      <dgm:prSet presAssocID="{D9EFB3E8-A556-495D-8DEA-10FF0BBCE598}" presName="bgRect" presStyleLbl="bgShp" presStyleIdx="0" presStyleCnt="4"/>
      <dgm:spPr/>
    </dgm:pt>
    <dgm:pt modelId="{D0325538-4EF9-469C-9B11-3A6C7C164855}" type="pres">
      <dgm:prSet presAssocID="{D9EFB3E8-A556-495D-8DEA-10FF0BBCE59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tract"/>
        </a:ext>
      </dgm:extLst>
    </dgm:pt>
    <dgm:pt modelId="{E5B9A4E7-2435-4838-A73D-1C6B6DE4BFB7}" type="pres">
      <dgm:prSet presAssocID="{D9EFB3E8-A556-495D-8DEA-10FF0BBCE598}" presName="spaceRect" presStyleCnt="0"/>
      <dgm:spPr/>
    </dgm:pt>
    <dgm:pt modelId="{4EF6B789-5802-4CB0-B83A-5604DA44B774}" type="pres">
      <dgm:prSet presAssocID="{D9EFB3E8-A556-495D-8DEA-10FF0BBCE598}" presName="parTx" presStyleLbl="revTx" presStyleIdx="0" presStyleCnt="4">
        <dgm:presLayoutVars>
          <dgm:chMax val="0"/>
          <dgm:chPref val="0"/>
        </dgm:presLayoutVars>
      </dgm:prSet>
      <dgm:spPr/>
    </dgm:pt>
    <dgm:pt modelId="{BF859B7F-E284-411E-A3D2-3C5C3D478271}" type="pres">
      <dgm:prSet presAssocID="{2B2B7FF5-FAC2-414C-A1ED-CF369307A628}" presName="sibTrans" presStyleCnt="0"/>
      <dgm:spPr/>
    </dgm:pt>
    <dgm:pt modelId="{F04B4091-1317-4D20-B007-DE507092B884}" type="pres">
      <dgm:prSet presAssocID="{6B622EB7-EA81-43EE-925E-9F1E895135AE}" presName="compNode" presStyleCnt="0"/>
      <dgm:spPr/>
    </dgm:pt>
    <dgm:pt modelId="{A96DC558-5D70-4B87-AD6E-82F884B2FEFF}" type="pres">
      <dgm:prSet presAssocID="{6B622EB7-EA81-43EE-925E-9F1E895135AE}" presName="bgRect" presStyleLbl="bgShp" presStyleIdx="1" presStyleCnt="4"/>
      <dgm:spPr/>
    </dgm:pt>
    <dgm:pt modelId="{6DBBEC26-3A8E-48CD-BC66-BF1CDC958A9C}" type="pres">
      <dgm:prSet presAssocID="{6B622EB7-EA81-43EE-925E-9F1E895135A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thly calendar"/>
        </a:ext>
      </dgm:extLst>
    </dgm:pt>
    <dgm:pt modelId="{2A3B5EDB-6444-48A0-870A-CE9826EDE240}" type="pres">
      <dgm:prSet presAssocID="{6B622EB7-EA81-43EE-925E-9F1E895135AE}" presName="spaceRect" presStyleCnt="0"/>
      <dgm:spPr/>
    </dgm:pt>
    <dgm:pt modelId="{FB12F298-2F8E-4AC4-894A-5F8F6AD9A6C1}" type="pres">
      <dgm:prSet presAssocID="{6B622EB7-EA81-43EE-925E-9F1E895135AE}" presName="parTx" presStyleLbl="revTx" presStyleIdx="1" presStyleCnt="4">
        <dgm:presLayoutVars>
          <dgm:chMax val="0"/>
          <dgm:chPref val="0"/>
        </dgm:presLayoutVars>
      </dgm:prSet>
      <dgm:spPr/>
    </dgm:pt>
    <dgm:pt modelId="{A91EDFFF-70B5-4A61-818E-7CF2B0CEC135}" type="pres">
      <dgm:prSet presAssocID="{E9E8DAFB-2528-4086-B85F-450CAAF32D7B}" presName="sibTrans" presStyleCnt="0"/>
      <dgm:spPr/>
    </dgm:pt>
    <dgm:pt modelId="{98C94CFF-690F-4A1E-9082-FA8A6CB90666}" type="pres">
      <dgm:prSet presAssocID="{AE58539D-8A76-4ABB-8309-8E4FC88E6DB1}" presName="compNode" presStyleCnt="0"/>
      <dgm:spPr/>
    </dgm:pt>
    <dgm:pt modelId="{ED8F643B-97F5-40EF-B33B-BB2D66D1F596}" type="pres">
      <dgm:prSet presAssocID="{AE58539D-8A76-4ABB-8309-8E4FC88E6DB1}" presName="bgRect" presStyleLbl="bgShp" presStyleIdx="2" presStyleCnt="4"/>
      <dgm:spPr/>
    </dgm:pt>
    <dgm:pt modelId="{867E8B61-8235-4762-953A-504DC7CEB892}" type="pres">
      <dgm:prSet presAssocID="{AE58539D-8A76-4ABB-8309-8E4FC88E6DB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857CBD18-6130-40D7-84FE-0E3101CBF84D}" type="pres">
      <dgm:prSet presAssocID="{AE58539D-8A76-4ABB-8309-8E4FC88E6DB1}" presName="spaceRect" presStyleCnt="0"/>
      <dgm:spPr/>
    </dgm:pt>
    <dgm:pt modelId="{AD11B321-E586-4FD2-9D09-6548E8CEFE87}" type="pres">
      <dgm:prSet presAssocID="{AE58539D-8A76-4ABB-8309-8E4FC88E6DB1}" presName="parTx" presStyleLbl="revTx" presStyleIdx="2" presStyleCnt="4">
        <dgm:presLayoutVars>
          <dgm:chMax val="0"/>
          <dgm:chPref val="0"/>
        </dgm:presLayoutVars>
      </dgm:prSet>
      <dgm:spPr/>
    </dgm:pt>
    <dgm:pt modelId="{5AB6F5B7-FA9D-49B0-8A22-472FE3C5F8E2}" type="pres">
      <dgm:prSet presAssocID="{1874421E-0615-4B3E-A156-C0A4CAC4AA68}" presName="sibTrans" presStyleCnt="0"/>
      <dgm:spPr/>
    </dgm:pt>
    <dgm:pt modelId="{44B2D855-0FB9-415F-805D-977792885F50}" type="pres">
      <dgm:prSet presAssocID="{8308ECCC-88EA-4B51-9F7F-01452D61DBEA}" presName="compNode" presStyleCnt="0"/>
      <dgm:spPr/>
    </dgm:pt>
    <dgm:pt modelId="{D3A149AA-6EE6-43AC-83A6-A9FFF78C19C2}" type="pres">
      <dgm:prSet presAssocID="{8308ECCC-88EA-4B51-9F7F-01452D61DBEA}" presName="bgRect" presStyleLbl="bgShp" presStyleIdx="3" presStyleCnt="4"/>
      <dgm:spPr/>
    </dgm:pt>
    <dgm:pt modelId="{F34782C5-650A-4567-A163-3C666B8B9EFA}" type="pres">
      <dgm:prSet presAssocID="{8308ECCC-88EA-4B51-9F7F-01452D61DBE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 List"/>
        </a:ext>
      </dgm:extLst>
    </dgm:pt>
    <dgm:pt modelId="{4823026A-1ACA-40B4-959D-BD360096DC82}" type="pres">
      <dgm:prSet presAssocID="{8308ECCC-88EA-4B51-9F7F-01452D61DBEA}" presName="spaceRect" presStyleCnt="0"/>
      <dgm:spPr/>
    </dgm:pt>
    <dgm:pt modelId="{40417D6C-FEAC-47CA-A86F-53A6145A6459}" type="pres">
      <dgm:prSet presAssocID="{8308ECCC-88EA-4B51-9F7F-01452D61DBEA}" presName="parTx" presStyleLbl="revTx" presStyleIdx="3" presStyleCnt="4">
        <dgm:presLayoutVars>
          <dgm:chMax val="0"/>
          <dgm:chPref val="0"/>
        </dgm:presLayoutVars>
      </dgm:prSet>
      <dgm:spPr/>
    </dgm:pt>
  </dgm:ptLst>
  <dgm:cxnLst>
    <dgm:cxn modelId="{CC7B080B-E835-455D-97AF-FEA5AAC79DC7}" type="presOf" srcId="{D9EFB3E8-A556-495D-8DEA-10FF0BBCE598}" destId="{4EF6B789-5802-4CB0-B83A-5604DA44B774}" srcOrd="0" destOrd="0" presId="urn:microsoft.com/office/officeart/2018/2/layout/IconVerticalSolidList"/>
    <dgm:cxn modelId="{DFA7FF17-C7A7-447F-8349-A35A4ABE54C3}" type="presOf" srcId="{34B95B89-4CFE-4E3D-B790-C5F6E55FD613}" destId="{E457EF95-FB1D-46F7-BFC0-003C6DE91B17}" srcOrd="0" destOrd="0" presId="urn:microsoft.com/office/officeart/2018/2/layout/IconVerticalSolidList"/>
    <dgm:cxn modelId="{77095F38-76BC-4155-BFD4-906F7D664557}" srcId="{34B95B89-4CFE-4E3D-B790-C5F6E55FD613}" destId="{D9EFB3E8-A556-495D-8DEA-10FF0BBCE598}" srcOrd="0" destOrd="0" parTransId="{8511A186-FBBD-40EE-9D79-8176FC99B394}" sibTransId="{2B2B7FF5-FAC2-414C-A1ED-CF369307A628}"/>
    <dgm:cxn modelId="{E8D8655C-07A4-4F8C-AD99-D5272C599E7D}" srcId="{34B95B89-4CFE-4E3D-B790-C5F6E55FD613}" destId="{AE58539D-8A76-4ABB-8309-8E4FC88E6DB1}" srcOrd="2" destOrd="0" parTransId="{CF0EEA80-2230-45C1-996F-A8AF2EA0EDB1}" sibTransId="{1874421E-0615-4B3E-A156-C0A4CAC4AA68}"/>
    <dgm:cxn modelId="{9368E993-33D0-49D8-8314-9920C97C288C}" type="presOf" srcId="{8308ECCC-88EA-4B51-9F7F-01452D61DBEA}" destId="{40417D6C-FEAC-47CA-A86F-53A6145A6459}" srcOrd="0" destOrd="0" presId="urn:microsoft.com/office/officeart/2018/2/layout/IconVerticalSolidList"/>
    <dgm:cxn modelId="{54651B9F-DEE5-4519-AE24-0E23FBF2B3DE}" type="presOf" srcId="{6B622EB7-EA81-43EE-925E-9F1E895135AE}" destId="{FB12F298-2F8E-4AC4-894A-5F8F6AD9A6C1}" srcOrd="0" destOrd="0" presId="urn:microsoft.com/office/officeart/2018/2/layout/IconVerticalSolidList"/>
    <dgm:cxn modelId="{4C129EC4-C4C5-4AF8-B9BF-7841322CC9F1}" srcId="{34B95B89-4CFE-4E3D-B790-C5F6E55FD613}" destId="{6B622EB7-EA81-43EE-925E-9F1E895135AE}" srcOrd="1" destOrd="0" parTransId="{DD6DF4F0-E000-4E12-B5C1-EFDFF2C43162}" sibTransId="{E9E8DAFB-2528-4086-B85F-450CAAF32D7B}"/>
    <dgm:cxn modelId="{833739D3-E7A3-4A2F-935F-FFBEDB4B115E}" srcId="{34B95B89-4CFE-4E3D-B790-C5F6E55FD613}" destId="{8308ECCC-88EA-4B51-9F7F-01452D61DBEA}" srcOrd="3" destOrd="0" parTransId="{98B1F030-7ABA-471A-A054-B6E1C6938335}" sibTransId="{8BF49BBC-D725-4E93-8201-9D8DA5D774AE}"/>
    <dgm:cxn modelId="{5FB4B2F7-1A27-44D4-A78F-53B1FE476A4B}" type="presOf" srcId="{AE58539D-8A76-4ABB-8309-8E4FC88E6DB1}" destId="{AD11B321-E586-4FD2-9D09-6548E8CEFE87}" srcOrd="0" destOrd="0" presId="urn:microsoft.com/office/officeart/2018/2/layout/IconVerticalSolidList"/>
    <dgm:cxn modelId="{8B27E8E2-147F-4230-8ECF-237A413D5615}" type="presParOf" srcId="{E457EF95-FB1D-46F7-BFC0-003C6DE91B17}" destId="{30147C96-3749-4CE1-841C-2A6A03F41B7C}" srcOrd="0" destOrd="0" presId="urn:microsoft.com/office/officeart/2018/2/layout/IconVerticalSolidList"/>
    <dgm:cxn modelId="{B9B43675-37A7-41B0-853D-55287A6009FF}" type="presParOf" srcId="{30147C96-3749-4CE1-841C-2A6A03F41B7C}" destId="{8B1CAB01-A31A-4F18-98C9-8F3AE809442B}" srcOrd="0" destOrd="0" presId="urn:microsoft.com/office/officeart/2018/2/layout/IconVerticalSolidList"/>
    <dgm:cxn modelId="{C5362D56-8AC1-466B-BE88-775A5C623371}" type="presParOf" srcId="{30147C96-3749-4CE1-841C-2A6A03F41B7C}" destId="{D0325538-4EF9-469C-9B11-3A6C7C164855}" srcOrd="1" destOrd="0" presId="urn:microsoft.com/office/officeart/2018/2/layout/IconVerticalSolidList"/>
    <dgm:cxn modelId="{B8BFE36F-B215-4E95-A8A1-64964AECDE0A}" type="presParOf" srcId="{30147C96-3749-4CE1-841C-2A6A03F41B7C}" destId="{E5B9A4E7-2435-4838-A73D-1C6B6DE4BFB7}" srcOrd="2" destOrd="0" presId="urn:microsoft.com/office/officeart/2018/2/layout/IconVerticalSolidList"/>
    <dgm:cxn modelId="{09E59E69-8430-426A-895F-773E82D68B4A}" type="presParOf" srcId="{30147C96-3749-4CE1-841C-2A6A03F41B7C}" destId="{4EF6B789-5802-4CB0-B83A-5604DA44B774}" srcOrd="3" destOrd="0" presId="urn:microsoft.com/office/officeart/2018/2/layout/IconVerticalSolidList"/>
    <dgm:cxn modelId="{3D7B7360-88EE-4DDF-9825-310A8FFB15C5}" type="presParOf" srcId="{E457EF95-FB1D-46F7-BFC0-003C6DE91B17}" destId="{BF859B7F-E284-411E-A3D2-3C5C3D478271}" srcOrd="1" destOrd="0" presId="urn:microsoft.com/office/officeart/2018/2/layout/IconVerticalSolidList"/>
    <dgm:cxn modelId="{77F5EED3-2EE6-409B-A71D-CB6F78A86C0E}" type="presParOf" srcId="{E457EF95-FB1D-46F7-BFC0-003C6DE91B17}" destId="{F04B4091-1317-4D20-B007-DE507092B884}" srcOrd="2" destOrd="0" presId="urn:microsoft.com/office/officeart/2018/2/layout/IconVerticalSolidList"/>
    <dgm:cxn modelId="{44DFA078-45A9-4CF7-866C-518D420A4E7F}" type="presParOf" srcId="{F04B4091-1317-4D20-B007-DE507092B884}" destId="{A96DC558-5D70-4B87-AD6E-82F884B2FEFF}" srcOrd="0" destOrd="0" presId="urn:microsoft.com/office/officeart/2018/2/layout/IconVerticalSolidList"/>
    <dgm:cxn modelId="{E9904B89-8F79-4277-91D6-7D89A2D085D1}" type="presParOf" srcId="{F04B4091-1317-4D20-B007-DE507092B884}" destId="{6DBBEC26-3A8E-48CD-BC66-BF1CDC958A9C}" srcOrd="1" destOrd="0" presId="urn:microsoft.com/office/officeart/2018/2/layout/IconVerticalSolidList"/>
    <dgm:cxn modelId="{579A0E37-4E40-4361-A320-190DFBCF6EF5}" type="presParOf" srcId="{F04B4091-1317-4D20-B007-DE507092B884}" destId="{2A3B5EDB-6444-48A0-870A-CE9826EDE240}" srcOrd="2" destOrd="0" presId="urn:microsoft.com/office/officeart/2018/2/layout/IconVerticalSolidList"/>
    <dgm:cxn modelId="{D1E3B955-4F7B-434B-BF20-4AB79691530A}" type="presParOf" srcId="{F04B4091-1317-4D20-B007-DE507092B884}" destId="{FB12F298-2F8E-4AC4-894A-5F8F6AD9A6C1}" srcOrd="3" destOrd="0" presId="urn:microsoft.com/office/officeart/2018/2/layout/IconVerticalSolidList"/>
    <dgm:cxn modelId="{8017F5DC-110A-4F49-B75F-2D892C20D018}" type="presParOf" srcId="{E457EF95-FB1D-46F7-BFC0-003C6DE91B17}" destId="{A91EDFFF-70B5-4A61-818E-7CF2B0CEC135}" srcOrd="3" destOrd="0" presId="urn:microsoft.com/office/officeart/2018/2/layout/IconVerticalSolidList"/>
    <dgm:cxn modelId="{E12E44D4-8F33-4540-8A08-EFD51852EBB4}" type="presParOf" srcId="{E457EF95-FB1D-46F7-BFC0-003C6DE91B17}" destId="{98C94CFF-690F-4A1E-9082-FA8A6CB90666}" srcOrd="4" destOrd="0" presId="urn:microsoft.com/office/officeart/2018/2/layout/IconVerticalSolidList"/>
    <dgm:cxn modelId="{FD3EA52B-C058-4CE1-9780-D06C6BDFB361}" type="presParOf" srcId="{98C94CFF-690F-4A1E-9082-FA8A6CB90666}" destId="{ED8F643B-97F5-40EF-B33B-BB2D66D1F596}" srcOrd="0" destOrd="0" presId="urn:microsoft.com/office/officeart/2018/2/layout/IconVerticalSolidList"/>
    <dgm:cxn modelId="{CC2AF66D-CB2C-4BC9-BF36-B436B2699EE0}" type="presParOf" srcId="{98C94CFF-690F-4A1E-9082-FA8A6CB90666}" destId="{867E8B61-8235-4762-953A-504DC7CEB892}" srcOrd="1" destOrd="0" presId="urn:microsoft.com/office/officeart/2018/2/layout/IconVerticalSolidList"/>
    <dgm:cxn modelId="{DC14E4E5-25AF-46AC-B078-F7302623617C}" type="presParOf" srcId="{98C94CFF-690F-4A1E-9082-FA8A6CB90666}" destId="{857CBD18-6130-40D7-84FE-0E3101CBF84D}" srcOrd="2" destOrd="0" presId="urn:microsoft.com/office/officeart/2018/2/layout/IconVerticalSolidList"/>
    <dgm:cxn modelId="{F4756C73-7F86-4DB4-A0B7-C205FCFE88C6}" type="presParOf" srcId="{98C94CFF-690F-4A1E-9082-FA8A6CB90666}" destId="{AD11B321-E586-4FD2-9D09-6548E8CEFE87}" srcOrd="3" destOrd="0" presId="urn:microsoft.com/office/officeart/2018/2/layout/IconVerticalSolidList"/>
    <dgm:cxn modelId="{1F990D5A-C122-4691-9D64-EAA3C66B755D}" type="presParOf" srcId="{E457EF95-FB1D-46F7-BFC0-003C6DE91B17}" destId="{5AB6F5B7-FA9D-49B0-8A22-472FE3C5F8E2}" srcOrd="5" destOrd="0" presId="urn:microsoft.com/office/officeart/2018/2/layout/IconVerticalSolidList"/>
    <dgm:cxn modelId="{6386C571-997B-42B7-8C90-921C93B80D91}" type="presParOf" srcId="{E457EF95-FB1D-46F7-BFC0-003C6DE91B17}" destId="{44B2D855-0FB9-415F-805D-977792885F50}" srcOrd="6" destOrd="0" presId="urn:microsoft.com/office/officeart/2018/2/layout/IconVerticalSolidList"/>
    <dgm:cxn modelId="{4575FF6B-F4E2-444D-8088-1912CE21F70C}" type="presParOf" srcId="{44B2D855-0FB9-415F-805D-977792885F50}" destId="{D3A149AA-6EE6-43AC-83A6-A9FFF78C19C2}" srcOrd="0" destOrd="0" presId="urn:microsoft.com/office/officeart/2018/2/layout/IconVerticalSolidList"/>
    <dgm:cxn modelId="{02D30A74-B36C-4775-B92E-2E6D0E04E916}" type="presParOf" srcId="{44B2D855-0FB9-415F-805D-977792885F50}" destId="{F34782C5-650A-4567-A163-3C666B8B9EFA}" srcOrd="1" destOrd="0" presId="urn:microsoft.com/office/officeart/2018/2/layout/IconVerticalSolidList"/>
    <dgm:cxn modelId="{D19F3E3C-8193-4DF5-B830-8381B61E593E}" type="presParOf" srcId="{44B2D855-0FB9-415F-805D-977792885F50}" destId="{4823026A-1ACA-40B4-959D-BD360096DC82}" srcOrd="2" destOrd="0" presId="urn:microsoft.com/office/officeart/2018/2/layout/IconVerticalSolidList"/>
    <dgm:cxn modelId="{59166617-BD6E-46E0-81DF-5D389F5FB25A}" type="presParOf" srcId="{44B2D855-0FB9-415F-805D-977792885F50}" destId="{40417D6C-FEAC-47CA-A86F-53A6145A645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B47D7E-81B1-4E59-84BD-D784FB2D9AC1}">
      <dsp:nvSpPr>
        <dsp:cNvPr id="0" name=""/>
        <dsp:cNvSpPr/>
      </dsp:nvSpPr>
      <dsp:spPr>
        <a:xfrm>
          <a:off x="0" y="4300"/>
          <a:ext cx="6263640" cy="91601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F666BC-B567-4218-B451-FD794D9A0C3E}">
      <dsp:nvSpPr>
        <dsp:cNvPr id="0" name=""/>
        <dsp:cNvSpPr/>
      </dsp:nvSpPr>
      <dsp:spPr>
        <a:xfrm>
          <a:off x="277094" y="210403"/>
          <a:ext cx="503807" cy="5038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0E0DD9-A160-4126-AFE7-36C1A2563FE9}">
      <dsp:nvSpPr>
        <dsp:cNvPr id="0" name=""/>
        <dsp:cNvSpPr/>
      </dsp:nvSpPr>
      <dsp:spPr>
        <a:xfrm>
          <a:off x="1057996" y="4300"/>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711200">
            <a:lnSpc>
              <a:spcPct val="100000"/>
            </a:lnSpc>
            <a:spcBef>
              <a:spcPct val="0"/>
            </a:spcBef>
            <a:spcAft>
              <a:spcPct val="35000"/>
            </a:spcAft>
            <a:buNone/>
          </a:pPr>
          <a:r>
            <a:rPr lang="en-US" sz="1600" kern="1200"/>
            <a:t>Welcome &amp; </a:t>
          </a:r>
          <a:r>
            <a:rPr lang="en-US" sz="1600" kern="1200">
              <a:latin typeface="Arial" panose="020B0604020202020204"/>
            </a:rPr>
            <a:t>Introduction</a:t>
          </a:r>
          <a:endParaRPr lang="en-US" sz="1600" kern="1200"/>
        </a:p>
      </dsp:txBody>
      <dsp:txXfrm>
        <a:off x="1057996" y="4300"/>
        <a:ext cx="5205643" cy="916014"/>
      </dsp:txXfrm>
    </dsp:sp>
    <dsp:sp modelId="{13183850-B4E2-4634-AE80-4B8854BD26BA}">
      <dsp:nvSpPr>
        <dsp:cNvPr id="0" name=""/>
        <dsp:cNvSpPr/>
      </dsp:nvSpPr>
      <dsp:spPr>
        <a:xfrm>
          <a:off x="0" y="1149318"/>
          <a:ext cx="6263640" cy="91601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8C865E-47D1-4EB0-971C-C0D9F6B40E48}">
      <dsp:nvSpPr>
        <dsp:cNvPr id="0" name=""/>
        <dsp:cNvSpPr/>
      </dsp:nvSpPr>
      <dsp:spPr>
        <a:xfrm>
          <a:off x="277094" y="1355421"/>
          <a:ext cx="503807" cy="5038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0C51E3-E780-4C07-AE81-00FCE84E556A}">
      <dsp:nvSpPr>
        <dsp:cNvPr id="0" name=""/>
        <dsp:cNvSpPr/>
      </dsp:nvSpPr>
      <dsp:spPr>
        <a:xfrm>
          <a:off x="1057996" y="1149318"/>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711200">
            <a:lnSpc>
              <a:spcPct val="100000"/>
            </a:lnSpc>
            <a:spcBef>
              <a:spcPct val="0"/>
            </a:spcBef>
            <a:spcAft>
              <a:spcPct val="35000"/>
            </a:spcAft>
            <a:buNone/>
          </a:pPr>
          <a:r>
            <a:rPr lang="en-US" sz="1600" kern="1200"/>
            <a:t>Training Sessions &amp; Resources</a:t>
          </a:r>
        </a:p>
      </dsp:txBody>
      <dsp:txXfrm>
        <a:off x="1057996" y="1149318"/>
        <a:ext cx="5205643" cy="916014"/>
      </dsp:txXfrm>
    </dsp:sp>
    <dsp:sp modelId="{338702C2-69E9-4E77-8C2D-6DA91492F1BD}">
      <dsp:nvSpPr>
        <dsp:cNvPr id="0" name=""/>
        <dsp:cNvSpPr/>
      </dsp:nvSpPr>
      <dsp:spPr>
        <a:xfrm>
          <a:off x="0" y="2294336"/>
          <a:ext cx="6263640" cy="91601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BBF120-5DBF-4435-BDBE-7B56B0A163C9}">
      <dsp:nvSpPr>
        <dsp:cNvPr id="0" name=""/>
        <dsp:cNvSpPr/>
      </dsp:nvSpPr>
      <dsp:spPr>
        <a:xfrm>
          <a:off x="277094" y="2500440"/>
          <a:ext cx="503807" cy="50380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E0EB3E-D20D-4636-9470-EB82AB1C1B92}">
      <dsp:nvSpPr>
        <dsp:cNvPr id="0" name=""/>
        <dsp:cNvSpPr/>
      </dsp:nvSpPr>
      <dsp:spPr>
        <a:xfrm>
          <a:off x="1057996" y="2294336"/>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711200">
            <a:lnSpc>
              <a:spcPct val="100000"/>
            </a:lnSpc>
            <a:spcBef>
              <a:spcPct val="0"/>
            </a:spcBef>
            <a:spcAft>
              <a:spcPct val="35000"/>
            </a:spcAft>
            <a:buNone/>
          </a:pPr>
          <a:r>
            <a:rPr lang="en-US" sz="1600" kern="1200"/>
            <a:t>Topics: Review of Critical Dates, Requisitions/Purchasing Orders/Receipt of Goods, Prepays and Liabilities, and Accruals</a:t>
          </a:r>
        </a:p>
      </dsp:txBody>
      <dsp:txXfrm>
        <a:off x="1057996" y="2294336"/>
        <a:ext cx="5205643" cy="916014"/>
      </dsp:txXfrm>
    </dsp:sp>
    <dsp:sp modelId="{D65F2880-892D-467C-8C9D-68259D92F337}">
      <dsp:nvSpPr>
        <dsp:cNvPr id="0" name=""/>
        <dsp:cNvSpPr/>
      </dsp:nvSpPr>
      <dsp:spPr>
        <a:xfrm>
          <a:off x="0" y="3433886"/>
          <a:ext cx="6263640" cy="91601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805614-7DE1-4EF1-BBE9-60ED6F6F61B9}">
      <dsp:nvSpPr>
        <dsp:cNvPr id="0" name=""/>
        <dsp:cNvSpPr/>
      </dsp:nvSpPr>
      <dsp:spPr>
        <a:xfrm>
          <a:off x="2664388" y="4729597"/>
          <a:ext cx="503807" cy="50380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5F71FAA-EDCB-4066-9336-86A62DA14D84}">
      <dsp:nvSpPr>
        <dsp:cNvPr id="0" name=""/>
        <dsp:cNvSpPr/>
      </dsp:nvSpPr>
      <dsp:spPr>
        <a:xfrm>
          <a:off x="1057996" y="3439354"/>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711200">
            <a:lnSpc>
              <a:spcPct val="100000"/>
            </a:lnSpc>
            <a:spcBef>
              <a:spcPct val="0"/>
            </a:spcBef>
            <a:spcAft>
              <a:spcPct val="35000"/>
            </a:spcAft>
            <a:buNone/>
          </a:pPr>
          <a:r>
            <a:rPr lang="en-US" sz="1600" kern="1200"/>
            <a:t>Questions/Conversation</a:t>
          </a:r>
        </a:p>
      </dsp:txBody>
      <dsp:txXfrm>
        <a:off x="1057996" y="3439354"/>
        <a:ext cx="5205643" cy="916014"/>
      </dsp:txXfrm>
    </dsp:sp>
    <dsp:sp modelId="{5AB8930C-A750-42C3-B7E3-7357E129FAF1}">
      <dsp:nvSpPr>
        <dsp:cNvPr id="0" name=""/>
        <dsp:cNvSpPr/>
      </dsp:nvSpPr>
      <dsp:spPr>
        <a:xfrm>
          <a:off x="0" y="4577722"/>
          <a:ext cx="6263640" cy="91601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1DCBA4-3F2A-48E3-A734-FC55D0310427}">
      <dsp:nvSpPr>
        <dsp:cNvPr id="0" name=""/>
        <dsp:cNvSpPr/>
      </dsp:nvSpPr>
      <dsp:spPr>
        <a:xfrm>
          <a:off x="307007" y="4814666"/>
          <a:ext cx="452293" cy="48952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4C0970-EA99-47BB-8AFA-C2E12A732CB8}">
      <dsp:nvSpPr>
        <dsp:cNvPr id="0" name=""/>
        <dsp:cNvSpPr/>
      </dsp:nvSpPr>
      <dsp:spPr>
        <a:xfrm>
          <a:off x="1057996" y="4584372"/>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711200">
            <a:lnSpc>
              <a:spcPct val="100000"/>
            </a:lnSpc>
            <a:spcBef>
              <a:spcPct val="0"/>
            </a:spcBef>
            <a:spcAft>
              <a:spcPct val="35000"/>
            </a:spcAft>
            <a:buNone/>
          </a:pPr>
          <a:r>
            <a:rPr lang="en-US" sz="1600" kern="1200">
              <a:latin typeface="Arial" panose="020B0604020202020204"/>
            </a:rPr>
            <a:t>Check-in</a:t>
          </a:r>
          <a:endParaRPr lang="en-US" sz="1600" kern="1200"/>
        </a:p>
      </dsp:txBody>
      <dsp:txXfrm>
        <a:off x="1057996" y="4584372"/>
        <a:ext cx="5205643" cy="9160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1CAB01-A31A-4F18-98C9-8F3AE809442B}">
      <dsp:nvSpPr>
        <dsp:cNvPr id="0" name=""/>
        <dsp:cNvSpPr/>
      </dsp:nvSpPr>
      <dsp:spPr>
        <a:xfrm>
          <a:off x="0" y="2347"/>
          <a:ext cx="6248400" cy="118980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325538-4EF9-469C-9B11-3A6C7C164855}">
      <dsp:nvSpPr>
        <dsp:cNvPr id="0" name=""/>
        <dsp:cNvSpPr/>
      </dsp:nvSpPr>
      <dsp:spPr>
        <a:xfrm>
          <a:off x="359915" y="270053"/>
          <a:ext cx="654392" cy="654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4EF6B789-5802-4CB0-B83A-5604DA44B774}">
      <dsp:nvSpPr>
        <dsp:cNvPr id="0" name=""/>
        <dsp:cNvSpPr/>
      </dsp:nvSpPr>
      <dsp:spPr>
        <a:xfrm>
          <a:off x="1374223" y="2347"/>
          <a:ext cx="48741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711200">
            <a:lnSpc>
              <a:spcPct val="90000"/>
            </a:lnSpc>
            <a:spcBef>
              <a:spcPct val="0"/>
            </a:spcBef>
            <a:spcAft>
              <a:spcPct val="35000"/>
            </a:spcAft>
            <a:buNone/>
          </a:pPr>
          <a:r>
            <a:rPr lang="en-US" sz="1600" kern="1200" baseline="0"/>
            <a:t>As long as an invoice and complete documentation can be submitted to AP by the cutoff (July 11 for FY25), you should </a:t>
          </a:r>
          <a:r>
            <a:rPr lang="en-US" sz="1600" b="1" kern="1200" baseline="0"/>
            <a:t>not</a:t>
          </a:r>
          <a:r>
            <a:rPr lang="en-US" sz="1600" kern="1200" baseline="0"/>
            <a:t> need to accrue them.</a:t>
          </a:r>
          <a:endParaRPr lang="en-US" sz="1600" kern="1200"/>
        </a:p>
      </dsp:txBody>
      <dsp:txXfrm>
        <a:off x="1374223" y="2347"/>
        <a:ext cx="4874176" cy="1189803"/>
      </dsp:txXfrm>
    </dsp:sp>
    <dsp:sp modelId="{A96DC558-5D70-4B87-AD6E-82F884B2FEFF}">
      <dsp:nvSpPr>
        <dsp:cNvPr id="0" name=""/>
        <dsp:cNvSpPr/>
      </dsp:nvSpPr>
      <dsp:spPr>
        <a:xfrm>
          <a:off x="0" y="1489602"/>
          <a:ext cx="6248400" cy="118980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BBEC26-3A8E-48CD-BC66-BF1CDC958A9C}">
      <dsp:nvSpPr>
        <dsp:cNvPr id="0" name=""/>
        <dsp:cNvSpPr/>
      </dsp:nvSpPr>
      <dsp:spPr>
        <a:xfrm>
          <a:off x="359915" y="1757308"/>
          <a:ext cx="654392" cy="654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FB12F298-2F8E-4AC4-894A-5F8F6AD9A6C1}">
      <dsp:nvSpPr>
        <dsp:cNvPr id="0" name=""/>
        <dsp:cNvSpPr/>
      </dsp:nvSpPr>
      <dsp:spPr>
        <a:xfrm>
          <a:off x="1374223" y="1489602"/>
          <a:ext cx="48741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711200">
            <a:lnSpc>
              <a:spcPct val="90000"/>
            </a:lnSpc>
            <a:spcBef>
              <a:spcPct val="0"/>
            </a:spcBef>
            <a:spcAft>
              <a:spcPct val="35000"/>
            </a:spcAft>
            <a:buNone/>
          </a:pPr>
          <a:r>
            <a:rPr lang="en-US" sz="1600" kern="1200" baseline="0"/>
            <a:t>However, if you have a vendor that you know will not generate an invoice until after July 11, you may need to accrue an estimated amount to cover that final invoice.</a:t>
          </a:r>
          <a:endParaRPr lang="en-US" sz="1600" kern="1200"/>
        </a:p>
      </dsp:txBody>
      <dsp:txXfrm>
        <a:off x="1374223" y="1489602"/>
        <a:ext cx="4874176" cy="1189803"/>
      </dsp:txXfrm>
    </dsp:sp>
    <dsp:sp modelId="{ED8F643B-97F5-40EF-B33B-BB2D66D1F596}">
      <dsp:nvSpPr>
        <dsp:cNvPr id="0" name=""/>
        <dsp:cNvSpPr/>
      </dsp:nvSpPr>
      <dsp:spPr>
        <a:xfrm>
          <a:off x="0" y="2976856"/>
          <a:ext cx="6248400" cy="118980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7E8B61-8235-4762-953A-504DC7CEB892}">
      <dsp:nvSpPr>
        <dsp:cNvPr id="0" name=""/>
        <dsp:cNvSpPr/>
      </dsp:nvSpPr>
      <dsp:spPr>
        <a:xfrm>
          <a:off x="359915" y="3244562"/>
          <a:ext cx="654392" cy="654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AD11B321-E586-4FD2-9D09-6548E8CEFE87}">
      <dsp:nvSpPr>
        <dsp:cNvPr id="0" name=""/>
        <dsp:cNvSpPr/>
      </dsp:nvSpPr>
      <dsp:spPr>
        <a:xfrm>
          <a:off x="1374223" y="2976856"/>
          <a:ext cx="48741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711200">
            <a:lnSpc>
              <a:spcPct val="90000"/>
            </a:lnSpc>
            <a:spcBef>
              <a:spcPct val="0"/>
            </a:spcBef>
            <a:spcAft>
              <a:spcPct val="35000"/>
            </a:spcAft>
            <a:buNone/>
          </a:pPr>
          <a:r>
            <a:rPr lang="en-US" sz="1600" kern="1200" baseline="0"/>
            <a:t>Hopefully you will not have any verbal orders or vendors working without contracts, but historically these have also been a source of liability transactions.</a:t>
          </a:r>
          <a:endParaRPr lang="en-US" sz="1600" kern="1200"/>
        </a:p>
      </dsp:txBody>
      <dsp:txXfrm>
        <a:off x="1374223" y="2976856"/>
        <a:ext cx="4874176" cy="1189803"/>
      </dsp:txXfrm>
    </dsp:sp>
    <dsp:sp modelId="{D3A149AA-6EE6-43AC-83A6-A9FFF78C19C2}">
      <dsp:nvSpPr>
        <dsp:cNvPr id="0" name=""/>
        <dsp:cNvSpPr/>
      </dsp:nvSpPr>
      <dsp:spPr>
        <a:xfrm>
          <a:off x="0" y="4464111"/>
          <a:ext cx="6248400" cy="118980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4782C5-650A-4567-A163-3C666B8B9EFA}">
      <dsp:nvSpPr>
        <dsp:cNvPr id="0" name=""/>
        <dsp:cNvSpPr/>
      </dsp:nvSpPr>
      <dsp:spPr>
        <a:xfrm>
          <a:off x="359915" y="4731817"/>
          <a:ext cx="654392" cy="654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40417D6C-FEAC-47CA-A86F-53A6145A6459}">
      <dsp:nvSpPr>
        <dsp:cNvPr id="0" name=""/>
        <dsp:cNvSpPr/>
      </dsp:nvSpPr>
      <dsp:spPr>
        <a:xfrm>
          <a:off x="1374223" y="4464111"/>
          <a:ext cx="4874176" cy="1189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921" tIns="125921" rIns="125921" bIns="125921" numCol="1" spcCol="1270" anchor="ctr" anchorCtr="0">
          <a:noAutofit/>
        </a:bodyPr>
        <a:lstStyle/>
        <a:p>
          <a:pPr marL="0" lvl="0" indent="0" algn="l" defTabSz="711200">
            <a:lnSpc>
              <a:spcPct val="90000"/>
            </a:lnSpc>
            <a:spcBef>
              <a:spcPct val="0"/>
            </a:spcBef>
            <a:spcAft>
              <a:spcPct val="35000"/>
            </a:spcAft>
            <a:buNone/>
          </a:pPr>
          <a:r>
            <a:rPr lang="en-US" sz="1600" kern="1200" baseline="0"/>
            <a:t>Review your open encumbrances in April/May/June and follow up with your vendors to determine what if anything you may need to accrue.</a:t>
          </a:r>
          <a:endParaRPr lang="en-US" sz="1600" kern="1200"/>
        </a:p>
      </dsp:txBody>
      <dsp:txXfrm>
        <a:off x="1374223" y="4464111"/>
        <a:ext cx="4874176" cy="118980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75836A-ECE2-CB4F-9D03-FCB00A45D8D4}"/>
              </a:ext>
            </a:extLst>
          </p:cNvPr>
          <p:cNvSpPr>
            <a:spLocks noGrp="1"/>
          </p:cNvSpPr>
          <p:nvPr>
            <p:ph type="hdr" sz="quarter"/>
          </p:nvPr>
        </p:nvSpPr>
        <p:spPr>
          <a:xfrm>
            <a:off x="1" y="2"/>
            <a:ext cx="3077740" cy="1543385"/>
          </a:xfrm>
          <a:prstGeom prst="rect">
            <a:avLst/>
          </a:prstGeom>
        </p:spPr>
        <p:txBody>
          <a:bodyPr vert="horz" lIns="156265" tIns="78132" rIns="156265" bIns="78132" rtlCol="0"/>
          <a:lstStyle>
            <a:lvl1pPr algn="l">
              <a:defRPr sz="2000"/>
            </a:lvl1pPr>
          </a:lstStyle>
          <a:p>
            <a:endParaRPr lang="en-US"/>
          </a:p>
        </p:txBody>
      </p:sp>
      <p:sp>
        <p:nvSpPr>
          <p:cNvPr id="3" name="Date Placeholder 2">
            <a:extLst>
              <a:ext uri="{FF2B5EF4-FFF2-40B4-BE49-F238E27FC236}">
                <a16:creationId xmlns:a16="http://schemas.microsoft.com/office/drawing/2014/main" id="{F5214885-3697-9742-81CF-1C5FDBB3AE92}"/>
              </a:ext>
            </a:extLst>
          </p:cNvPr>
          <p:cNvSpPr>
            <a:spLocks noGrp="1"/>
          </p:cNvSpPr>
          <p:nvPr>
            <p:ph type="dt" sz="quarter" idx="1"/>
          </p:nvPr>
        </p:nvSpPr>
        <p:spPr>
          <a:xfrm>
            <a:off x="4023091" y="2"/>
            <a:ext cx="3077740" cy="1543385"/>
          </a:xfrm>
          <a:prstGeom prst="rect">
            <a:avLst/>
          </a:prstGeom>
        </p:spPr>
        <p:txBody>
          <a:bodyPr vert="horz" lIns="156265" tIns="78132" rIns="156265" bIns="78132" rtlCol="0"/>
          <a:lstStyle>
            <a:lvl1pPr algn="r">
              <a:defRPr sz="2000"/>
            </a:lvl1pPr>
          </a:lstStyle>
          <a:p>
            <a:fld id="{F0ACE08D-D92E-2B40-888F-79AC007FA791}" type="datetimeFigureOut">
              <a:rPr lang="en-US" smtClean="0"/>
              <a:t>5/7/2025</a:t>
            </a:fld>
            <a:endParaRPr lang="en-US"/>
          </a:p>
        </p:txBody>
      </p:sp>
      <p:sp>
        <p:nvSpPr>
          <p:cNvPr id="4" name="Footer Placeholder 3">
            <a:extLst>
              <a:ext uri="{FF2B5EF4-FFF2-40B4-BE49-F238E27FC236}">
                <a16:creationId xmlns:a16="http://schemas.microsoft.com/office/drawing/2014/main" id="{7D4288EC-1177-B04C-A960-3F7425A9C33C}"/>
              </a:ext>
            </a:extLst>
          </p:cNvPr>
          <p:cNvSpPr>
            <a:spLocks noGrp="1"/>
          </p:cNvSpPr>
          <p:nvPr>
            <p:ph type="ftr" sz="quarter" idx="2"/>
          </p:nvPr>
        </p:nvSpPr>
        <p:spPr>
          <a:xfrm>
            <a:off x="1" y="29217494"/>
            <a:ext cx="3077740" cy="1543383"/>
          </a:xfrm>
          <a:prstGeom prst="rect">
            <a:avLst/>
          </a:prstGeom>
        </p:spPr>
        <p:txBody>
          <a:bodyPr vert="horz" lIns="156265" tIns="78132" rIns="156265" bIns="78132" rtlCol="0" anchor="b"/>
          <a:lstStyle>
            <a:lvl1pPr algn="l">
              <a:defRPr sz="2000"/>
            </a:lvl1pPr>
          </a:lstStyle>
          <a:p>
            <a:endParaRPr lang="en-US"/>
          </a:p>
        </p:txBody>
      </p:sp>
      <p:sp>
        <p:nvSpPr>
          <p:cNvPr id="5" name="Slide Number Placeholder 4">
            <a:extLst>
              <a:ext uri="{FF2B5EF4-FFF2-40B4-BE49-F238E27FC236}">
                <a16:creationId xmlns:a16="http://schemas.microsoft.com/office/drawing/2014/main" id="{40855BBC-DD35-BE41-8A40-EC56B91323F3}"/>
              </a:ext>
            </a:extLst>
          </p:cNvPr>
          <p:cNvSpPr>
            <a:spLocks noGrp="1"/>
          </p:cNvSpPr>
          <p:nvPr>
            <p:ph type="sldNum" sz="quarter" idx="3"/>
          </p:nvPr>
        </p:nvSpPr>
        <p:spPr>
          <a:xfrm>
            <a:off x="4023091" y="29217494"/>
            <a:ext cx="3077740" cy="1543383"/>
          </a:xfrm>
          <a:prstGeom prst="rect">
            <a:avLst/>
          </a:prstGeom>
        </p:spPr>
        <p:txBody>
          <a:bodyPr vert="horz" lIns="156265" tIns="78132" rIns="156265" bIns="78132" rtlCol="0" anchor="b"/>
          <a:lstStyle>
            <a:lvl1pPr algn="r">
              <a:defRPr sz="2000"/>
            </a:lvl1pPr>
          </a:lstStyle>
          <a:p>
            <a:fld id="{5EDBAF1C-4969-1442-A49A-B235BE9852E8}" type="slidenum">
              <a:rPr lang="en-US" smtClean="0"/>
              <a:t>‹#›</a:t>
            </a:fld>
            <a:endParaRPr lang="en-US"/>
          </a:p>
        </p:txBody>
      </p:sp>
    </p:spTree>
    <p:extLst>
      <p:ext uri="{BB962C8B-B14F-4D97-AF65-F5344CB8AC3E}">
        <p14:creationId xmlns:p14="http://schemas.microsoft.com/office/powerpoint/2010/main" val="26910637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77740" cy="1543385"/>
          </a:xfrm>
          <a:prstGeom prst="rect">
            <a:avLst/>
          </a:prstGeom>
        </p:spPr>
        <p:txBody>
          <a:bodyPr vert="horz" lIns="156265" tIns="78132" rIns="156265" bIns="78132" rtlCol="0"/>
          <a:lstStyle>
            <a:lvl1pPr algn="l">
              <a:defRPr sz="2000"/>
            </a:lvl1pPr>
          </a:lstStyle>
          <a:p>
            <a:endParaRPr lang="en-US"/>
          </a:p>
        </p:txBody>
      </p:sp>
      <p:sp>
        <p:nvSpPr>
          <p:cNvPr id="3" name="Date Placeholder 2"/>
          <p:cNvSpPr>
            <a:spLocks noGrp="1"/>
          </p:cNvSpPr>
          <p:nvPr>
            <p:ph type="dt" idx="1"/>
          </p:nvPr>
        </p:nvSpPr>
        <p:spPr>
          <a:xfrm>
            <a:off x="4023091" y="2"/>
            <a:ext cx="3077740" cy="1543385"/>
          </a:xfrm>
          <a:prstGeom prst="rect">
            <a:avLst/>
          </a:prstGeom>
        </p:spPr>
        <p:txBody>
          <a:bodyPr vert="horz" lIns="156265" tIns="78132" rIns="156265" bIns="78132" rtlCol="0"/>
          <a:lstStyle>
            <a:lvl1pPr algn="r">
              <a:defRPr sz="2000"/>
            </a:lvl1pPr>
          </a:lstStyle>
          <a:p>
            <a:fld id="{50B50FEB-0033-2E46-9AD7-8C12F7981002}" type="datetimeFigureOut">
              <a:rPr lang="en-US" smtClean="0"/>
              <a:t>5/7/2025</a:t>
            </a:fld>
            <a:endParaRPr lang="en-US"/>
          </a:p>
        </p:txBody>
      </p:sp>
      <p:sp>
        <p:nvSpPr>
          <p:cNvPr id="4" name="Slide Image Placeholder 3"/>
          <p:cNvSpPr>
            <a:spLocks noGrp="1" noRot="1" noChangeAspect="1"/>
          </p:cNvSpPr>
          <p:nvPr>
            <p:ph type="sldImg" idx="2"/>
          </p:nvPr>
        </p:nvSpPr>
        <p:spPr>
          <a:xfrm>
            <a:off x="-5675313" y="3844925"/>
            <a:ext cx="18453101" cy="10380663"/>
          </a:xfrm>
          <a:prstGeom prst="rect">
            <a:avLst/>
          </a:prstGeom>
          <a:noFill/>
          <a:ln w="12700">
            <a:solidFill>
              <a:prstClr val="black"/>
            </a:solidFill>
          </a:ln>
        </p:spPr>
        <p:txBody>
          <a:bodyPr vert="horz" lIns="156265" tIns="78132" rIns="156265" bIns="78132" rtlCol="0" anchor="ctr"/>
          <a:lstStyle/>
          <a:p>
            <a:endParaRPr lang="en-US"/>
          </a:p>
        </p:txBody>
      </p:sp>
      <p:sp>
        <p:nvSpPr>
          <p:cNvPr id="5" name="Notes Placeholder 4"/>
          <p:cNvSpPr>
            <a:spLocks noGrp="1"/>
          </p:cNvSpPr>
          <p:nvPr>
            <p:ph type="body" sz="quarter" idx="3"/>
          </p:nvPr>
        </p:nvSpPr>
        <p:spPr>
          <a:xfrm>
            <a:off x="710249" y="14803670"/>
            <a:ext cx="5681980" cy="12112094"/>
          </a:xfrm>
          <a:prstGeom prst="rect">
            <a:avLst/>
          </a:prstGeom>
        </p:spPr>
        <p:txBody>
          <a:bodyPr vert="horz" lIns="156265" tIns="78132" rIns="156265" bIns="781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29217494"/>
            <a:ext cx="3077740" cy="1543383"/>
          </a:xfrm>
          <a:prstGeom prst="rect">
            <a:avLst/>
          </a:prstGeom>
        </p:spPr>
        <p:txBody>
          <a:bodyPr vert="horz" lIns="156265" tIns="78132" rIns="156265" bIns="78132" rtlCol="0" anchor="b"/>
          <a:lstStyle>
            <a:lvl1pPr algn="l">
              <a:defRPr sz="2000"/>
            </a:lvl1pPr>
          </a:lstStyle>
          <a:p>
            <a:endParaRPr lang="en-US"/>
          </a:p>
        </p:txBody>
      </p:sp>
      <p:sp>
        <p:nvSpPr>
          <p:cNvPr id="7" name="Slide Number Placeholder 6"/>
          <p:cNvSpPr>
            <a:spLocks noGrp="1"/>
          </p:cNvSpPr>
          <p:nvPr>
            <p:ph type="sldNum" sz="quarter" idx="5"/>
          </p:nvPr>
        </p:nvSpPr>
        <p:spPr>
          <a:xfrm>
            <a:off x="4023091" y="29217494"/>
            <a:ext cx="3077740" cy="1543383"/>
          </a:xfrm>
          <a:prstGeom prst="rect">
            <a:avLst/>
          </a:prstGeom>
        </p:spPr>
        <p:txBody>
          <a:bodyPr vert="horz" lIns="156265" tIns="78132" rIns="156265" bIns="78132" rtlCol="0" anchor="b"/>
          <a:lstStyle>
            <a:lvl1pPr algn="r">
              <a:defRPr sz="2000"/>
            </a:lvl1pPr>
          </a:lstStyle>
          <a:p>
            <a:fld id="{B9496666-BA3A-9849-BBAB-A071B392D32F}" type="slidenum">
              <a:rPr lang="en-US" smtClean="0"/>
              <a:t>‹#›</a:t>
            </a:fld>
            <a:endParaRPr lang="en-US"/>
          </a:p>
        </p:txBody>
      </p:sp>
    </p:spTree>
    <p:extLst>
      <p:ext uri="{BB962C8B-B14F-4D97-AF65-F5344CB8AC3E}">
        <p14:creationId xmlns:p14="http://schemas.microsoft.com/office/powerpoint/2010/main" val="8056342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496666-BA3A-9849-BBAB-A071B392D32F}" type="slidenum">
              <a:rPr lang="en-US" smtClean="0"/>
              <a:t>57</a:t>
            </a:fld>
            <a:endParaRPr lang="en-US"/>
          </a:p>
        </p:txBody>
      </p:sp>
    </p:spTree>
    <p:extLst>
      <p:ext uri="{BB962C8B-B14F-4D97-AF65-F5344CB8AC3E}">
        <p14:creationId xmlns:p14="http://schemas.microsoft.com/office/powerpoint/2010/main" val="24384391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pening Slide - Dark">
    <p:bg>
      <p:bgPr>
        <a:gradFill flip="none" rotWithShape="1">
          <a:gsLst>
            <a:gs pos="0">
              <a:schemeClr val="tx2"/>
            </a:gs>
            <a:gs pos="40000">
              <a:schemeClr val="accent1">
                <a:lumMod val="95000"/>
                <a:lumOff val="5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1813"/>
            <a:ext cx="11087100" cy="2474657"/>
          </a:xfrm>
          <a:prstGeom prst="rect">
            <a:avLst/>
          </a:prstGeom>
        </p:spPr>
        <p:txBody>
          <a:bodyPr anchor="b"/>
          <a:lstStyle>
            <a:lvl1pPr algn="l">
              <a:defRPr sz="6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Subtitle 2"/>
          <p:cNvSpPr>
            <a:spLocks noGrp="1"/>
          </p:cNvSpPr>
          <p:nvPr>
            <p:ph type="subTitle" idx="1"/>
          </p:nvPr>
        </p:nvSpPr>
        <p:spPr>
          <a:xfrm>
            <a:off x="533400" y="3691488"/>
            <a:ext cx="11087100" cy="768749"/>
          </a:xfrm>
        </p:spPr>
        <p:txBody>
          <a:bodyPr>
            <a:normAutofit/>
          </a:bodyPr>
          <a:lstStyle>
            <a:lvl1pPr marL="0" indent="0" algn="l">
              <a:buNone/>
              <a:defRPr sz="2700" b="0" i="0">
                <a:solidFill>
                  <a:schemeClr val="bg1"/>
                </a:solidFill>
                <a:latin typeface="Poppins Light" pitchFamily="2" charset="77"/>
                <a:cs typeface="Poppins Light"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7" name="Picture 16" descr="A picture containing the Peralta Community College District Logo. ">
            <a:extLst>
              <a:ext uri="{FF2B5EF4-FFF2-40B4-BE49-F238E27FC236}">
                <a16:creationId xmlns:a16="http://schemas.microsoft.com/office/drawing/2014/main" id="{45BC8962-D7FF-A946-B38F-342AE98FCA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8" name="TextBox 17">
            <a:extLst>
              <a:ext uri="{FF2B5EF4-FFF2-40B4-BE49-F238E27FC236}">
                <a16:creationId xmlns:a16="http://schemas.microsoft.com/office/drawing/2014/main" id="{249F2D62-8F76-D749-B793-622BFC4130F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9" name="TextBox 18">
            <a:extLst>
              <a:ext uri="{FF2B5EF4-FFF2-40B4-BE49-F238E27FC236}">
                <a16:creationId xmlns:a16="http://schemas.microsoft.com/office/drawing/2014/main" id="{4F096930-098E-E24F-A480-2EDFB2C1EA06}"/>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39" name="Group 38">
            <a:extLst>
              <a:ext uri="{FF2B5EF4-FFF2-40B4-BE49-F238E27FC236}">
                <a16:creationId xmlns:a16="http://schemas.microsoft.com/office/drawing/2014/main" id="{3F61F98A-40ED-3442-B646-6C29B25EFAA5}"/>
              </a:ext>
            </a:extLst>
          </p:cNvPr>
          <p:cNvGrpSpPr/>
          <p:nvPr userDrawn="1"/>
        </p:nvGrpSpPr>
        <p:grpSpPr>
          <a:xfrm rot="10800000">
            <a:off x="546232" y="5907091"/>
            <a:ext cx="11074267" cy="215443"/>
            <a:chOff x="789214" y="5878286"/>
            <a:chExt cx="8795660" cy="0"/>
          </a:xfrm>
        </p:grpSpPr>
        <p:cxnSp>
          <p:nvCxnSpPr>
            <p:cNvPr id="40" name="Straight Connector 39">
              <a:extLst>
                <a:ext uri="{FF2B5EF4-FFF2-40B4-BE49-F238E27FC236}">
                  <a16:creationId xmlns:a16="http://schemas.microsoft.com/office/drawing/2014/main" id="{441EBB68-3C8F-5D42-BFC6-7B540861725B}"/>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68DBF05-53A5-4C45-912D-6A104A4CB97E}"/>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C7655C0-4B9E-6F4D-8AF8-46B7D542B30D}"/>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9108D278-1875-F441-A92D-4A9314EB1819}"/>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853878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e Side Content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30457" y="270775"/>
            <a:ext cx="10758058" cy="83802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930457" y="1516925"/>
            <a:ext cx="5448300" cy="4276999"/>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picture containing the Peralta Community College District Logo. ">
            <a:extLst>
              <a:ext uri="{FF2B5EF4-FFF2-40B4-BE49-F238E27FC236}">
                <a16:creationId xmlns:a16="http://schemas.microsoft.com/office/drawing/2014/main" id="{D01F5298-F50A-2246-93F4-0CF7FEE4A4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8" name="TextBox 7">
            <a:extLst>
              <a:ext uri="{FF2B5EF4-FFF2-40B4-BE49-F238E27FC236}">
                <a16:creationId xmlns:a16="http://schemas.microsoft.com/office/drawing/2014/main" id="{E5699150-6334-AD42-BEEE-4A96094A64AB}"/>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2" name="TextBox 11">
            <a:extLst>
              <a:ext uri="{FF2B5EF4-FFF2-40B4-BE49-F238E27FC236}">
                <a16:creationId xmlns:a16="http://schemas.microsoft.com/office/drawing/2014/main" id="{C675D50D-2AE7-1D48-AB6F-57AE83D05A39}"/>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3" name="Group 12">
            <a:extLst>
              <a:ext uri="{FF2B5EF4-FFF2-40B4-BE49-F238E27FC236}">
                <a16:creationId xmlns:a16="http://schemas.microsoft.com/office/drawing/2014/main" id="{9DFCCDDF-10DB-954F-B221-06E259CC6BC8}"/>
              </a:ext>
            </a:extLst>
          </p:cNvPr>
          <p:cNvGrpSpPr/>
          <p:nvPr userDrawn="1"/>
        </p:nvGrpSpPr>
        <p:grpSpPr>
          <a:xfrm rot="10800000">
            <a:off x="546232" y="5986603"/>
            <a:ext cx="11074267" cy="215443"/>
            <a:chOff x="789214" y="5878286"/>
            <a:chExt cx="8795660" cy="0"/>
          </a:xfrm>
        </p:grpSpPr>
        <p:cxnSp>
          <p:nvCxnSpPr>
            <p:cNvPr id="14" name="Straight Connector 13">
              <a:extLst>
                <a:ext uri="{FF2B5EF4-FFF2-40B4-BE49-F238E27FC236}">
                  <a16:creationId xmlns:a16="http://schemas.microsoft.com/office/drawing/2014/main" id="{22ECB0CD-82F5-CB4E-88B7-AE6CBCB810B6}"/>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9412700-854B-E24A-9CC6-73FBDF67D811}"/>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86A9B38-7254-1748-A9A5-BBA3AB1E4EA2}"/>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4940E0F-D93A-6E44-B911-3BA3DD4CB94F}"/>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13783057"/>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de Content &amp; Image - Light">
    <p:spTree>
      <p:nvGrpSpPr>
        <p:cNvPr id="1" name=""/>
        <p:cNvGrpSpPr/>
        <p:nvPr/>
      </p:nvGrpSpPr>
      <p:grpSpPr>
        <a:xfrm>
          <a:off x="0" y="0"/>
          <a:ext cx="0" cy="0"/>
          <a:chOff x="0" y="0"/>
          <a:chExt cx="0" cy="0"/>
        </a:xfrm>
      </p:grpSpPr>
      <p:sp>
        <p:nvSpPr>
          <p:cNvPr id="2" name="Title 1"/>
          <p:cNvSpPr>
            <a:spLocks noGrp="1"/>
          </p:cNvSpPr>
          <p:nvPr>
            <p:ph type="title"/>
          </p:nvPr>
        </p:nvSpPr>
        <p:spPr>
          <a:xfrm>
            <a:off x="891752" y="433646"/>
            <a:ext cx="5448300" cy="83802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862442" y="1820303"/>
            <a:ext cx="5448300" cy="4296876"/>
          </a:xfrm>
        </p:spPr>
        <p:txBody>
          <a:bodyPr>
            <a:normAutofit/>
          </a:bodyPr>
          <a:lstStyle>
            <a:lvl1pPr>
              <a:lnSpc>
                <a:spcPct val="150000"/>
              </a:lnSpc>
              <a:defRPr sz="1800">
                <a:solidFill>
                  <a:schemeClr val="tx1">
                    <a:lumMod val="65000"/>
                    <a:lumOff val="35000"/>
                  </a:schemeClr>
                </a:solidFill>
                <a:latin typeface="Poppins" pitchFamily="2" charset="77"/>
                <a:cs typeface="Poppins" pitchFamily="2" charset="77"/>
              </a:defRPr>
            </a:lvl1pPr>
            <a:lvl2pPr>
              <a:lnSpc>
                <a:spcPct val="150000"/>
              </a:lnSpc>
              <a:defRPr sz="1800">
                <a:solidFill>
                  <a:schemeClr val="tx1">
                    <a:lumMod val="65000"/>
                    <a:lumOff val="35000"/>
                  </a:schemeClr>
                </a:solidFill>
                <a:latin typeface="Poppins" pitchFamily="2" charset="77"/>
                <a:cs typeface="Poppins" pitchFamily="2" charset="77"/>
              </a:defRPr>
            </a:lvl2pPr>
            <a:lvl3pPr>
              <a:lnSpc>
                <a:spcPct val="150000"/>
              </a:lnSpc>
              <a:defRPr sz="1800">
                <a:solidFill>
                  <a:schemeClr val="tx1">
                    <a:lumMod val="65000"/>
                    <a:lumOff val="35000"/>
                  </a:schemeClr>
                </a:solidFill>
                <a:latin typeface="Poppins" pitchFamily="2" charset="77"/>
                <a:cs typeface="Poppins" pitchFamily="2" charset="77"/>
              </a:defRPr>
            </a:lvl3pPr>
            <a:lvl4pPr>
              <a:lnSpc>
                <a:spcPct val="150000"/>
              </a:lnSpc>
              <a:defRPr sz="1800">
                <a:solidFill>
                  <a:schemeClr val="tx1">
                    <a:lumMod val="65000"/>
                    <a:lumOff val="35000"/>
                  </a:schemeClr>
                </a:solidFill>
                <a:latin typeface="Poppins" pitchFamily="2" charset="77"/>
                <a:cs typeface="Poppins" pitchFamily="2" charset="77"/>
              </a:defRPr>
            </a:lvl4pPr>
            <a:lvl5pPr>
              <a:lnSpc>
                <a:spcPct val="150000"/>
              </a:lnSpc>
              <a:defRPr sz="1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A picture containing the Peralta Community College District Logo. ">
            <a:extLst>
              <a:ext uri="{FF2B5EF4-FFF2-40B4-BE49-F238E27FC236}">
                <a16:creationId xmlns:a16="http://schemas.microsoft.com/office/drawing/2014/main" id="{5118AF33-C8B4-EA4F-8690-1C3E990AB5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2" name="TextBox 11">
            <a:extLst>
              <a:ext uri="{FF2B5EF4-FFF2-40B4-BE49-F238E27FC236}">
                <a16:creationId xmlns:a16="http://schemas.microsoft.com/office/drawing/2014/main" id="{BA121AC6-2F5E-C64B-8B9E-E48F51EEFA1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3" name="TextBox 12">
            <a:extLst>
              <a:ext uri="{FF2B5EF4-FFF2-40B4-BE49-F238E27FC236}">
                <a16:creationId xmlns:a16="http://schemas.microsoft.com/office/drawing/2014/main" id="{93D19310-6F5D-E640-AB03-1D9D8060D399}"/>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4" name="Group 13">
            <a:extLst>
              <a:ext uri="{FF2B5EF4-FFF2-40B4-BE49-F238E27FC236}">
                <a16:creationId xmlns:a16="http://schemas.microsoft.com/office/drawing/2014/main" id="{B9345E7F-78DB-5946-8BFF-23C8E4933195}"/>
              </a:ext>
            </a:extLst>
          </p:cNvPr>
          <p:cNvGrpSpPr/>
          <p:nvPr userDrawn="1"/>
        </p:nvGrpSpPr>
        <p:grpSpPr>
          <a:xfrm rot="10800000">
            <a:off x="546232" y="5986603"/>
            <a:ext cx="11074267" cy="215443"/>
            <a:chOff x="789214" y="5878286"/>
            <a:chExt cx="8795660" cy="0"/>
          </a:xfrm>
        </p:grpSpPr>
        <p:cxnSp>
          <p:nvCxnSpPr>
            <p:cNvPr id="15" name="Straight Connector 14">
              <a:extLst>
                <a:ext uri="{FF2B5EF4-FFF2-40B4-BE49-F238E27FC236}">
                  <a16:creationId xmlns:a16="http://schemas.microsoft.com/office/drawing/2014/main" id="{C723F195-BB84-FE4A-9CE6-1FA2EE81AE4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0B585AF-D0A0-2840-B7AB-94AE707919D0}"/>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399FFF2-12E4-1A42-9C80-8E3D2FA8EE63}"/>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5A68C7A-9C29-DE47-859D-5BC96F3F3904}"/>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9" name="Picture Placeholder 4">
            <a:extLst>
              <a:ext uri="{FF2B5EF4-FFF2-40B4-BE49-F238E27FC236}">
                <a16:creationId xmlns:a16="http://schemas.microsoft.com/office/drawing/2014/main" id="{C29E7BF7-E5D9-4941-ADED-5BA5161C8D14}"/>
              </a:ext>
            </a:extLst>
          </p:cNvPr>
          <p:cNvSpPr>
            <a:spLocks noGrp="1"/>
          </p:cNvSpPr>
          <p:nvPr>
            <p:ph type="pic" sz="quarter" idx="10"/>
          </p:nvPr>
        </p:nvSpPr>
        <p:spPr>
          <a:xfrm>
            <a:off x="6715125" y="271463"/>
            <a:ext cx="4905375" cy="5576887"/>
          </a:xfrm>
        </p:spPr>
        <p:txBody>
          <a:bodyPr/>
          <a:lstStyle/>
          <a:p>
            <a:endParaRPr lang="en-US"/>
          </a:p>
        </p:txBody>
      </p:sp>
    </p:spTree>
    <p:extLst>
      <p:ext uri="{BB962C8B-B14F-4D97-AF65-F5344CB8AC3E}">
        <p14:creationId xmlns:p14="http://schemas.microsoft.com/office/powerpoint/2010/main" val="751409669"/>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de Content &amp; Image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433646"/>
            <a:ext cx="5448300" cy="83802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862442" y="1571015"/>
            <a:ext cx="5448300" cy="4276999"/>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picture containing the Peralta Community College District Logo. ">
            <a:extLst>
              <a:ext uri="{FF2B5EF4-FFF2-40B4-BE49-F238E27FC236}">
                <a16:creationId xmlns:a16="http://schemas.microsoft.com/office/drawing/2014/main" id="{D01F5298-F50A-2246-93F4-0CF7FEE4A4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8" name="TextBox 7">
            <a:extLst>
              <a:ext uri="{FF2B5EF4-FFF2-40B4-BE49-F238E27FC236}">
                <a16:creationId xmlns:a16="http://schemas.microsoft.com/office/drawing/2014/main" id="{E5699150-6334-AD42-BEEE-4A96094A64AB}"/>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2" name="TextBox 11">
            <a:extLst>
              <a:ext uri="{FF2B5EF4-FFF2-40B4-BE49-F238E27FC236}">
                <a16:creationId xmlns:a16="http://schemas.microsoft.com/office/drawing/2014/main" id="{C675D50D-2AE7-1D48-AB6F-57AE83D05A39}"/>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3" name="Group 12">
            <a:extLst>
              <a:ext uri="{FF2B5EF4-FFF2-40B4-BE49-F238E27FC236}">
                <a16:creationId xmlns:a16="http://schemas.microsoft.com/office/drawing/2014/main" id="{9DFCCDDF-10DB-954F-B221-06E259CC6BC8}"/>
              </a:ext>
            </a:extLst>
          </p:cNvPr>
          <p:cNvGrpSpPr/>
          <p:nvPr userDrawn="1"/>
        </p:nvGrpSpPr>
        <p:grpSpPr>
          <a:xfrm rot="10800000">
            <a:off x="546232" y="5986603"/>
            <a:ext cx="11074267" cy="215443"/>
            <a:chOff x="789214" y="5878286"/>
            <a:chExt cx="8795660" cy="0"/>
          </a:xfrm>
        </p:grpSpPr>
        <p:cxnSp>
          <p:nvCxnSpPr>
            <p:cNvPr id="14" name="Straight Connector 13">
              <a:extLst>
                <a:ext uri="{FF2B5EF4-FFF2-40B4-BE49-F238E27FC236}">
                  <a16:creationId xmlns:a16="http://schemas.microsoft.com/office/drawing/2014/main" id="{22ECB0CD-82F5-CB4E-88B7-AE6CBCB810B6}"/>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9412700-854B-E24A-9CC6-73FBDF67D811}"/>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86A9B38-7254-1748-A9A5-BBA3AB1E4EA2}"/>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4940E0F-D93A-6E44-B911-3BA3DD4CB94F}"/>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 name="Picture Placeholder 4">
            <a:extLst>
              <a:ext uri="{FF2B5EF4-FFF2-40B4-BE49-F238E27FC236}">
                <a16:creationId xmlns:a16="http://schemas.microsoft.com/office/drawing/2014/main" id="{99DD730E-F051-094B-8F37-5A5C31557CF6}"/>
              </a:ext>
            </a:extLst>
          </p:cNvPr>
          <p:cNvSpPr>
            <a:spLocks noGrp="1"/>
          </p:cNvSpPr>
          <p:nvPr>
            <p:ph type="pic" sz="quarter" idx="10"/>
          </p:nvPr>
        </p:nvSpPr>
        <p:spPr>
          <a:xfrm>
            <a:off x="6715125" y="271463"/>
            <a:ext cx="4905375" cy="5576887"/>
          </a:xfrm>
        </p:spPr>
        <p:txBody>
          <a:bodyPr/>
          <a:lstStyle/>
          <a:p>
            <a:endParaRPr lang="en-US"/>
          </a:p>
        </p:txBody>
      </p:sp>
    </p:spTree>
    <p:extLst>
      <p:ext uri="{BB962C8B-B14F-4D97-AF65-F5344CB8AC3E}">
        <p14:creationId xmlns:p14="http://schemas.microsoft.com/office/powerpoint/2010/main" val="41565840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 Light">
    <p:spTree>
      <p:nvGrpSpPr>
        <p:cNvPr id="1" name=""/>
        <p:cNvGrpSpPr/>
        <p:nvPr/>
      </p:nvGrpSpPr>
      <p:grpSpPr>
        <a:xfrm>
          <a:off x="0" y="0"/>
          <a:ext cx="0" cy="0"/>
          <a:chOff x="0" y="0"/>
          <a:chExt cx="0" cy="0"/>
        </a:xfrm>
      </p:grpSpPr>
      <p:sp>
        <p:nvSpPr>
          <p:cNvPr id="2" name="Title 1"/>
          <p:cNvSpPr>
            <a:spLocks noGrp="1"/>
          </p:cNvSpPr>
          <p:nvPr>
            <p:ph type="title"/>
          </p:nvPr>
        </p:nvSpPr>
        <p:spPr>
          <a:xfrm>
            <a:off x="1142999" y="270774"/>
            <a:ext cx="11049001" cy="581885"/>
          </a:xfrm>
          <a:prstGeom prst="rect">
            <a:avLst/>
          </a:prstGeom>
        </p:spPr>
        <p:txBody>
          <a:bodyPr>
            <a:normAutofit/>
          </a:bodyPr>
          <a:lstStyle>
            <a:lvl1pPr>
              <a:defRPr sz="4000">
                <a:solidFill>
                  <a:schemeClr val="accent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568334" y="1386581"/>
            <a:ext cx="5426075" cy="823912"/>
          </a:xfrm>
        </p:spPr>
        <p:txBody>
          <a:bodyPr anchor="ctr">
            <a:noAutofit/>
          </a:bodyPr>
          <a:lstStyle>
            <a:lvl1pPr marL="0" indent="0">
              <a:buNone/>
              <a:defRPr sz="2800" b="0">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68334" y="2210493"/>
            <a:ext cx="5448301" cy="3627364"/>
          </a:xfrm>
        </p:spPr>
        <p:txBody>
          <a:bodyPr>
            <a:normAutofit/>
          </a:bodyPr>
          <a:lstStyle>
            <a:lvl1pPr>
              <a:lnSpc>
                <a:spcPct val="150000"/>
              </a:lnSpc>
              <a:defRPr sz="1800">
                <a:latin typeface="Poppins" pitchFamily="2" charset="77"/>
                <a:cs typeface="Poppins" pitchFamily="2" charset="77"/>
              </a:defRPr>
            </a:lvl1pPr>
            <a:lvl2pPr>
              <a:lnSpc>
                <a:spcPct val="150000"/>
              </a:lnSpc>
              <a:defRPr sz="1800">
                <a:latin typeface="Poppins" pitchFamily="2" charset="77"/>
                <a:cs typeface="Poppins" pitchFamily="2" charset="77"/>
              </a:defRPr>
            </a:lvl2pPr>
            <a:lvl3pPr>
              <a:lnSpc>
                <a:spcPct val="150000"/>
              </a:lnSpc>
              <a:defRPr sz="1800">
                <a:latin typeface="Poppins" pitchFamily="2" charset="77"/>
                <a:cs typeface="Poppins" pitchFamily="2" charset="77"/>
              </a:defRPr>
            </a:lvl3pPr>
            <a:lvl4pPr>
              <a:lnSpc>
                <a:spcPct val="150000"/>
              </a:lnSpc>
              <a:defRPr sz="1800">
                <a:latin typeface="Poppins" pitchFamily="2" charset="77"/>
                <a:cs typeface="Poppins" pitchFamily="2" charset="77"/>
              </a:defRPr>
            </a:lvl4pPr>
            <a:lvl5pPr>
              <a:lnSpc>
                <a:spcPct val="150000"/>
              </a:lnSpc>
              <a:defRPr sz="1800">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69033" y="1386581"/>
            <a:ext cx="5448301" cy="823912"/>
          </a:xfrm>
        </p:spPr>
        <p:txBody>
          <a:bodyPr anchor="ctr">
            <a:noAutofit/>
          </a:bodyPr>
          <a:lstStyle>
            <a:lvl1pPr marL="0" indent="0">
              <a:buNone/>
              <a:defRPr sz="2800" b="0">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69032" y="2210493"/>
            <a:ext cx="5470617" cy="3627364"/>
          </a:xfrm>
        </p:spPr>
        <p:txBody>
          <a:bodyPr>
            <a:normAutofit/>
          </a:bodyPr>
          <a:lstStyle>
            <a:lvl1pPr>
              <a:lnSpc>
                <a:spcPct val="150000"/>
              </a:lnSpc>
              <a:defRPr sz="1800">
                <a:latin typeface="Poppins" pitchFamily="2" charset="77"/>
                <a:cs typeface="Poppins" pitchFamily="2" charset="77"/>
              </a:defRPr>
            </a:lvl1pPr>
            <a:lvl2pPr>
              <a:lnSpc>
                <a:spcPct val="150000"/>
              </a:lnSpc>
              <a:defRPr sz="1800">
                <a:latin typeface="Poppins" pitchFamily="2" charset="77"/>
                <a:cs typeface="Poppins" pitchFamily="2" charset="77"/>
              </a:defRPr>
            </a:lvl2pPr>
            <a:lvl3pPr>
              <a:lnSpc>
                <a:spcPct val="150000"/>
              </a:lnSpc>
              <a:defRPr sz="1800">
                <a:latin typeface="Poppins" pitchFamily="2" charset="77"/>
                <a:cs typeface="Poppins" pitchFamily="2" charset="77"/>
              </a:defRPr>
            </a:lvl3pPr>
            <a:lvl4pPr>
              <a:lnSpc>
                <a:spcPct val="150000"/>
              </a:lnSpc>
              <a:defRPr sz="1800">
                <a:latin typeface="Poppins" pitchFamily="2" charset="77"/>
                <a:cs typeface="Poppins" pitchFamily="2" charset="77"/>
              </a:defRPr>
            </a:lvl4pPr>
            <a:lvl5pPr>
              <a:lnSpc>
                <a:spcPct val="150000"/>
              </a:lnSpc>
              <a:defRPr sz="1800">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descr="A picture containing the Peralta Community College District Logo. ">
            <a:extLst>
              <a:ext uri="{FF2B5EF4-FFF2-40B4-BE49-F238E27FC236}">
                <a16:creationId xmlns:a16="http://schemas.microsoft.com/office/drawing/2014/main" id="{EE65B7D8-F6B3-6341-93AB-6A8DF4E9C99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5" name="TextBox 14">
            <a:extLst>
              <a:ext uri="{FF2B5EF4-FFF2-40B4-BE49-F238E27FC236}">
                <a16:creationId xmlns:a16="http://schemas.microsoft.com/office/drawing/2014/main" id="{C815BC09-4E1A-9E46-8625-7B4C8113F0F5}"/>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6" name="TextBox 15">
            <a:extLst>
              <a:ext uri="{FF2B5EF4-FFF2-40B4-BE49-F238E27FC236}">
                <a16:creationId xmlns:a16="http://schemas.microsoft.com/office/drawing/2014/main" id="{85DF8D6A-E717-9647-AA44-1044092BDFCF}"/>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7" name="Group 16">
            <a:extLst>
              <a:ext uri="{FF2B5EF4-FFF2-40B4-BE49-F238E27FC236}">
                <a16:creationId xmlns:a16="http://schemas.microsoft.com/office/drawing/2014/main" id="{57B7EC6A-A831-614A-92C8-E4AE0D3852BF}"/>
              </a:ext>
            </a:extLst>
          </p:cNvPr>
          <p:cNvGrpSpPr/>
          <p:nvPr userDrawn="1"/>
        </p:nvGrpSpPr>
        <p:grpSpPr>
          <a:xfrm rot="10800000">
            <a:off x="566552" y="5986603"/>
            <a:ext cx="11074267" cy="215443"/>
            <a:chOff x="789214" y="5878286"/>
            <a:chExt cx="8795660" cy="0"/>
          </a:xfrm>
        </p:grpSpPr>
        <p:cxnSp>
          <p:nvCxnSpPr>
            <p:cNvPr id="18" name="Straight Connector 17">
              <a:extLst>
                <a:ext uri="{FF2B5EF4-FFF2-40B4-BE49-F238E27FC236}">
                  <a16:creationId xmlns:a16="http://schemas.microsoft.com/office/drawing/2014/main" id="{AC929B1E-4A56-E546-BE2D-B98D0411C9C8}"/>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B7B6AF0-6C99-EE4E-A065-610B50A5B93D}"/>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54866EE-293C-4C4E-916F-E87019DDE16E}"/>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4977631-D71B-8F4F-A34A-CF38E1879EAD}"/>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7" name="Footer Placeholder 6">
            <a:extLst>
              <a:ext uri="{FF2B5EF4-FFF2-40B4-BE49-F238E27FC236}">
                <a16:creationId xmlns:a16="http://schemas.microsoft.com/office/drawing/2014/main" id="{16423B56-07B9-31AC-59E4-9751EF696D12}"/>
              </a:ext>
            </a:extLst>
          </p:cNvPr>
          <p:cNvSpPr>
            <a:spLocks noGrp="1"/>
          </p:cNvSpPr>
          <p:nvPr>
            <p:ph type="ftr" sz="quarter" idx="10"/>
          </p:nvPr>
        </p:nvSpPr>
        <p:spPr>
          <a:xfrm>
            <a:off x="838200" y="6356350"/>
            <a:ext cx="10515600" cy="365125"/>
          </a:xfrm>
          <a:prstGeom prst="rect">
            <a:avLst/>
          </a:prstGeom>
        </p:spPr>
        <p:txBody>
          <a:bodyPr/>
          <a:lstStyle/>
          <a:p>
            <a:r>
              <a:rPr lang="en-US"/>
              <a:t>26</a:t>
            </a:r>
          </a:p>
        </p:txBody>
      </p:sp>
    </p:spTree>
    <p:extLst>
      <p:ext uri="{BB962C8B-B14F-4D97-AF65-F5344CB8AC3E}">
        <p14:creationId xmlns:p14="http://schemas.microsoft.com/office/powerpoint/2010/main" val="3733172339"/>
      </p:ext>
    </p:extLst>
  </p:cSld>
  <p:clrMapOvr>
    <a:masterClrMapping/>
  </p:clrMapOvr>
  <p:extLst>
    <p:ext uri="{DCECCB84-F9BA-43D5-87BE-67443E8EF086}">
      <p15:sldGuideLst xmlns:p15="http://schemas.microsoft.com/office/powerpoint/2012/main">
        <p15:guide id="1" orient="horz"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852660"/>
            <a:ext cx="11087100" cy="838028"/>
          </a:xfrm>
          <a:prstGeom prst="rect">
            <a:avLst/>
          </a:prstGeom>
        </p:spPr>
        <p:txBody>
          <a:bodyPr>
            <a:normAutofit/>
          </a:bodyPr>
          <a:lstStyle>
            <a:lvl1pPr>
              <a:defRPr sz="4000">
                <a:solidFill>
                  <a:schemeClr val="bg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533400" y="1681163"/>
            <a:ext cx="5464175" cy="823912"/>
          </a:xfrm>
        </p:spPr>
        <p:txBody>
          <a:bodyPr anchor="ctr">
            <a:noAutofit/>
          </a:bodyPr>
          <a:lstStyle>
            <a:lvl1pPr marL="0" indent="0">
              <a:buNone/>
              <a:defRPr sz="2800" b="0">
                <a:solidFill>
                  <a:schemeClr val="bg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7480" y="2505075"/>
            <a:ext cx="5480096" cy="3588792"/>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448300" cy="823912"/>
          </a:xfrm>
        </p:spPr>
        <p:txBody>
          <a:bodyPr anchor="ctr">
            <a:noAutofit/>
          </a:bodyPr>
          <a:lstStyle>
            <a:lvl1pPr marL="0" indent="0">
              <a:buNone/>
              <a:defRPr sz="2800" b="0">
                <a:solidFill>
                  <a:schemeClr val="bg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56325" y="2505075"/>
            <a:ext cx="5464175" cy="3588792"/>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he Peralta Community College District Logo. ">
            <a:extLst>
              <a:ext uri="{FF2B5EF4-FFF2-40B4-BE49-F238E27FC236}">
                <a16:creationId xmlns:a16="http://schemas.microsoft.com/office/drawing/2014/main" id="{1C3AE84A-9432-EE49-B8DB-54A39D71AF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DE4D6760-F9BC-E84B-B618-73F2C7259923}"/>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A5DFC373-47A2-1845-ACBE-6023C76C08AF}"/>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D904C044-056D-A34A-8147-3B713D22459E}"/>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61AB3B6D-E5C6-2E4C-8A2C-36D21DC881F8}"/>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F515BB1-09E7-B94A-86A9-1B5BDDB41A00}"/>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975233C-63BA-724E-96F5-E77115C4A915}"/>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C98BAB8-5BC4-3F43-B691-4B4F893B5ED8}"/>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46914312"/>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e Side Content Alt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236939"/>
            <a:ext cx="10467116" cy="838028"/>
          </a:xfrm>
          <a:prstGeom prst="rect">
            <a:avLst/>
          </a:prstGeom>
        </p:spPr>
        <p:txBody>
          <a:bodyPr>
            <a:normAutofit/>
          </a:bodyPr>
          <a:lstStyle>
            <a:lvl1pPr>
              <a:defRPr sz="1800">
                <a:solidFill>
                  <a:schemeClr val="bg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862441" y="1558868"/>
            <a:ext cx="5426075" cy="838028"/>
          </a:xfrm>
        </p:spPr>
        <p:txBody>
          <a:bodyPr anchor="b">
            <a:noAutofit/>
          </a:bodyPr>
          <a:lstStyle>
            <a:lvl1pPr marL="0" indent="0">
              <a:buNone/>
              <a:defRPr sz="2800" b="0">
                <a:solidFill>
                  <a:schemeClr val="bg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2442" y="2505075"/>
            <a:ext cx="5426075" cy="3627364"/>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he Peralta Community College District Logo. ">
            <a:extLst>
              <a:ext uri="{FF2B5EF4-FFF2-40B4-BE49-F238E27FC236}">
                <a16:creationId xmlns:a16="http://schemas.microsoft.com/office/drawing/2014/main" id="{6AAEAAAB-B291-5F44-BB75-DC26B9B91C3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670E8834-ABD8-DC4A-9207-F3E3A629405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3DF63EF-8736-7A4C-9325-966F14553870}"/>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A571F2C0-F1F9-764D-97A2-27B5FD64A91F}"/>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46EF57CB-3FA6-6649-92A7-166AB057A813}"/>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D365BF4-B9A0-5742-9D11-8688E3D9105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1E621C-B9F2-0A46-9C1F-FAFC87C6B44B}"/>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F5DAB13-4414-BD4C-B877-50406A6C9EEB}"/>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13" name="Straight Connector 12">
            <a:extLst>
              <a:ext uri="{FF2B5EF4-FFF2-40B4-BE49-F238E27FC236}">
                <a16:creationId xmlns:a16="http://schemas.microsoft.com/office/drawing/2014/main" id="{62E6EECE-337D-B241-9C45-79584EC5EE4E}"/>
              </a:ext>
            </a:extLst>
          </p:cNvPr>
          <p:cNvCxnSpPr>
            <a:cxnSpLocks/>
          </p:cNvCxnSpPr>
          <p:nvPr userDrawn="1"/>
        </p:nvCxnSpPr>
        <p:spPr>
          <a:xfrm>
            <a:off x="533400" y="1128626"/>
            <a:ext cx="11079351"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6439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e Content w/ Subheader - Light">
    <p:spTree>
      <p:nvGrpSpPr>
        <p:cNvPr id="1" name=""/>
        <p:cNvGrpSpPr/>
        <p:nvPr/>
      </p:nvGrpSpPr>
      <p:grpSpPr>
        <a:xfrm>
          <a:off x="0" y="0"/>
          <a:ext cx="0" cy="0"/>
          <a:chOff x="0" y="0"/>
          <a:chExt cx="0" cy="0"/>
        </a:xfrm>
      </p:grpSpPr>
      <p:sp>
        <p:nvSpPr>
          <p:cNvPr id="2" name="Title 1"/>
          <p:cNvSpPr>
            <a:spLocks noGrp="1"/>
          </p:cNvSpPr>
          <p:nvPr>
            <p:ph type="title"/>
          </p:nvPr>
        </p:nvSpPr>
        <p:spPr>
          <a:xfrm>
            <a:off x="862442" y="236939"/>
            <a:ext cx="10467116" cy="838028"/>
          </a:xfrm>
          <a:prstGeom prst="rect">
            <a:avLst/>
          </a:prstGeom>
        </p:spPr>
        <p:txBody>
          <a:bodyPr>
            <a:normAutofit/>
          </a:bodyPr>
          <a:lstStyle>
            <a:lvl1pPr>
              <a:defRPr sz="1800">
                <a:solidFill>
                  <a:schemeClr val="accent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862441" y="1408038"/>
            <a:ext cx="5426075" cy="838028"/>
          </a:xfrm>
        </p:spPr>
        <p:txBody>
          <a:bodyPr anchor="b">
            <a:noAutofit/>
          </a:bodyPr>
          <a:lstStyle>
            <a:lvl1pPr marL="0" indent="0">
              <a:buNone/>
              <a:defRPr sz="2800" b="0">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2442" y="2505075"/>
            <a:ext cx="5426075" cy="3627364"/>
          </a:xfrm>
        </p:spPr>
        <p:txBody>
          <a:bodyPr>
            <a:normAutofit/>
          </a:bodyPr>
          <a:lstStyle>
            <a:lvl1pPr>
              <a:lnSpc>
                <a:spcPct val="150000"/>
              </a:lnSpc>
              <a:defRPr sz="1800">
                <a:latin typeface="Poppins" pitchFamily="2" charset="77"/>
                <a:cs typeface="Poppins" pitchFamily="2" charset="77"/>
              </a:defRPr>
            </a:lvl1pPr>
            <a:lvl2pPr>
              <a:lnSpc>
                <a:spcPct val="150000"/>
              </a:lnSpc>
              <a:defRPr sz="1800">
                <a:latin typeface="Poppins" pitchFamily="2" charset="77"/>
                <a:cs typeface="Poppins" pitchFamily="2" charset="77"/>
              </a:defRPr>
            </a:lvl2pPr>
            <a:lvl3pPr>
              <a:lnSpc>
                <a:spcPct val="150000"/>
              </a:lnSpc>
              <a:defRPr sz="1800">
                <a:latin typeface="Poppins" pitchFamily="2" charset="77"/>
                <a:cs typeface="Poppins" pitchFamily="2" charset="77"/>
              </a:defRPr>
            </a:lvl3pPr>
            <a:lvl4pPr>
              <a:lnSpc>
                <a:spcPct val="150000"/>
              </a:lnSpc>
              <a:defRPr sz="1800">
                <a:latin typeface="Poppins" pitchFamily="2" charset="77"/>
                <a:cs typeface="Poppins" pitchFamily="2" charset="77"/>
              </a:defRPr>
            </a:lvl4pPr>
            <a:lvl5pPr>
              <a:lnSpc>
                <a:spcPct val="150000"/>
              </a:lnSpc>
              <a:defRPr sz="1800">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he Peralta Community College District Logo. ">
            <a:extLst>
              <a:ext uri="{FF2B5EF4-FFF2-40B4-BE49-F238E27FC236}">
                <a16:creationId xmlns:a16="http://schemas.microsoft.com/office/drawing/2014/main" id="{6AAEAAAB-B291-5F44-BB75-DC26B9B91C3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670E8834-ABD8-DC4A-9207-F3E3A629405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3DF63EF-8736-7A4C-9325-966F14553870}"/>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A571F2C0-F1F9-764D-97A2-27B5FD64A91F}"/>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46EF57CB-3FA6-6649-92A7-166AB057A813}"/>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D365BF4-B9A0-5742-9D11-8688E3D9105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1E621C-B9F2-0A46-9C1F-FAFC87C6B44B}"/>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F5DAB13-4414-BD4C-B877-50406A6C9EEB}"/>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13" name="Straight Connector 12">
            <a:extLst>
              <a:ext uri="{FF2B5EF4-FFF2-40B4-BE49-F238E27FC236}">
                <a16:creationId xmlns:a16="http://schemas.microsoft.com/office/drawing/2014/main" id="{62E6EECE-337D-B241-9C45-79584EC5EE4E}"/>
              </a:ext>
            </a:extLst>
          </p:cNvPr>
          <p:cNvCxnSpPr>
            <a:cxnSpLocks/>
          </p:cNvCxnSpPr>
          <p:nvPr userDrawn="1"/>
        </p:nvCxnSpPr>
        <p:spPr>
          <a:xfrm>
            <a:off x="533400" y="1128626"/>
            <a:ext cx="11079351"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9336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e Content w/ Subheader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236939"/>
            <a:ext cx="10467116" cy="838028"/>
          </a:xfrm>
          <a:prstGeom prst="rect">
            <a:avLst/>
          </a:prstGeom>
        </p:spPr>
        <p:txBody>
          <a:bodyPr>
            <a:normAutofit/>
          </a:bodyPr>
          <a:lstStyle>
            <a:lvl1pPr>
              <a:defRPr sz="1800">
                <a:solidFill>
                  <a:schemeClr val="bg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862441" y="1373002"/>
            <a:ext cx="5426075" cy="838028"/>
          </a:xfrm>
        </p:spPr>
        <p:txBody>
          <a:bodyPr anchor="b">
            <a:noAutofit/>
          </a:bodyPr>
          <a:lstStyle>
            <a:lvl1pPr marL="0" indent="0">
              <a:buNone/>
              <a:defRPr sz="2800" b="0">
                <a:solidFill>
                  <a:schemeClr val="bg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2442" y="2505075"/>
            <a:ext cx="5426075" cy="3627364"/>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he Peralta Community College District Logo. ">
            <a:extLst>
              <a:ext uri="{FF2B5EF4-FFF2-40B4-BE49-F238E27FC236}">
                <a16:creationId xmlns:a16="http://schemas.microsoft.com/office/drawing/2014/main" id="{6AAEAAAB-B291-5F44-BB75-DC26B9B91C3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670E8834-ABD8-DC4A-9207-F3E3A629405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3DF63EF-8736-7A4C-9325-966F14553870}"/>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A571F2C0-F1F9-764D-97A2-27B5FD64A91F}"/>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46EF57CB-3FA6-6649-92A7-166AB057A813}"/>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D365BF4-B9A0-5742-9D11-8688E3D9105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1E621C-B9F2-0A46-9C1F-FAFC87C6B44B}"/>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F5DAB13-4414-BD4C-B877-50406A6C9EEB}"/>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13" name="Straight Connector 12">
            <a:extLst>
              <a:ext uri="{FF2B5EF4-FFF2-40B4-BE49-F238E27FC236}">
                <a16:creationId xmlns:a16="http://schemas.microsoft.com/office/drawing/2014/main" id="{62E6EECE-337D-B241-9C45-79584EC5EE4E}"/>
              </a:ext>
            </a:extLst>
          </p:cNvPr>
          <p:cNvCxnSpPr>
            <a:cxnSpLocks/>
          </p:cNvCxnSpPr>
          <p:nvPr userDrawn="1"/>
        </p:nvCxnSpPr>
        <p:spPr>
          <a:xfrm>
            <a:off x="533400" y="1128626"/>
            <a:ext cx="11079351"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2911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 Light">
    <p:spTree>
      <p:nvGrpSpPr>
        <p:cNvPr id="1" name=""/>
        <p:cNvGrpSpPr/>
        <p:nvPr/>
      </p:nvGrpSpPr>
      <p:grpSpPr>
        <a:xfrm>
          <a:off x="0" y="0"/>
          <a:ext cx="0" cy="0"/>
          <a:chOff x="0" y="0"/>
          <a:chExt cx="0" cy="0"/>
        </a:xfrm>
      </p:grpSpPr>
      <p:sp>
        <p:nvSpPr>
          <p:cNvPr id="2" name="Title 1"/>
          <p:cNvSpPr>
            <a:spLocks noGrp="1"/>
          </p:cNvSpPr>
          <p:nvPr>
            <p:ph type="title"/>
          </p:nvPr>
        </p:nvSpPr>
        <p:spPr>
          <a:xfrm>
            <a:off x="836612" y="852660"/>
            <a:ext cx="4162425" cy="1204740"/>
          </a:xfrm>
          <a:prstGeom prst="rect">
            <a:avLst/>
          </a:prstGeom>
        </p:spPr>
        <p:txBody>
          <a:bodyPr anchor="b">
            <a:normAutofit/>
          </a:bodyPr>
          <a:lstStyle>
            <a:lvl1pPr>
              <a:defRPr sz="28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p:nvPr>
        </p:nvSpPr>
        <p:spPr>
          <a:xfrm>
            <a:off x="5183188" y="852661"/>
            <a:ext cx="6172200" cy="5008390"/>
          </a:xfrm>
        </p:spPr>
        <p:txBody>
          <a:bodyPr>
            <a:normAutofit/>
          </a:bodyPr>
          <a:lstStyle>
            <a:lvl1pPr>
              <a:defRPr sz="2800">
                <a:latin typeface="Poppins" pitchFamily="2" charset="77"/>
                <a:cs typeface="Poppins" pitchFamily="2" charset="77"/>
              </a:defRPr>
            </a:lvl1pPr>
            <a:lvl2pPr>
              <a:defRPr sz="2800">
                <a:latin typeface="Poppins" pitchFamily="2" charset="77"/>
                <a:cs typeface="Poppins" pitchFamily="2" charset="77"/>
              </a:defRPr>
            </a:lvl2pPr>
            <a:lvl3pPr>
              <a:defRPr sz="2800">
                <a:latin typeface="Poppins" pitchFamily="2" charset="77"/>
                <a:cs typeface="Poppins" pitchFamily="2" charset="77"/>
              </a:defRPr>
            </a:lvl3pPr>
            <a:lvl4pPr>
              <a:defRPr sz="2800">
                <a:latin typeface="Poppins" pitchFamily="2" charset="77"/>
                <a:cs typeface="Poppins" pitchFamily="2" charset="77"/>
              </a:defRPr>
            </a:lvl4pPr>
            <a:lvl5pPr>
              <a:defRPr sz="2800">
                <a:latin typeface="Poppins" pitchFamily="2" charset="77"/>
                <a:cs typeface="Poppins" pitchFamily="2" charset="77"/>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6612" y="2057400"/>
            <a:ext cx="4162425" cy="3811588"/>
          </a:xfrm>
        </p:spPr>
        <p:txBody>
          <a:bodyPr>
            <a:normAutofit/>
          </a:bodyPr>
          <a:lstStyle>
            <a:lvl1pPr marL="0" indent="0">
              <a:lnSpc>
                <a:spcPct val="150000"/>
              </a:lnSpc>
              <a:buNone/>
              <a:defRPr sz="1800">
                <a:latin typeface="Poppins" pitchFamily="2" charset="77"/>
                <a:cs typeface="Poppins"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5" name="Picture 14" descr="A picture containing the Peralta Community College District Logo. ">
            <a:extLst>
              <a:ext uri="{FF2B5EF4-FFF2-40B4-BE49-F238E27FC236}">
                <a16:creationId xmlns:a16="http://schemas.microsoft.com/office/drawing/2014/main" id="{751B8C3D-D6E9-3D46-8401-A282533DD9E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6" name="TextBox 15">
            <a:extLst>
              <a:ext uri="{FF2B5EF4-FFF2-40B4-BE49-F238E27FC236}">
                <a16:creationId xmlns:a16="http://schemas.microsoft.com/office/drawing/2014/main" id="{E3FF038B-309E-8946-8241-4203E69A5879}"/>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7" name="TextBox 16">
            <a:extLst>
              <a:ext uri="{FF2B5EF4-FFF2-40B4-BE49-F238E27FC236}">
                <a16:creationId xmlns:a16="http://schemas.microsoft.com/office/drawing/2014/main" id="{16CF8C7A-623B-C34A-AB81-BFA64E4B033B}"/>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8" name="Group 17">
            <a:extLst>
              <a:ext uri="{FF2B5EF4-FFF2-40B4-BE49-F238E27FC236}">
                <a16:creationId xmlns:a16="http://schemas.microsoft.com/office/drawing/2014/main" id="{3280C866-FE5C-1D46-B3BB-EFFF365A130D}"/>
              </a:ext>
            </a:extLst>
          </p:cNvPr>
          <p:cNvGrpSpPr/>
          <p:nvPr userDrawn="1"/>
        </p:nvGrpSpPr>
        <p:grpSpPr>
          <a:xfrm rot="10800000">
            <a:off x="546232" y="5986603"/>
            <a:ext cx="11074267" cy="215443"/>
            <a:chOff x="789214" y="5878286"/>
            <a:chExt cx="8795660" cy="0"/>
          </a:xfrm>
        </p:grpSpPr>
        <p:cxnSp>
          <p:nvCxnSpPr>
            <p:cNvPr id="19" name="Straight Connector 18">
              <a:extLst>
                <a:ext uri="{FF2B5EF4-FFF2-40B4-BE49-F238E27FC236}">
                  <a16:creationId xmlns:a16="http://schemas.microsoft.com/office/drawing/2014/main" id="{2456CEA4-C15C-B844-B008-59D28C75575F}"/>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E933E3C-AB48-2349-959E-E8A8A8759A5B}"/>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CF3B8CD-5EB5-BC41-8C22-5DD03C276E79}"/>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69B26E7-EAC0-AE42-A593-548582DBECC1}"/>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71841454"/>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9110" y="852660"/>
            <a:ext cx="4229400" cy="1224618"/>
          </a:xfrm>
          <a:prstGeom prst="rect">
            <a:avLst/>
          </a:prstGeom>
        </p:spPr>
        <p:txBody>
          <a:bodyPr anchor="b">
            <a:normAutofit/>
          </a:bodyPr>
          <a:lstStyle>
            <a:lvl1pPr>
              <a:defRPr sz="28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p:nvPr>
        </p:nvSpPr>
        <p:spPr>
          <a:xfrm>
            <a:off x="5183188" y="852660"/>
            <a:ext cx="6399212" cy="5079207"/>
          </a:xfrm>
        </p:spPr>
        <p:txBody>
          <a:bodyPr>
            <a:normAutofit/>
          </a:bodyPr>
          <a:lstStyle>
            <a:lvl1pPr>
              <a:defRPr sz="2800">
                <a:solidFill>
                  <a:schemeClr val="bg2"/>
                </a:solidFill>
                <a:latin typeface="Poppins" pitchFamily="2" charset="77"/>
                <a:cs typeface="Poppins" pitchFamily="2" charset="77"/>
              </a:defRPr>
            </a:lvl1pPr>
            <a:lvl2pPr>
              <a:defRPr sz="2800">
                <a:solidFill>
                  <a:schemeClr val="bg2"/>
                </a:solidFill>
                <a:latin typeface="Poppins" pitchFamily="2" charset="77"/>
                <a:cs typeface="Poppins" pitchFamily="2" charset="77"/>
              </a:defRPr>
            </a:lvl2pPr>
            <a:lvl3pPr>
              <a:defRPr sz="2800">
                <a:solidFill>
                  <a:schemeClr val="bg2"/>
                </a:solidFill>
                <a:latin typeface="Poppins" pitchFamily="2" charset="77"/>
                <a:cs typeface="Poppins" pitchFamily="2" charset="77"/>
              </a:defRPr>
            </a:lvl3pPr>
            <a:lvl4pPr>
              <a:defRPr sz="2800">
                <a:solidFill>
                  <a:schemeClr val="bg2"/>
                </a:solidFill>
                <a:latin typeface="Poppins" pitchFamily="2" charset="77"/>
                <a:cs typeface="Poppins" pitchFamily="2" charset="77"/>
              </a:defRPr>
            </a:lvl4pPr>
            <a:lvl5pPr>
              <a:defRPr sz="2800">
                <a:solidFill>
                  <a:schemeClr val="bg2"/>
                </a:solidFill>
                <a:latin typeface="Poppins" pitchFamily="2" charset="77"/>
                <a:cs typeface="Poppins" pitchFamily="2" charset="77"/>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29110" y="2057399"/>
            <a:ext cx="4229400" cy="3874479"/>
          </a:xfrm>
        </p:spPr>
        <p:txBody>
          <a:bodyPr>
            <a:normAutofit/>
          </a:bodyPr>
          <a:lstStyle>
            <a:lvl1pPr marL="0" indent="0">
              <a:lnSpc>
                <a:spcPct val="150000"/>
              </a:lnSpc>
              <a:buNone/>
              <a:defRPr sz="1800">
                <a:solidFill>
                  <a:schemeClr val="bg2"/>
                </a:solidFill>
                <a:latin typeface="Poppins" pitchFamily="2" charset="77"/>
                <a:cs typeface="Poppins"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2" name="Picture 11" descr="A picture containing the Peralta Community College District Logo. ">
            <a:extLst>
              <a:ext uri="{FF2B5EF4-FFF2-40B4-BE49-F238E27FC236}">
                <a16:creationId xmlns:a16="http://schemas.microsoft.com/office/drawing/2014/main" id="{9C37E9A7-4001-8140-A54E-B4A9E253E0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3" name="TextBox 12">
            <a:extLst>
              <a:ext uri="{FF2B5EF4-FFF2-40B4-BE49-F238E27FC236}">
                <a16:creationId xmlns:a16="http://schemas.microsoft.com/office/drawing/2014/main" id="{9B375727-80BA-F849-9ED7-35EE15B0B43A}"/>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2DD8A1B-A63B-9841-9F28-F272A3C7432C}"/>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5242A0AC-3CAF-2643-A90F-52C958B62C1B}"/>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716C2EFD-0F09-1247-AF4D-C0BFED0C2080}"/>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8816D06-62D0-7F41-BBC9-827CA04A0D3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58E94C3-A5B1-2E4D-9B55-2DA833CAD38F}"/>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CFBDFD-9D9F-144C-BAA1-C8F236DC850E}"/>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0809689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Opening Slide - Light">
    <p:spTree>
      <p:nvGrpSpPr>
        <p:cNvPr id="1" name=""/>
        <p:cNvGrpSpPr/>
        <p:nvPr/>
      </p:nvGrpSpPr>
      <p:grpSpPr>
        <a:xfrm>
          <a:off x="0" y="0"/>
          <a:ext cx="0" cy="0"/>
          <a:chOff x="0" y="0"/>
          <a:chExt cx="0" cy="0"/>
        </a:xfrm>
      </p:grpSpPr>
      <p:sp>
        <p:nvSpPr>
          <p:cNvPr id="2" name="Title 1"/>
          <p:cNvSpPr>
            <a:spLocks noGrp="1"/>
          </p:cNvSpPr>
          <p:nvPr>
            <p:ph type="title"/>
          </p:nvPr>
        </p:nvSpPr>
        <p:spPr>
          <a:xfrm>
            <a:off x="571499" y="852660"/>
            <a:ext cx="11048999" cy="2871877"/>
          </a:xfrm>
          <a:prstGeom prst="rect">
            <a:avLst/>
          </a:prstGeom>
        </p:spPr>
        <p:txBody>
          <a:bodyPr anchor="b"/>
          <a:lstStyle>
            <a:lvl1pPr>
              <a:defRPr sz="6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Text Placeholder 2"/>
          <p:cNvSpPr>
            <a:spLocks noGrp="1"/>
          </p:cNvSpPr>
          <p:nvPr>
            <p:ph type="body" idx="1"/>
          </p:nvPr>
        </p:nvSpPr>
        <p:spPr>
          <a:xfrm>
            <a:off x="571499" y="3732385"/>
            <a:ext cx="11048999" cy="565295"/>
          </a:xfrm>
        </p:spPr>
        <p:txBody>
          <a:bodyPr>
            <a:normAutofit/>
          </a:bodyPr>
          <a:lstStyle>
            <a:lvl1pPr marL="0" indent="0">
              <a:buNone/>
              <a:defRPr sz="2800">
                <a:solidFill>
                  <a:schemeClr val="tx1">
                    <a:lumMod val="65000"/>
                    <a:lumOff val="35000"/>
                  </a:schemeClr>
                </a:solidFill>
                <a:latin typeface="Poppins" pitchFamily="2" charset="77"/>
                <a:cs typeface="Poppins"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6" name="Picture 15" descr="A picture containing the Peralta Community College District Logo. ">
            <a:extLst>
              <a:ext uri="{FF2B5EF4-FFF2-40B4-BE49-F238E27FC236}">
                <a16:creationId xmlns:a16="http://schemas.microsoft.com/office/drawing/2014/main" id="{34405819-943B-6E40-B3B1-A1A2B6DC571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7" name="TextBox 16">
            <a:extLst>
              <a:ext uri="{FF2B5EF4-FFF2-40B4-BE49-F238E27FC236}">
                <a16:creationId xmlns:a16="http://schemas.microsoft.com/office/drawing/2014/main" id="{CB76D707-281D-2940-A55A-D07F07183918}"/>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8" name="TextBox 17">
            <a:extLst>
              <a:ext uri="{FF2B5EF4-FFF2-40B4-BE49-F238E27FC236}">
                <a16:creationId xmlns:a16="http://schemas.microsoft.com/office/drawing/2014/main" id="{032705C9-0BA2-7448-9366-D0E9CBEE58E1}"/>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34" name="Group 33">
            <a:extLst>
              <a:ext uri="{FF2B5EF4-FFF2-40B4-BE49-F238E27FC236}">
                <a16:creationId xmlns:a16="http://schemas.microsoft.com/office/drawing/2014/main" id="{25927411-39DD-9143-A465-7953521DC93E}"/>
              </a:ext>
            </a:extLst>
          </p:cNvPr>
          <p:cNvGrpSpPr/>
          <p:nvPr userDrawn="1"/>
        </p:nvGrpSpPr>
        <p:grpSpPr>
          <a:xfrm rot="10800000">
            <a:off x="546232" y="5986603"/>
            <a:ext cx="11074267" cy="215443"/>
            <a:chOff x="789214" y="5878286"/>
            <a:chExt cx="8795660" cy="0"/>
          </a:xfrm>
        </p:grpSpPr>
        <p:cxnSp>
          <p:nvCxnSpPr>
            <p:cNvPr id="35" name="Straight Connector 34">
              <a:extLst>
                <a:ext uri="{FF2B5EF4-FFF2-40B4-BE49-F238E27FC236}">
                  <a16:creationId xmlns:a16="http://schemas.microsoft.com/office/drawing/2014/main" id="{C8F7CA01-F113-9F4F-8F5E-8DA9E9294012}"/>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7DE5BAB-32E9-8C4E-B56C-0E42860B462F}"/>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1374637-3754-5A4D-AF45-16DDFC3384E6}"/>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2C68B85-E62E-2C40-BE34-CEE9C5E7CBB6}"/>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2" name="Text Placeholder 2">
            <a:extLst>
              <a:ext uri="{FF2B5EF4-FFF2-40B4-BE49-F238E27FC236}">
                <a16:creationId xmlns:a16="http://schemas.microsoft.com/office/drawing/2014/main" id="{2A0CBDB1-5544-4D4D-8463-E6E8B70DA1D7}"/>
              </a:ext>
            </a:extLst>
          </p:cNvPr>
          <p:cNvSpPr>
            <a:spLocks noGrp="1"/>
          </p:cNvSpPr>
          <p:nvPr>
            <p:ph type="body" idx="10"/>
          </p:nvPr>
        </p:nvSpPr>
        <p:spPr>
          <a:xfrm>
            <a:off x="571499" y="4305528"/>
            <a:ext cx="11048999" cy="565295"/>
          </a:xfrm>
        </p:spPr>
        <p:txBody>
          <a:bodyPr>
            <a:normAutofit/>
          </a:bodyPr>
          <a:lstStyle>
            <a:lvl1pPr marL="0" indent="0">
              <a:buNone/>
              <a:defRPr sz="1800">
                <a:solidFill>
                  <a:schemeClr val="tx1">
                    <a:lumMod val="65000"/>
                    <a:lumOff val="35000"/>
                  </a:schemeClr>
                </a:solidFill>
                <a:latin typeface="Poppins" pitchFamily="2" charset="77"/>
                <a:cs typeface="Poppins"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591524520"/>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 Light">
    <p:spTree>
      <p:nvGrpSpPr>
        <p:cNvPr id="1" name=""/>
        <p:cNvGrpSpPr/>
        <p:nvPr/>
      </p:nvGrpSpPr>
      <p:grpSpPr>
        <a:xfrm>
          <a:off x="0" y="0"/>
          <a:ext cx="0" cy="0"/>
          <a:chOff x="0" y="0"/>
          <a:chExt cx="0" cy="0"/>
        </a:xfrm>
      </p:grpSpPr>
      <p:sp>
        <p:nvSpPr>
          <p:cNvPr id="2" name="Title 1"/>
          <p:cNvSpPr>
            <a:spLocks noGrp="1"/>
          </p:cNvSpPr>
          <p:nvPr>
            <p:ph type="title"/>
          </p:nvPr>
        </p:nvSpPr>
        <p:spPr>
          <a:xfrm>
            <a:off x="836612" y="852660"/>
            <a:ext cx="4200525" cy="1204740"/>
          </a:xfrm>
          <a:prstGeom prst="rect">
            <a:avLst/>
          </a:prstGeom>
        </p:spPr>
        <p:txBody>
          <a:bodyPr anchor="b"/>
          <a:lstStyle>
            <a:lvl1pPr>
              <a:defRPr sz="320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5183188" y="852661"/>
            <a:ext cx="6172200" cy="500839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6612" y="2057400"/>
            <a:ext cx="4200525" cy="3811588"/>
          </a:xfrm>
        </p:spPr>
        <p:txBody>
          <a:bodyPr>
            <a:normAutofit/>
          </a:bodyPr>
          <a:lstStyle>
            <a:lvl1pPr marL="0" indent="0">
              <a:lnSpc>
                <a:spcPct val="150000"/>
              </a:lnSpc>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20" name="Picture 19" descr="A picture containing the Peralta Community College District Logo. ">
            <a:extLst>
              <a:ext uri="{FF2B5EF4-FFF2-40B4-BE49-F238E27FC236}">
                <a16:creationId xmlns:a16="http://schemas.microsoft.com/office/drawing/2014/main" id="{6DC43C85-509A-814D-A401-71B1A15373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21" name="TextBox 20">
            <a:extLst>
              <a:ext uri="{FF2B5EF4-FFF2-40B4-BE49-F238E27FC236}">
                <a16:creationId xmlns:a16="http://schemas.microsoft.com/office/drawing/2014/main" id="{6863C46B-EBC5-B640-BB27-162F0DBEBE53}"/>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22" name="TextBox 21">
            <a:extLst>
              <a:ext uri="{FF2B5EF4-FFF2-40B4-BE49-F238E27FC236}">
                <a16:creationId xmlns:a16="http://schemas.microsoft.com/office/drawing/2014/main" id="{C95F5198-68AC-BB41-9267-87226E76826D}"/>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23" name="Group 22">
            <a:extLst>
              <a:ext uri="{FF2B5EF4-FFF2-40B4-BE49-F238E27FC236}">
                <a16:creationId xmlns:a16="http://schemas.microsoft.com/office/drawing/2014/main" id="{5B002EDD-3CBC-2747-BC59-3B6E6FB3421E}"/>
              </a:ext>
            </a:extLst>
          </p:cNvPr>
          <p:cNvGrpSpPr/>
          <p:nvPr userDrawn="1"/>
        </p:nvGrpSpPr>
        <p:grpSpPr>
          <a:xfrm rot="10800000">
            <a:off x="546232" y="5986603"/>
            <a:ext cx="11074267" cy="215443"/>
            <a:chOff x="789214" y="5878286"/>
            <a:chExt cx="8795660" cy="0"/>
          </a:xfrm>
        </p:grpSpPr>
        <p:cxnSp>
          <p:nvCxnSpPr>
            <p:cNvPr id="24" name="Straight Connector 23">
              <a:extLst>
                <a:ext uri="{FF2B5EF4-FFF2-40B4-BE49-F238E27FC236}">
                  <a16:creationId xmlns:a16="http://schemas.microsoft.com/office/drawing/2014/main" id="{D93056A4-858F-8741-8791-57C7AC5C005B}"/>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F7425A7-F4ED-764E-8AD0-E2DBAF40D0B4}"/>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4A04675-05DC-864D-9B16-33C262B2C761}"/>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8958CDF-9C16-D64D-899F-AC4230BC6AAF}"/>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57985" y="852660"/>
            <a:ext cx="4200525" cy="1204740"/>
          </a:xfrm>
          <a:prstGeom prst="rect">
            <a:avLst/>
          </a:prstGeom>
        </p:spPr>
        <p:txBody>
          <a:bodyPr anchor="b"/>
          <a:lstStyle>
            <a:lvl1pPr>
              <a:defRPr sz="3200">
                <a:solidFill>
                  <a:schemeClr val="bg1"/>
                </a:solidFill>
              </a:defRPr>
            </a:lvl1pPr>
          </a:lstStyle>
          <a:p>
            <a:r>
              <a:rPr lang="en-US"/>
              <a:t>Click to edit Master title style</a:t>
            </a:r>
          </a:p>
        </p:txBody>
      </p:sp>
      <p:sp>
        <p:nvSpPr>
          <p:cNvPr id="3" name="Picture Placeholder 2"/>
          <p:cNvSpPr>
            <a:spLocks noGrp="1" noChangeAspect="1"/>
          </p:cNvSpPr>
          <p:nvPr>
            <p:ph type="pic" idx="1"/>
          </p:nvPr>
        </p:nvSpPr>
        <p:spPr>
          <a:xfrm>
            <a:off x="5183188" y="852661"/>
            <a:ext cx="6437312" cy="5008390"/>
          </a:xfrm>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57985" y="2057400"/>
            <a:ext cx="4200525" cy="3811588"/>
          </a:xfrm>
        </p:spPr>
        <p:txBody>
          <a:bodyPr>
            <a:normAutofit/>
          </a:bodyPr>
          <a:lstStyle>
            <a:lvl1pPr marL="0" indent="0">
              <a:lnSpc>
                <a:spcPct val="150000"/>
              </a:lnSpc>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4" name="Picture 13" descr="A picture containing the Peralta Community College District Logo. ">
            <a:extLst>
              <a:ext uri="{FF2B5EF4-FFF2-40B4-BE49-F238E27FC236}">
                <a16:creationId xmlns:a16="http://schemas.microsoft.com/office/drawing/2014/main" id="{E798D067-A9DF-B549-A6B4-75A185D4CF5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0" name="TextBox 9">
            <a:extLst>
              <a:ext uri="{FF2B5EF4-FFF2-40B4-BE49-F238E27FC236}">
                <a16:creationId xmlns:a16="http://schemas.microsoft.com/office/drawing/2014/main" id="{D65A072A-0D55-5048-A7F6-EF4D16BADF29}"/>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1" name="TextBox 10">
            <a:extLst>
              <a:ext uri="{FF2B5EF4-FFF2-40B4-BE49-F238E27FC236}">
                <a16:creationId xmlns:a16="http://schemas.microsoft.com/office/drawing/2014/main" id="{9E014B59-52A9-4842-8228-762B6BC214AE}"/>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2" name="Group 11">
            <a:extLst>
              <a:ext uri="{FF2B5EF4-FFF2-40B4-BE49-F238E27FC236}">
                <a16:creationId xmlns:a16="http://schemas.microsoft.com/office/drawing/2014/main" id="{5464BDD9-AEF9-EE40-BFF0-74D6D43CE4F9}"/>
              </a:ext>
            </a:extLst>
          </p:cNvPr>
          <p:cNvGrpSpPr/>
          <p:nvPr userDrawn="1"/>
        </p:nvGrpSpPr>
        <p:grpSpPr>
          <a:xfrm rot="10800000">
            <a:off x="605866" y="5986603"/>
            <a:ext cx="11074267" cy="215443"/>
            <a:chOff x="789214" y="5878286"/>
            <a:chExt cx="8795660" cy="0"/>
          </a:xfrm>
        </p:grpSpPr>
        <p:cxnSp>
          <p:nvCxnSpPr>
            <p:cNvPr id="13" name="Straight Connector 12">
              <a:extLst>
                <a:ext uri="{FF2B5EF4-FFF2-40B4-BE49-F238E27FC236}">
                  <a16:creationId xmlns:a16="http://schemas.microsoft.com/office/drawing/2014/main" id="{BC7C8D5A-B3AC-0E4E-B37D-55C12C82D66E}"/>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268D2EA-D8B7-E745-8083-66834C9DD53E}"/>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AEC1F05-5C85-E44B-99BA-2E2635BE555C}"/>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A4D93D8-C47E-7844-A555-878985EE3E0E}"/>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8923897"/>
      </p:ext>
    </p:extLst>
  </p:cSld>
  <p:clrMapOvr>
    <a:masterClrMapping/>
  </p:clrMapOvr>
  <p:extLst>
    <p:ext uri="{DCECCB84-F9BA-43D5-87BE-67443E8EF086}">
      <p15:sldGuideLst xmlns:p15="http://schemas.microsoft.com/office/powerpoint/2012/main">
        <p15:guide id="1" pos="384"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Light">
    <p:spTree>
      <p:nvGrpSpPr>
        <p:cNvPr id="1" name=""/>
        <p:cNvGrpSpPr/>
        <p:nvPr/>
      </p:nvGrpSpPr>
      <p:grpSpPr>
        <a:xfrm>
          <a:off x="0" y="0"/>
          <a:ext cx="0" cy="0"/>
          <a:chOff x="0" y="0"/>
          <a:chExt cx="0" cy="0"/>
        </a:xfrm>
      </p:grpSpPr>
      <p:sp>
        <p:nvSpPr>
          <p:cNvPr id="2" name="Title 1"/>
          <p:cNvSpPr>
            <a:spLocks noGrp="1"/>
          </p:cNvSpPr>
          <p:nvPr>
            <p:ph type="title"/>
          </p:nvPr>
        </p:nvSpPr>
        <p:spPr>
          <a:xfrm>
            <a:off x="533400" y="2077282"/>
            <a:ext cx="5562600" cy="838028"/>
          </a:xfrm>
          <a:prstGeom prst="rect">
            <a:avLst/>
          </a:prstGeom>
        </p:spPr>
        <p:txBody>
          <a:bodyPr>
            <a:normAutofit/>
          </a:bodyPr>
          <a:lstStyle>
            <a:lvl1pPr>
              <a:defRPr sz="28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4" name="Content Placeholder 3"/>
          <p:cNvSpPr>
            <a:spLocks noGrp="1"/>
          </p:cNvSpPr>
          <p:nvPr>
            <p:ph sz="half" idx="2"/>
          </p:nvPr>
        </p:nvSpPr>
        <p:spPr>
          <a:xfrm>
            <a:off x="541149" y="2998921"/>
            <a:ext cx="11079351" cy="3133519"/>
          </a:xfrm>
        </p:spPr>
        <p:txBody>
          <a:bodyPr>
            <a:noAutofit/>
          </a:bodyPr>
          <a:lstStyle>
            <a:lvl1pPr algn="r">
              <a:lnSpc>
                <a:spcPct val="150000"/>
              </a:lnSpc>
              <a:defRPr sz="2800">
                <a:solidFill>
                  <a:schemeClr val="tx1">
                    <a:lumMod val="65000"/>
                    <a:lumOff val="35000"/>
                  </a:schemeClr>
                </a:solidFill>
                <a:latin typeface="Poppins" pitchFamily="2" charset="77"/>
                <a:cs typeface="Poppins" pitchFamily="2" charset="77"/>
              </a:defRPr>
            </a:lvl1pPr>
            <a:lvl2pPr algn="r">
              <a:lnSpc>
                <a:spcPct val="150000"/>
              </a:lnSpc>
              <a:defRPr sz="2800">
                <a:solidFill>
                  <a:schemeClr val="tx1">
                    <a:lumMod val="65000"/>
                    <a:lumOff val="35000"/>
                  </a:schemeClr>
                </a:solidFill>
                <a:latin typeface="Poppins" pitchFamily="2" charset="77"/>
                <a:cs typeface="Poppins" pitchFamily="2" charset="77"/>
              </a:defRPr>
            </a:lvl2pPr>
            <a:lvl3pPr algn="r">
              <a:lnSpc>
                <a:spcPct val="150000"/>
              </a:lnSpc>
              <a:defRPr sz="2800">
                <a:solidFill>
                  <a:schemeClr val="tx1">
                    <a:lumMod val="65000"/>
                    <a:lumOff val="35000"/>
                  </a:schemeClr>
                </a:solidFill>
                <a:latin typeface="Poppins" pitchFamily="2" charset="77"/>
                <a:cs typeface="Poppins" pitchFamily="2" charset="77"/>
              </a:defRPr>
            </a:lvl3pPr>
            <a:lvl4pPr algn="r">
              <a:lnSpc>
                <a:spcPct val="150000"/>
              </a:lnSpc>
              <a:defRPr sz="2800">
                <a:solidFill>
                  <a:schemeClr val="tx1">
                    <a:lumMod val="65000"/>
                    <a:lumOff val="35000"/>
                  </a:schemeClr>
                </a:solidFill>
                <a:latin typeface="Poppins" pitchFamily="2" charset="77"/>
                <a:cs typeface="Poppins" pitchFamily="2" charset="77"/>
              </a:defRPr>
            </a:lvl4pPr>
            <a:lvl5pPr algn="r">
              <a:lnSpc>
                <a:spcPct val="150000"/>
              </a:lnSpc>
              <a:defRPr sz="2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A picture containing the Peralta Community College District Logo. ">
            <a:extLst>
              <a:ext uri="{FF2B5EF4-FFF2-40B4-BE49-F238E27FC236}">
                <a16:creationId xmlns:a16="http://schemas.microsoft.com/office/drawing/2014/main" id="{5E8E597B-3DE7-B044-8AAE-03493343BA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3" name="TextBox 12">
            <a:extLst>
              <a:ext uri="{FF2B5EF4-FFF2-40B4-BE49-F238E27FC236}">
                <a16:creationId xmlns:a16="http://schemas.microsoft.com/office/drawing/2014/main" id="{D3492D5E-722F-1D4D-B4E4-20C9CD2B3F3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4" name="TextBox 13">
            <a:extLst>
              <a:ext uri="{FF2B5EF4-FFF2-40B4-BE49-F238E27FC236}">
                <a16:creationId xmlns:a16="http://schemas.microsoft.com/office/drawing/2014/main" id="{3272F95E-4DD2-DB4F-9F25-391FFA53C48C}"/>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5" name="Group 14">
            <a:extLst>
              <a:ext uri="{FF2B5EF4-FFF2-40B4-BE49-F238E27FC236}">
                <a16:creationId xmlns:a16="http://schemas.microsoft.com/office/drawing/2014/main" id="{64066ED8-0C6D-EF41-9993-00F7A0974042}"/>
              </a:ext>
            </a:extLst>
          </p:cNvPr>
          <p:cNvGrpSpPr/>
          <p:nvPr userDrawn="1"/>
        </p:nvGrpSpPr>
        <p:grpSpPr>
          <a:xfrm rot="10800000">
            <a:off x="546232" y="5986603"/>
            <a:ext cx="11074267" cy="215443"/>
            <a:chOff x="789214" y="5878286"/>
            <a:chExt cx="8795660" cy="0"/>
          </a:xfrm>
        </p:grpSpPr>
        <p:cxnSp>
          <p:nvCxnSpPr>
            <p:cNvPr id="16" name="Straight Connector 15">
              <a:extLst>
                <a:ext uri="{FF2B5EF4-FFF2-40B4-BE49-F238E27FC236}">
                  <a16:creationId xmlns:a16="http://schemas.microsoft.com/office/drawing/2014/main" id="{E38B8826-A2A4-8D4E-9662-162D3B62D8E2}"/>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7C44F2C-3594-7643-815F-5FB743535A88}"/>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28E3C00-9B6E-E442-9C02-D2BDC753CDB0}"/>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B2E8D72-2466-A445-AA67-C73FA0A9513C}"/>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20" name="Straight Connector 19">
            <a:extLst>
              <a:ext uri="{FF2B5EF4-FFF2-40B4-BE49-F238E27FC236}">
                <a16:creationId xmlns:a16="http://schemas.microsoft.com/office/drawing/2014/main" id="{733B2F54-9BBE-4F4E-AF2D-5D6E6C7352B6}"/>
              </a:ext>
            </a:extLst>
          </p:cNvPr>
          <p:cNvCxnSpPr>
            <a:cxnSpLocks/>
          </p:cNvCxnSpPr>
          <p:nvPr userDrawn="1"/>
        </p:nvCxnSpPr>
        <p:spPr>
          <a:xfrm>
            <a:off x="533400" y="2957115"/>
            <a:ext cx="11079351" cy="0"/>
          </a:xfrm>
          <a:prstGeom prst="line">
            <a:avLst/>
          </a:prstGeom>
          <a:ln w="3810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1" name="Picture Placeholder 22">
            <a:extLst>
              <a:ext uri="{FF2B5EF4-FFF2-40B4-BE49-F238E27FC236}">
                <a16:creationId xmlns:a16="http://schemas.microsoft.com/office/drawing/2014/main" id="{A75AC67A-2F4F-954A-B959-0C45CD67A692}"/>
              </a:ext>
            </a:extLst>
          </p:cNvPr>
          <p:cNvSpPr>
            <a:spLocks noGrp="1"/>
          </p:cNvSpPr>
          <p:nvPr>
            <p:ph type="pic" sz="quarter" idx="16"/>
          </p:nvPr>
        </p:nvSpPr>
        <p:spPr>
          <a:xfrm>
            <a:off x="8276095" y="316588"/>
            <a:ext cx="2440983" cy="2440983"/>
          </a:xfrm>
          <a:prstGeom prst="ellipse">
            <a:avLst/>
          </a:prstGeom>
          <a:pattFill prst="pct10">
            <a:fgClr>
              <a:schemeClr val="accent1"/>
            </a:fgClr>
            <a:bgClr>
              <a:schemeClr val="bg1"/>
            </a:bgClr>
          </a:pattFill>
          <a:ln>
            <a:noFill/>
          </a:ln>
        </p:spPr>
        <p:txBody>
          <a:bodyPr/>
          <a:lstStyle/>
          <a:p>
            <a:endParaRPr lang="en-US"/>
          </a:p>
        </p:txBody>
      </p:sp>
    </p:spTree>
    <p:extLst>
      <p:ext uri="{BB962C8B-B14F-4D97-AF65-F5344CB8AC3E}">
        <p14:creationId xmlns:p14="http://schemas.microsoft.com/office/powerpoint/2010/main" val="470124889"/>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9250" y="1902725"/>
            <a:ext cx="5504116" cy="884655"/>
          </a:xfrm>
          <a:prstGeom prst="rect">
            <a:avLst/>
          </a:prstGeom>
        </p:spPr>
        <p:txBody>
          <a:bodyPr>
            <a:noAutofit/>
          </a:bodyPr>
          <a:lstStyle>
            <a:lvl1pPr>
              <a:defRPr sz="28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4" name="Content Placeholder 3"/>
          <p:cNvSpPr>
            <a:spLocks noGrp="1"/>
          </p:cNvSpPr>
          <p:nvPr>
            <p:ph sz="half" idx="2"/>
          </p:nvPr>
        </p:nvSpPr>
        <p:spPr>
          <a:xfrm>
            <a:off x="579250" y="2957115"/>
            <a:ext cx="11041250" cy="3136750"/>
          </a:xfrm>
        </p:spPr>
        <p:txBody>
          <a:bodyPr>
            <a:noAutofit/>
          </a:bodyPr>
          <a:lstStyle>
            <a:lvl1pPr>
              <a:lnSpc>
                <a:spcPct val="150000"/>
              </a:lnSpc>
              <a:defRPr sz="2800">
                <a:solidFill>
                  <a:schemeClr val="bg2"/>
                </a:solidFill>
                <a:latin typeface="Poppins" pitchFamily="2" charset="77"/>
                <a:cs typeface="Poppins" pitchFamily="2" charset="77"/>
              </a:defRPr>
            </a:lvl1pPr>
            <a:lvl2pPr>
              <a:lnSpc>
                <a:spcPct val="150000"/>
              </a:lnSpc>
              <a:defRPr sz="2800">
                <a:solidFill>
                  <a:schemeClr val="bg2"/>
                </a:solidFill>
                <a:latin typeface="Poppins" pitchFamily="2" charset="77"/>
                <a:cs typeface="Poppins" pitchFamily="2" charset="77"/>
              </a:defRPr>
            </a:lvl2pPr>
            <a:lvl3pPr>
              <a:lnSpc>
                <a:spcPct val="150000"/>
              </a:lnSpc>
              <a:defRPr sz="2800">
                <a:solidFill>
                  <a:schemeClr val="bg2"/>
                </a:solidFill>
                <a:latin typeface="Poppins" pitchFamily="2" charset="77"/>
                <a:cs typeface="Poppins" pitchFamily="2" charset="77"/>
              </a:defRPr>
            </a:lvl3pPr>
            <a:lvl4pPr>
              <a:lnSpc>
                <a:spcPct val="150000"/>
              </a:lnSpc>
              <a:defRPr sz="2800">
                <a:solidFill>
                  <a:schemeClr val="bg2"/>
                </a:solidFill>
                <a:latin typeface="Poppins" pitchFamily="2" charset="77"/>
                <a:cs typeface="Poppins" pitchFamily="2" charset="77"/>
              </a:defRPr>
            </a:lvl4pPr>
            <a:lvl5pPr>
              <a:lnSpc>
                <a:spcPct val="150000"/>
              </a:lnSpc>
              <a:defRPr sz="2800">
                <a:solidFill>
                  <a:schemeClr val="bg2"/>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descr="A picture containing the Peralta Community College District Logo. ">
            <a:extLst>
              <a:ext uri="{FF2B5EF4-FFF2-40B4-BE49-F238E27FC236}">
                <a16:creationId xmlns:a16="http://schemas.microsoft.com/office/drawing/2014/main" id="{CE0D4C3F-CDCD-AC4B-8F4C-003A6D043A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C2A03373-D590-FC44-A6A6-DCDB1C5842B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B6514DDF-6F08-FA4A-BC7A-A00D0A9F4206}"/>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328A0595-D2F8-D249-B38A-71C7BE304321}"/>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14EDE755-3FB6-F245-94BD-F150DA2511C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5489CA-069A-534A-A45A-DFE285A7736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BC5F372-1BC2-9C49-9DB6-E9D90CFEE001}"/>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2EA03C3-9798-1940-B0F9-8D43E4FC12A6}"/>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23" name="Straight Connector 22">
            <a:extLst>
              <a:ext uri="{FF2B5EF4-FFF2-40B4-BE49-F238E27FC236}">
                <a16:creationId xmlns:a16="http://schemas.microsoft.com/office/drawing/2014/main" id="{5D092717-B108-DB41-B6DF-36C5B1E69A5E}"/>
              </a:ext>
            </a:extLst>
          </p:cNvPr>
          <p:cNvCxnSpPr>
            <a:cxnSpLocks/>
          </p:cNvCxnSpPr>
          <p:nvPr userDrawn="1"/>
        </p:nvCxnSpPr>
        <p:spPr>
          <a:xfrm>
            <a:off x="533400" y="2957115"/>
            <a:ext cx="11079351" cy="0"/>
          </a:xfrm>
          <a:prstGeom prst="line">
            <a:avLst/>
          </a:prstGeom>
          <a:ln w="3810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4" name="Picture Placeholder 22">
            <a:extLst>
              <a:ext uri="{FF2B5EF4-FFF2-40B4-BE49-F238E27FC236}">
                <a16:creationId xmlns:a16="http://schemas.microsoft.com/office/drawing/2014/main" id="{BEB6C156-4077-294E-BB92-920952B0BAAE}"/>
              </a:ext>
            </a:extLst>
          </p:cNvPr>
          <p:cNvSpPr>
            <a:spLocks noGrp="1"/>
          </p:cNvSpPr>
          <p:nvPr>
            <p:ph type="pic" sz="quarter" idx="16"/>
          </p:nvPr>
        </p:nvSpPr>
        <p:spPr>
          <a:xfrm>
            <a:off x="8276095" y="316588"/>
            <a:ext cx="2440983" cy="2440983"/>
          </a:xfrm>
          <a:prstGeom prst="ellipse">
            <a:avLst/>
          </a:prstGeom>
          <a:pattFill prst="pct10">
            <a:fgClr>
              <a:schemeClr val="bg1"/>
            </a:fgClr>
            <a:bgClr>
              <a:schemeClr val="accent1"/>
            </a:bgClr>
          </a:pattFill>
        </p:spPr>
        <p:txBody>
          <a:bodyPr/>
          <a:lstStyle/>
          <a:p>
            <a:endParaRPr lang="en-US"/>
          </a:p>
        </p:txBody>
      </p:sp>
    </p:spTree>
    <p:extLst>
      <p:ext uri="{BB962C8B-B14F-4D97-AF65-F5344CB8AC3E}">
        <p14:creationId xmlns:p14="http://schemas.microsoft.com/office/powerpoint/2010/main" val="2300043210"/>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allout - Light">
    <p:spTree>
      <p:nvGrpSpPr>
        <p:cNvPr id="1" name=""/>
        <p:cNvGrpSpPr/>
        <p:nvPr/>
      </p:nvGrpSpPr>
      <p:grpSpPr>
        <a:xfrm>
          <a:off x="0" y="0"/>
          <a:ext cx="0" cy="0"/>
          <a:chOff x="0" y="0"/>
          <a:chExt cx="0" cy="0"/>
        </a:xfrm>
      </p:grpSpPr>
      <p:sp>
        <p:nvSpPr>
          <p:cNvPr id="9" name="Punched Tape 2">
            <a:extLst>
              <a:ext uri="{FF2B5EF4-FFF2-40B4-BE49-F238E27FC236}">
                <a16:creationId xmlns:a16="http://schemas.microsoft.com/office/drawing/2014/main" id="{87F6CE9B-5C14-C144-A523-C8A6EF1E402B}"/>
              </a:ext>
            </a:extLst>
          </p:cNvPr>
          <p:cNvSpPr/>
          <p:nvPr userDrawn="1"/>
        </p:nvSpPr>
        <p:spPr>
          <a:xfrm rot="10800000">
            <a:off x="-56827" y="6059248"/>
            <a:ext cx="12305654" cy="840509"/>
          </a:xfrm>
          <a:prstGeom prst="flowChartInternalStorag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1500" y="2766218"/>
            <a:ext cx="11049000" cy="1325563"/>
          </a:xfrm>
          <a:prstGeom prst="rect">
            <a:avLst/>
          </a:prstGeom>
        </p:spPr>
        <p:txBody>
          <a:bodyPr>
            <a:normAutofit/>
          </a:bodyPr>
          <a:lstStyle>
            <a:lvl1pPr algn="ct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pic>
        <p:nvPicPr>
          <p:cNvPr id="11" name="Picture 10" descr="A picture containing the Peralta Community College District Logo. ">
            <a:extLst>
              <a:ext uri="{FF2B5EF4-FFF2-40B4-BE49-F238E27FC236}">
                <a16:creationId xmlns:a16="http://schemas.microsoft.com/office/drawing/2014/main" id="{8145ECE7-6C8D-BD47-9F62-92664BFD8D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2" name="TextBox 11">
            <a:extLst>
              <a:ext uri="{FF2B5EF4-FFF2-40B4-BE49-F238E27FC236}">
                <a16:creationId xmlns:a16="http://schemas.microsoft.com/office/drawing/2014/main" id="{E92FD04F-1F7E-5145-812E-EB82A90C01B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3" name="TextBox 12">
            <a:extLst>
              <a:ext uri="{FF2B5EF4-FFF2-40B4-BE49-F238E27FC236}">
                <a16:creationId xmlns:a16="http://schemas.microsoft.com/office/drawing/2014/main" id="{8EDB5F29-DAE4-AB43-ADC2-FD31C91B3EB6}"/>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spTree>
    <p:extLst>
      <p:ext uri="{BB962C8B-B14F-4D97-AF65-F5344CB8AC3E}">
        <p14:creationId xmlns:p14="http://schemas.microsoft.com/office/powerpoint/2010/main" val="894257987"/>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allout - Dark">
    <p:bg>
      <p:bgPr>
        <a:solidFill>
          <a:schemeClr val="accent1"/>
        </a:solidFill>
        <a:effectLst/>
      </p:bgPr>
    </p:bg>
    <p:spTree>
      <p:nvGrpSpPr>
        <p:cNvPr id="1" name=""/>
        <p:cNvGrpSpPr/>
        <p:nvPr/>
      </p:nvGrpSpPr>
      <p:grpSpPr>
        <a:xfrm>
          <a:off x="0" y="0"/>
          <a:ext cx="0" cy="0"/>
          <a:chOff x="0" y="0"/>
          <a:chExt cx="0" cy="0"/>
        </a:xfrm>
      </p:grpSpPr>
      <p:sp>
        <p:nvSpPr>
          <p:cNvPr id="3" name="Punched Tape 2">
            <a:extLst>
              <a:ext uri="{FF2B5EF4-FFF2-40B4-BE49-F238E27FC236}">
                <a16:creationId xmlns:a16="http://schemas.microsoft.com/office/drawing/2014/main" id="{EA3C06AD-D3BE-E148-9A1F-8D84F01C94EE}"/>
              </a:ext>
            </a:extLst>
          </p:cNvPr>
          <p:cNvSpPr/>
          <p:nvPr userDrawn="1"/>
        </p:nvSpPr>
        <p:spPr>
          <a:xfrm rot="10800000">
            <a:off x="-56827" y="6059248"/>
            <a:ext cx="12305654" cy="840509"/>
          </a:xfrm>
          <a:prstGeom prst="flowChartInternalStorag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33400" y="2766218"/>
            <a:ext cx="11087100" cy="1325563"/>
          </a:xfrm>
          <a:prstGeom prst="rect">
            <a:avLst/>
          </a:prstGeom>
        </p:spPr>
        <p:txBody>
          <a:bodyPr>
            <a:normAutofit/>
          </a:bodyPr>
          <a:lstStyle>
            <a:lvl1pPr algn="ct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pic>
        <p:nvPicPr>
          <p:cNvPr id="8" name="Picture 7" descr="A picture containing the Peralta Community College District Logo. ">
            <a:extLst>
              <a:ext uri="{FF2B5EF4-FFF2-40B4-BE49-F238E27FC236}">
                <a16:creationId xmlns:a16="http://schemas.microsoft.com/office/drawing/2014/main" id="{E631F421-947C-D44D-A054-32FF75774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9" name="TextBox 8">
            <a:extLst>
              <a:ext uri="{FF2B5EF4-FFF2-40B4-BE49-F238E27FC236}">
                <a16:creationId xmlns:a16="http://schemas.microsoft.com/office/drawing/2014/main" id="{DE5095AC-680F-2F49-BB2C-2FF4B05362F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1" name="TextBox 10">
            <a:extLst>
              <a:ext uri="{FF2B5EF4-FFF2-40B4-BE49-F238E27FC236}">
                <a16:creationId xmlns:a16="http://schemas.microsoft.com/office/drawing/2014/main" id="{AAF26842-9AC1-794F-ACF0-F990012889EE}"/>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spTree>
    <p:extLst>
      <p:ext uri="{BB962C8B-B14F-4D97-AF65-F5344CB8AC3E}">
        <p14:creationId xmlns:p14="http://schemas.microsoft.com/office/powerpoint/2010/main" val="1408795503"/>
      </p:ext>
    </p:extLst>
  </p:cSld>
  <p:clrMapOvr>
    <a:masterClrMapping/>
  </p:clrMapOvr>
  <p:extLst>
    <p:ext uri="{DCECCB84-F9BA-43D5-87BE-67443E8EF086}">
      <p15:sldGuideLst xmlns:p15="http://schemas.microsoft.com/office/powerpoint/2012/main">
        <p15:guide id="1" pos="336" userDrawn="1">
          <p15:clr>
            <a:srgbClr val="FBAE40"/>
          </p15:clr>
        </p15:guide>
        <p15:guide id="2" pos="73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 Light">
    <p:spTree>
      <p:nvGrpSpPr>
        <p:cNvPr id="1" name=""/>
        <p:cNvGrpSpPr/>
        <p:nvPr/>
      </p:nvGrpSpPr>
      <p:grpSpPr>
        <a:xfrm>
          <a:off x="0" y="0"/>
          <a:ext cx="0" cy="0"/>
          <a:chOff x="0" y="0"/>
          <a:chExt cx="0" cy="0"/>
        </a:xfrm>
      </p:grpSpPr>
      <p:sp>
        <p:nvSpPr>
          <p:cNvPr id="2" name="Title 1"/>
          <p:cNvSpPr>
            <a:spLocks noGrp="1"/>
          </p:cNvSpPr>
          <p:nvPr>
            <p:ph type="title"/>
          </p:nvPr>
        </p:nvSpPr>
        <p:spPr>
          <a:xfrm>
            <a:off x="571500" y="852660"/>
            <a:ext cx="10782300" cy="83802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pic>
        <p:nvPicPr>
          <p:cNvPr id="11" name="Picture 10" descr="A picture containing the Peralta Community College District Logo. ">
            <a:extLst>
              <a:ext uri="{FF2B5EF4-FFF2-40B4-BE49-F238E27FC236}">
                <a16:creationId xmlns:a16="http://schemas.microsoft.com/office/drawing/2014/main" id="{1E42881A-C55A-5849-808B-73D930CEDC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2" name="TextBox 11">
            <a:extLst>
              <a:ext uri="{FF2B5EF4-FFF2-40B4-BE49-F238E27FC236}">
                <a16:creationId xmlns:a16="http://schemas.microsoft.com/office/drawing/2014/main" id="{2611FEE2-7CEF-B445-AF21-05950946DA35}"/>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3" name="TextBox 12">
            <a:extLst>
              <a:ext uri="{FF2B5EF4-FFF2-40B4-BE49-F238E27FC236}">
                <a16:creationId xmlns:a16="http://schemas.microsoft.com/office/drawing/2014/main" id="{E1B9C71F-2561-7145-93FD-A1DCDFB4C051}"/>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4" name="Group 13">
            <a:extLst>
              <a:ext uri="{FF2B5EF4-FFF2-40B4-BE49-F238E27FC236}">
                <a16:creationId xmlns:a16="http://schemas.microsoft.com/office/drawing/2014/main" id="{681F2CE0-4C03-AB47-91E0-0E6EAC553CFD}"/>
              </a:ext>
            </a:extLst>
          </p:cNvPr>
          <p:cNvGrpSpPr/>
          <p:nvPr userDrawn="1"/>
        </p:nvGrpSpPr>
        <p:grpSpPr>
          <a:xfrm rot="10800000">
            <a:off x="546232" y="5986603"/>
            <a:ext cx="11074267" cy="215443"/>
            <a:chOff x="789214" y="5878286"/>
            <a:chExt cx="8795660" cy="0"/>
          </a:xfrm>
        </p:grpSpPr>
        <p:cxnSp>
          <p:nvCxnSpPr>
            <p:cNvPr id="15" name="Straight Connector 14">
              <a:extLst>
                <a:ext uri="{FF2B5EF4-FFF2-40B4-BE49-F238E27FC236}">
                  <a16:creationId xmlns:a16="http://schemas.microsoft.com/office/drawing/2014/main" id="{8F5D1336-5FA9-7742-A019-B121083BBB1E}"/>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9F3697C-EB35-8C4C-AD1A-A35228951C94}"/>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782FFF0-D656-C543-89E4-11F674B91A5C}"/>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C7C469A-3E9D-B24D-9DE2-0E45732645E7}"/>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103125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1500" y="852660"/>
            <a:ext cx="10782300" cy="83802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pic>
        <p:nvPicPr>
          <p:cNvPr id="8" name="Picture 7" descr="A picture containing the Peralta Community College District Logo. ">
            <a:extLst>
              <a:ext uri="{FF2B5EF4-FFF2-40B4-BE49-F238E27FC236}">
                <a16:creationId xmlns:a16="http://schemas.microsoft.com/office/drawing/2014/main" id="{9054E5E7-2611-9E4D-88AD-2C9DE7A252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9" name="TextBox 8">
            <a:extLst>
              <a:ext uri="{FF2B5EF4-FFF2-40B4-BE49-F238E27FC236}">
                <a16:creationId xmlns:a16="http://schemas.microsoft.com/office/drawing/2014/main" id="{41313F77-AD2E-DD42-A8B2-12F10371AE38}"/>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1" name="TextBox 10">
            <a:extLst>
              <a:ext uri="{FF2B5EF4-FFF2-40B4-BE49-F238E27FC236}">
                <a16:creationId xmlns:a16="http://schemas.microsoft.com/office/drawing/2014/main" id="{A2FA5061-06A5-714A-BE59-D1523431886C}"/>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2" name="Group 11">
            <a:extLst>
              <a:ext uri="{FF2B5EF4-FFF2-40B4-BE49-F238E27FC236}">
                <a16:creationId xmlns:a16="http://schemas.microsoft.com/office/drawing/2014/main" id="{34C77E75-BEE1-4A4F-928E-AA46A6A5A12E}"/>
              </a:ext>
            </a:extLst>
          </p:cNvPr>
          <p:cNvGrpSpPr/>
          <p:nvPr userDrawn="1"/>
        </p:nvGrpSpPr>
        <p:grpSpPr>
          <a:xfrm rot="10800000">
            <a:off x="546232" y="5986603"/>
            <a:ext cx="11074267" cy="215443"/>
            <a:chOff x="789214" y="5878286"/>
            <a:chExt cx="8795660" cy="0"/>
          </a:xfrm>
        </p:grpSpPr>
        <p:cxnSp>
          <p:nvCxnSpPr>
            <p:cNvPr id="13" name="Straight Connector 12">
              <a:extLst>
                <a:ext uri="{FF2B5EF4-FFF2-40B4-BE49-F238E27FC236}">
                  <a16:creationId xmlns:a16="http://schemas.microsoft.com/office/drawing/2014/main" id="{7F2D5878-3EA1-AC4D-BEA2-A771F30FF788}"/>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5FE5278-F5F4-B747-AABC-A011402FBFFE}"/>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EB34C55-25BD-3B4B-ABB6-938BC73E7658}"/>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1A2E5E-9CF5-794F-A85D-1BDAF41187E2}"/>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875570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 Light">
    <p:spTree>
      <p:nvGrpSpPr>
        <p:cNvPr id="1" name=""/>
        <p:cNvGrpSpPr/>
        <p:nvPr/>
      </p:nvGrpSpPr>
      <p:grpSpPr>
        <a:xfrm>
          <a:off x="0" y="0"/>
          <a:ext cx="0" cy="0"/>
          <a:chOff x="0" y="0"/>
          <a:chExt cx="0" cy="0"/>
        </a:xfrm>
      </p:grpSpPr>
      <p:pic>
        <p:nvPicPr>
          <p:cNvPr id="13" name="Picture 12" descr="A picture containing the Peralta Community College District Logo. ">
            <a:extLst>
              <a:ext uri="{FF2B5EF4-FFF2-40B4-BE49-F238E27FC236}">
                <a16:creationId xmlns:a16="http://schemas.microsoft.com/office/drawing/2014/main" id="{BB24BEC0-320C-4449-B428-70C9F70BCF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396A4F63-7C6E-0A43-B8DB-635985A42AB7}"/>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8754E2C-B0AE-054D-AD67-13D55A11AA1C}"/>
              </a:ext>
            </a:extLst>
          </p:cNvPr>
          <p:cNvSpPr txBox="1"/>
          <p:nvPr userDrawn="1"/>
        </p:nvSpPr>
        <p:spPr>
          <a:xfrm>
            <a:off x="546232"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BB86B1C4-20C2-BA47-970C-7A8C00943125}"/>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A7F3A076-A7B1-9942-928C-9A5604969D3C}"/>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B6EF4E3-92B0-474C-8AF5-B33B328287D4}"/>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21AF163-E651-5F43-976C-20874E957CAC}"/>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47988F-8502-C940-9A18-374AADAE834F}"/>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151199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endParaRPr lang="en-US"/>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r>
              <a:rPr lang="en-US"/>
              <a:t>26</a:t>
            </a:r>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3773D8AA-831F-46B3-8371-4E668C93CB4E}" type="slidenum">
              <a:rPr lang="en-US" smtClean="0"/>
              <a:t>‹#›</a:t>
            </a:fld>
            <a:endParaRPr lang="en-US"/>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680430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Light">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A79493E0-3BCC-BA4E-9858-C8D4E13A5731}"/>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2" name="Title 1"/>
          <p:cNvSpPr>
            <a:spLocks noGrp="1"/>
          </p:cNvSpPr>
          <p:nvPr>
            <p:ph type="title"/>
          </p:nvPr>
        </p:nvSpPr>
        <p:spPr>
          <a:xfrm>
            <a:off x="862442" y="852660"/>
            <a:ext cx="10758058" cy="841386"/>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p:nvPr>
        </p:nvSpPr>
        <p:spPr>
          <a:xfrm>
            <a:off x="862440" y="1825625"/>
            <a:ext cx="10758059" cy="4268237"/>
          </a:xfrm>
        </p:spPr>
        <p:txBody>
          <a:bodyPr>
            <a:normAutofit/>
          </a:bodyPr>
          <a:lstStyle>
            <a:lvl1pPr>
              <a:lnSpc>
                <a:spcPct val="150000"/>
              </a:lnSpc>
              <a:defRPr sz="2800">
                <a:solidFill>
                  <a:schemeClr val="tx1">
                    <a:lumMod val="65000"/>
                    <a:lumOff val="35000"/>
                  </a:schemeClr>
                </a:solidFill>
                <a:latin typeface="Poppins" pitchFamily="2" charset="77"/>
                <a:cs typeface="Poppins" pitchFamily="2" charset="77"/>
              </a:defRPr>
            </a:lvl1pPr>
            <a:lvl2pPr>
              <a:lnSpc>
                <a:spcPct val="150000"/>
              </a:lnSpc>
              <a:defRPr sz="2800">
                <a:solidFill>
                  <a:schemeClr val="tx1">
                    <a:lumMod val="65000"/>
                    <a:lumOff val="35000"/>
                  </a:schemeClr>
                </a:solidFill>
                <a:latin typeface="Poppins" pitchFamily="2" charset="77"/>
                <a:cs typeface="Poppins" pitchFamily="2" charset="77"/>
              </a:defRPr>
            </a:lvl2pPr>
            <a:lvl3pPr>
              <a:lnSpc>
                <a:spcPct val="150000"/>
              </a:lnSpc>
              <a:defRPr sz="2800">
                <a:solidFill>
                  <a:schemeClr val="tx1">
                    <a:lumMod val="65000"/>
                    <a:lumOff val="35000"/>
                  </a:schemeClr>
                </a:solidFill>
                <a:latin typeface="Poppins" pitchFamily="2" charset="77"/>
                <a:cs typeface="Poppins" pitchFamily="2" charset="77"/>
              </a:defRPr>
            </a:lvl3pPr>
            <a:lvl4pPr>
              <a:lnSpc>
                <a:spcPct val="150000"/>
              </a:lnSpc>
              <a:defRPr sz="2800">
                <a:solidFill>
                  <a:schemeClr val="tx1">
                    <a:lumMod val="65000"/>
                    <a:lumOff val="35000"/>
                  </a:schemeClr>
                </a:solidFill>
                <a:latin typeface="Poppins" pitchFamily="2" charset="77"/>
                <a:cs typeface="Poppins" pitchFamily="2" charset="77"/>
              </a:defRPr>
            </a:lvl4pPr>
            <a:lvl5pPr>
              <a:lnSpc>
                <a:spcPct val="150000"/>
              </a:lnSpc>
              <a:defRPr sz="2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A picture containing the Peralta Community College District Logo. ">
            <a:extLst>
              <a:ext uri="{FF2B5EF4-FFF2-40B4-BE49-F238E27FC236}">
                <a16:creationId xmlns:a16="http://schemas.microsoft.com/office/drawing/2014/main" id="{447657A1-A6D6-8741-A0DE-CF7D91EC4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BB0EC3C2-77C7-524E-BA45-605366CB63D2}"/>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5" name="Group 14">
            <a:extLst>
              <a:ext uri="{FF2B5EF4-FFF2-40B4-BE49-F238E27FC236}">
                <a16:creationId xmlns:a16="http://schemas.microsoft.com/office/drawing/2014/main" id="{6AF71AFD-63C0-8249-96DE-4814FBDB9151}"/>
              </a:ext>
            </a:extLst>
          </p:cNvPr>
          <p:cNvGrpSpPr/>
          <p:nvPr userDrawn="1"/>
        </p:nvGrpSpPr>
        <p:grpSpPr>
          <a:xfrm rot="10800000">
            <a:off x="546232" y="5986603"/>
            <a:ext cx="11074267" cy="215443"/>
            <a:chOff x="789214" y="5878286"/>
            <a:chExt cx="8795660" cy="0"/>
          </a:xfrm>
        </p:grpSpPr>
        <p:cxnSp>
          <p:nvCxnSpPr>
            <p:cNvPr id="16" name="Straight Connector 15">
              <a:extLst>
                <a:ext uri="{FF2B5EF4-FFF2-40B4-BE49-F238E27FC236}">
                  <a16:creationId xmlns:a16="http://schemas.microsoft.com/office/drawing/2014/main" id="{48CDAD92-8287-9045-A883-042BBD39BAA5}"/>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6115321-B372-6645-9D1B-5C61211BEFDC}"/>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E081578-727F-9C49-95F4-519A3EB131D5}"/>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8CE0061-5A92-C745-8550-06F033FD657B}"/>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49138452"/>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26</a:t>
            </a:r>
          </a:p>
        </p:txBody>
      </p:sp>
      <p:sp>
        <p:nvSpPr>
          <p:cNvPr id="6" name="Slide Number Placeholder 5"/>
          <p:cNvSpPr>
            <a:spLocks noGrp="1"/>
          </p:cNvSpPr>
          <p:nvPr>
            <p:ph type="sldNum" sz="quarter" idx="12"/>
          </p:nvPr>
        </p:nvSpPr>
        <p:spPr/>
        <p:txBody>
          <a:bodyPr/>
          <a:lstStyle/>
          <a:p>
            <a:fld id="{3773D8AA-831F-46B3-8371-4E668C93CB4E}" type="slidenum">
              <a:rPr lang="en-US" smtClean="0"/>
              <a:t>‹#›</a:t>
            </a:fld>
            <a:endParaRPr lang="en-US"/>
          </a:p>
        </p:txBody>
      </p:sp>
    </p:spTree>
    <p:extLst>
      <p:ext uri="{BB962C8B-B14F-4D97-AF65-F5344CB8AC3E}">
        <p14:creationId xmlns:p14="http://schemas.microsoft.com/office/powerpoint/2010/main" val="35082851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endParaRPr lang="en-US"/>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r>
              <a:rPr lang="en-US"/>
              <a:t>26</a:t>
            </a:r>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3773D8AA-831F-46B3-8371-4E668C93CB4E}" type="slidenum">
              <a:rPr lang="en-US" smtClean="0"/>
              <a:t>‹#›</a:t>
            </a:fld>
            <a:endParaRPr lang="en-US"/>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638460"/>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26</a:t>
            </a:r>
          </a:p>
        </p:txBody>
      </p:sp>
      <p:sp>
        <p:nvSpPr>
          <p:cNvPr id="7" name="Slide Number Placeholder 6"/>
          <p:cNvSpPr>
            <a:spLocks noGrp="1"/>
          </p:cNvSpPr>
          <p:nvPr>
            <p:ph type="sldNum" sz="quarter" idx="12"/>
          </p:nvPr>
        </p:nvSpPr>
        <p:spPr/>
        <p:txBody>
          <a:bodyPr/>
          <a:lstStyle/>
          <a:p>
            <a:fld id="{3773D8AA-831F-46B3-8371-4E668C93CB4E}" type="slidenum">
              <a:rPr lang="en-US" smtClean="0"/>
              <a:t>‹#›</a:t>
            </a:fld>
            <a:endParaRPr lang="en-US"/>
          </a:p>
        </p:txBody>
      </p:sp>
    </p:spTree>
    <p:extLst>
      <p:ext uri="{BB962C8B-B14F-4D97-AF65-F5344CB8AC3E}">
        <p14:creationId xmlns:p14="http://schemas.microsoft.com/office/powerpoint/2010/main" val="28634589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26</a:t>
            </a:r>
          </a:p>
        </p:txBody>
      </p:sp>
      <p:sp>
        <p:nvSpPr>
          <p:cNvPr id="9" name="Slide Number Placeholder 8"/>
          <p:cNvSpPr>
            <a:spLocks noGrp="1"/>
          </p:cNvSpPr>
          <p:nvPr>
            <p:ph type="sldNum" sz="quarter" idx="12"/>
          </p:nvPr>
        </p:nvSpPr>
        <p:spPr/>
        <p:txBody>
          <a:bodyPr/>
          <a:lstStyle/>
          <a:p>
            <a:fld id="{3773D8AA-831F-46B3-8371-4E668C93CB4E}" type="slidenum">
              <a:rPr lang="en-US" smtClean="0"/>
              <a:t>‹#›</a:t>
            </a:fld>
            <a:endParaRPr lang="en-US"/>
          </a:p>
        </p:txBody>
      </p:sp>
    </p:spTree>
    <p:extLst>
      <p:ext uri="{BB962C8B-B14F-4D97-AF65-F5344CB8AC3E}">
        <p14:creationId xmlns:p14="http://schemas.microsoft.com/office/powerpoint/2010/main" val="19616887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26</a:t>
            </a:r>
          </a:p>
        </p:txBody>
      </p:sp>
      <p:sp>
        <p:nvSpPr>
          <p:cNvPr id="5" name="Slide Number Placeholder 4"/>
          <p:cNvSpPr>
            <a:spLocks noGrp="1"/>
          </p:cNvSpPr>
          <p:nvPr>
            <p:ph type="sldNum" sz="quarter" idx="12"/>
          </p:nvPr>
        </p:nvSpPr>
        <p:spPr/>
        <p:txBody>
          <a:bodyPr/>
          <a:lstStyle/>
          <a:p>
            <a:fld id="{3773D8AA-831F-46B3-8371-4E668C93CB4E}" type="slidenum">
              <a:rPr lang="en-US" smtClean="0"/>
              <a:t>‹#›</a:t>
            </a:fld>
            <a:endParaRPr lang="en-US"/>
          </a:p>
        </p:txBody>
      </p:sp>
    </p:spTree>
    <p:extLst>
      <p:ext uri="{BB962C8B-B14F-4D97-AF65-F5344CB8AC3E}">
        <p14:creationId xmlns:p14="http://schemas.microsoft.com/office/powerpoint/2010/main" val="25941207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26</a:t>
            </a:r>
          </a:p>
        </p:txBody>
      </p:sp>
      <p:sp>
        <p:nvSpPr>
          <p:cNvPr id="4" name="Slide Number Placeholder 3"/>
          <p:cNvSpPr>
            <a:spLocks noGrp="1"/>
          </p:cNvSpPr>
          <p:nvPr>
            <p:ph type="sldNum" sz="quarter" idx="12"/>
          </p:nvPr>
        </p:nvSpPr>
        <p:spPr/>
        <p:txBody>
          <a:bodyPr/>
          <a:lstStyle/>
          <a:p>
            <a:fld id="{3773D8AA-831F-46B3-8371-4E668C93CB4E}" type="slidenum">
              <a:rPr lang="en-US" smtClean="0"/>
              <a:t>‹#›</a:t>
            </a:fld>
            <a:endParaRPr lang="en-US"/>
          </a:p>
        </p:txBody>
      </p:sp>
    </p:spTree>
    <p:extLst>
      <p:ext uri="{BB962C8B-B14F-4D97-AF65-F5344CB8AC3E}">
        <p14:creationId xmlns:p14="http://schemas.microsoft.com/office/powerpoint/2010/main" val="26977125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26</a:t>
            </a:r>
          </a:p>
        </p:txBody>
      </p:sp>
      <p:sp>
        <p:nvSpPr>
          <p:cNvPr id="7" name="Slide Number Placeholder 6"/>
          <p:cNvSpPr>
            <a:spLocks noGrp="1"/>
          </p:cNvSpPr>
          <p:nvPr>
            <p:ph type="sldNum" sz="quarter" idx="12"/>
          </p:nvPr>
        </p:nvSpPr>
        <p:spPr/>
        <p:txBody>
          <a:bodyPr/>
          <a:lstStyle/>
          <a:p>
            <a:fld id="{3773D8AA-831F-46B3-8371-4E668C93CB4E}" type="slidenum">
              <a:rPr lang="en-US" smtClean="0"/>
              <a:t>‹#›</a:t>
            </a:fld>
            <a:endParaRPr lang="en-US"/>
          </a:p>
        </p:txBody>
      </p:sp>
    </p:spTree>
    <p:extLst>
      <p:ext uri="{BB962C8B-B14F-4D97-AF65-F5344CB8AC3E}">
        <p14:creationId xmlns:p14="http://schemas.microsoft.com/office/powerpoint/2010/main" val="40463663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26</a:t>
            </a:r>
          </a:p>
        </p:txBody>
      </p:sp>
      <p:sp>
        <p:nvSpPr>
          <p:cNvPr id="7" name="Slide Number Placeholder 6"/>
          <p:cNvSpPr>
            <a:spLocks noGrp="1"/>
          </p:cNvSpPr>
          <p:nvPr>
            <p:ph type="sldNum" sz="quarter" idx="12"/>
          </p:nvPr>
        </p:nvSpPr>
        <p:spPr/>
        <p:txBody>
          <a:bodyPr/>
          <a:lstStyle/>
          <a:p>
            <a:fld id="{3773D8AA-831F-46B3-8371-4E668C93CB4E}" type="slidenum">
              <a:rPr lang="en-US" smtClean="0"/>
              <a:t>‹#›</a:t>
            </a:fld>
            <a:endParaRPr lang="en-US"/>
          </a:p>
        </p:txBody>
      </p:sp>
    </p:spTree>
    <p:extLst>
      <p:ext uri="{BB962C8B-B14F-4D97-AF65-F5344CB8AC3E}">
        <p14:creationId xmlns:p14="http://schemas.microsoft.com/office/powerpoint/2010/main" val="4895345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26</a:t>
            </a:r>
          </a:p>
        </p:txBody>
      </p:sp>
      <p:sp>
        <p:nvSpPr>
          <p:cNvPr id="6" name="Slide Number Placeholder 5"/>
          <p:cNvSpPr>
            <a:spLocks noGrp="1"/>
          </p:cNvSpPr>
          <p:nvPr>
            <p:ph type="sldNum" sz="quarter" idx="12"/>
          </p:nvPr>
        </p:nvSpPr>
        <p:spPr/>
        <p:txBody>
          <a:bodyPr/>
          <a:lstStyle/>
          <a:p>
            <a:fld id="{3773D8AA-831F-46B3-8371-4E668C93CB4E}" type="slidenum">
              <a:rPr lang="en-US" smtClean="0"/>
              <a:t>‹#›</a:t>
            </a:fld>
            <a:endParaRPr lang="en-US"/>
          </a:p>
        </p:txBody>
      </p:sp>
    </p:spTree>
    <p:extLst>
      <p:ext uri="{BB962C8B-B14F-4D97-AF65-F5344CB8AC3E}">
        <p14:creationId xmlns:p14="http://schemas.microsoft.com/office/powerpoint/2010/main" val="29164923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536187" y="5927131"/>
            <a:ext cx="3814856" cy="365125"/>
          </a:xfrm>
        </p:spPr>
        <p:txBody>
          <a:bodyPr/>
          <a:lstStyle/>
          <a:p>
            <a:endParaRPr lang="en-US"/>
          </a:p>
        </p:txBody>
      </p:sp>
      <p:sp>
        <p:nvSpPr>
          <p:cNvPr id="5" name="Footer Placeholder 4"/>
          <p:cNvSpPr>
            <a:spLocks noGrp="1"/>
          </p:cNvSpPr>
          <p:nvPr>
            <p:ph type="ftr" sz="quarter" idx="11"/>
          </p:nvPr>
        </p:nvSpPr>
        <p:spPr>
          <a:xfrm>
            <a:off x="6536187" y="6315949"/>
            <a:ext cx="3814856" cy="365125"/>
          </a:xfrm>
        </p:spPr>
        <p:txBody>
          <a:bodyPr/>
          <a:lstStyle/>
          <a:p>
            <a:r>
              <a:rPr lang="en-US"/>
              <a:t>26</a:t>
            </a:r>
          </a:p>
        </p:txBody>
      </p:sp>
      <p:sp>
        <p:nvSpPr>
          <p:cNvPr id="6" name="Slide Number Placeholder 5"/>
          <p:cNvSpPr>
            <a:spLocks noGrp="1"/>
          </p:cNvSpPr>
          <p:nvPr>
            <p:ph type="sldNum" sz="quarter" idx="12"/>
          </p:nvPr>
        </p:nvSpPr>
        <p:spPr>
          <a:xfrm>
            <a:off x="11784011" y="5607592"/>
            <a:ext cx="407988" cy="365125"/>
          </a:xfrm>
        </p:spPr>
        <p:txBody>
          <a:bodyPr/>
          <a:lstStyle/>
          <a:p>
            <a:fld id="{3773D8AA-831F-46B3-8371-4E668C93CB4E}" type="slidenum">
              <a:rPr lang="en-US" smtClean="0"/>
              <a:t>‹#›</a:t>
            </a:fld>
            <a:endParaRPr lang="en-US"/>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2947343"/>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856980"/>
            <a:ext cx="10758058" cy="83370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p:nvPr>
        </p:nvSpPr>
        <p:spPr>
          <a:xfrm>
            <a:off x="533400" y="1848052"/>
            <a:ext cx="11087100" cy="4245816"/>
          </a:xfrm>
        </p:spPr>
        <p:txBody>
          <a:bodyPr>
            <a:normAutofit/>
          </a:bodyPr>
          <a:lstStyle>
            <a:lvl1pPr>
              <a:lnSpc>
                <a:spcPct val="150000"/>
              </a:lnSpc>
              <a:defRPr sz="2800">
                <a:solidFill>
                  <a:schemeClr val="bg2"/>
                </a:solidFill>
                <a:latin typeface="Poppins" pitchFamily="2" charset="77"/>
                <a:cs typeface="Poppins" pitchFamily="2" charset="77"/>
              </a:defRPr>
            </a:lvl1pPr>
            <a:lvl2pPr>
              <a:lnSpc>
                <a:spcPct val="150000"/>
              </a:lnSpc>
              <a:defRPr sz="2800">
                <a:solidFill>
                  <a:schemeClr val="bg2"/>
                </a:solidFill>
                <a:latin typeface="Poppins" pitchFamily="2" charset="77"/>
                <a:cs typeface="Poppins" pitchFamily="2" charset="77"/>
              </a:defRPr>
            </a:lvl2pPr>
            <a:lvl3pPr>
              <a:lnSpc>
                <a:spcPct val="150000"/>
              </a:lnSpc>
              <a:defRPr sz="2800">
                <a:solidFill>
                  <a:schemeClr val="bg2"/>
                </a:solidFill>
                <a:latin typeface="Poppins" pitchFamily="2" charset="77"/>
                <a:cs typeface="Poppins" pitchFamily="2" charset="77"/>
              </a:defRPr>
            </a:lvl3pPr>
            <a:lvl4pPr>
              <a:lnSpc>
                <a:spcPct val="150000"/>
              </a:lnSpc>
              <a:defRPr sz="2800">
                <a:solidFill>
                  <a:schemeClr val="bg2"/>
                </a:solidFill>
                <a:latin typeface="Poppins" pitchFamily="2" charset="77"/>
                <a:cs typeface="Poppins" pitchFamily="2" charset="77"/>
              </a:defRPr>
            </a:lvl4pPr>
            <a:lvl5pPr>
              <a:lnSpc>
                <a:spcPct val="150000"/>
              </a:lnSpc>
              <a:defRPr sz="2800">
                <a:solidFill>
                  <a:schemeClr val="bg2"/>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descr="A picture containing the Peralta Community College District Logo. ">
            <a:extLst>
              <a:ext uri="{FF2B5EF4-FFF2-40B4-BE49-F238E27FC236}">
                <a16:creationId xmlns:a16="http://schemas.microsoft.com/office/drawing/2014/main" id="{47054EA8-C013-4143-B501-6447AC1AE60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426A01D7-0E58-2640-8A1A-114E2020FE4C}"/>
              </a:ext>
            </a:extLst>
          </p:cNvPr>
          <p:cNvSpPr txBox="1"/>
          <p:nvPr userDrawn="1"/>
        </p:nvSpPr>
        <p:spPr>
          <a:xfrm>
            <a:off x="771852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2098D441-FABC-634B-B174-1E17D685F3C4}"/>
              </a:ext>
            </a:extLst>
          </p:cNvPr>
          <p:cNvSpPr txBox="1"/>
          <p:nvPr userDrawn="1"/>
        </p:nvSpPr>
        <p:spPr>
          <a:xfrm>
            <a:off x="438645"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0028FF28-0BEF-5340-832E-66AE2737412A}"/>
              </a:ext>
            </a:extLst>
          </p:cNvPr>
          <p:cNvGrpSpPr/>
          <p:nvPr userDrawn="1"/>
        </p:nvGrpSpPr>
        <p:grpSpPr>
          <a:xfrm rot="10800000">
            <a:off x="525581" y="5986601"/>
            <a:ext cx="11125203" cy="215443"/>
            <a:chOff x="789214" y="5878286"/>
            <a:chExt cx="8795660" cy="0"/>
          </a:xfrm>
        </p:grpSpPr>
        <p:cxnSp>
          <p:nvCxnSpPr>
            <p:cNvPr id="17" name="Straight Connector 16">
              <a:extLst>
                <a:ext uri="{FF2B5EF4-FFF2-40B4-BE49-F238E27FC236}">
                  <a16:creationId xmlns:a16="http://schemas.microsoft.com/office/drawing/2014/main" id="{DC733E21-A13A-9243-95E6-D1A5DE6FF9D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4EA4036-F3C2-7443-B88B-D4557A17A456}"/>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5AAE8F9-6CD1-1642-B971-B4D7C0D30EDA}"/>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B19F00A-CF29-7F44-888E-D6ECD32AB291}"/>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9654963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eaker Bio - Light">
    <p:bg>
      <p:bgPr>
        <a:solidFill>
          <a:schemeClr val="bg1"/>
        </a:solidFill>
        <a:effectLst/>
      </p:bgPr>
    </p:bg>
    <p:spTree>
      <p:nvGrpSpPr>
        <p:cNvPr id="1" name=""/>
        <p:cNvGrpSpPr/>
        <p:nvPr/>
      </p:nvGrpSpPr>
      <p:grpSpPr>
        <a:xfrm>
          <a:off x="0" y="0"/>
          <a:ext cx="0" cy="0"/>
          <a:chOff x="0" y="0"/>
          <a:chExt cx="0" cy="0"/>
        </a:xfrm>
      </p:grpSpPr>
      <p:sp>
        <p:nvSpPr>
          <p:cNvPr id="30" name="Content Placeholder 2">
            <a:extLst>
              <a:ext uri="{FF2B5EF4-FFF2-40B4-BE49-F238E27FC236}">
                <a16:creationId xmlns:a16="http://schemas.microsoft.com/office/drawing/2014/main" id="{D4C56BE8-9ABE-5345-A2BB-79122D4E76A0}"/>
              </a:ext>
            </a:extLst>
          </p:cNvPr>
          <p:cNvSpPr>
            <a:spLocks noGrp="1"/>
          </p:cNvSpPr>
          <p:nvPr>
            <p:ph idx="20" hasCustomPrompt="1"/>
          </p:nvPr>
        </p:nvSpPr>
        <p:spPr>
          <a:xfrm>
            <a:off x="7973960" y="3608439"/>
            <a:ext cx="3676824" cy="589909"/>
          </a:xfrm>
        </p:spPr>
        <p:txBody>
          <a:bodyPr>
            <a:noAutofit/>
          </a:bodyPr>
          <a:lstStyle>
            <a:lvl1pPr>
              <a:lnSpc>
                <a:spcPct val="150000"/>
              </a:lnSpc>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endParaRPr lang="en-US"/>
          </a:p>
        </p:txBody>
      </p:sp>
      <p:sp>
        <p:nvSpPr>
          <p:cNvPr id="2" name="Title 1"/>
          <p:cNvSpPr>
            <a:spLocks noGrp="1"/>
          </p:cNvSpPr>
          <p:nvPr>
            <p:ph type="title"/>
          </p:nvPr>
        </p:nvSpPr>
        <p:spPr>
          <a:xfrm>
            <a:off x="1032386" y="239101"/>
            <a:ext cx="10618397" cy="83370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hasCustomPrompt="1"/>
          </p:nvPr>
        </p:nvSpPr>
        <p:spPr>
          <a:xfrm>
            <a:off x="690444" y="4714228"/>
            <a:ext cx="3527595" cy="1108995"/>
          </a:xfrm>
        </p:spPr>
        <p:txBody>
          <a:bodyPr>
            <a:noAutofit/>
          </a:bodyPr>
          <a:lstStyle>
            <a:lvl1pPr>
              <a:lnSpc>
                <a:spcPct val="150000"/>
              </a:lnSpc>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p:txBody>
      </p:sp>
      <p:pic>
        <p:nvPicPr>
          <p:cNvPr id="13" name="Picture 12" descr="A picture containing the Peralta Community College District Logo. ">
            <a:extLst>
              <a:ext uri="{FF2B5EF4-FFF2-40B4-BE49-F238E27FC236}">
                <a16:creationId xmlns:a16="http://schemas.microsoft.com/office/drawing/2014/main" id="{47054EA8-C013-4143-B501-6447AC1AE60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426A01D7-0E58-2640-8A1A-114E2020FE4C}"/>
              </a:ext>
            </a:extLst>
          </p:cNvPr>
          <p:cNvSpPr txBox="1"/>
          <p:nvPr userDrawn="1"/>
        </p:nvSpPr>
        <p:spPr>
          <a:xfrm>
            <a:off x="771852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2098D441-FABC-634B-B174-1E17D685F3C4}"/>
              </a:ext>
            </a:extLst>
          </p:cNvPr>
          <p:cNvSpPr txBox="1"/>
          <p:nvPr userDrawn="1"/>
        </p:nvSpPr>
        <p:spPr>
          <a:xfrm>
            <a:off x="438645"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0028FF28-0BEF-5340-832E-66AE2737412A}"/>
              </a:ext>
            </a:extLst>
          </p:cNvPr>
          <p:cNvGrpSpPr/>
          <p:nvPr userDrawn="1"/>
        </p:nvGrpSpPr>
        <p:grpSpPr>
          <a:xfrm rot="10800000">
            <a:off x="525581" y="5986601"/>
            <a:ext cx="11125203" cy="215443"/>
            <a:chOff x="789214" y="5878286"/>
            <a:chExt cx="8795660" cy="0"/>
          </a:xfrm>
        </p:grpSpPr>
        <p:cxnSp>
          <p:nvCxnSpPr>
            <p:cNvPr id="17" name="Straight Connector 16">
              <a:extLst>
                <a:ext uri="{FF2B5EF4-FFF2-40B4-BE49-F238E27FC236}">
                  <a16:creationId xmlns:a16="http://schemas.microsoft.com/office/drawing/2014/main" id="{DC733E21-A13A-9243-95E6-D1A5DE6FF9D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4EA4036-F3C2-7443-B88B-D4557A17A456}"/>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5AAE8F9-6CD1-1642-B971-B4D7C0D30EDA}"/>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B19F00A-CF29-7F44-888E-D6ECD32AB291}"/>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2" name="Content Placeholder 2">
            <a:extLst>
              <a:ext uri="{FF2B5EF4-FFF2-40B4-BE49-F238E27FC236}">
                <a16:creationId xmlns:a16="http://schemas.microsoft.com/office/drawing/2014/main" id="{E0A974ED-3A60-5540-812D-3011E5D27747}"/>
              </a:ext>
            </a:extLst>
          </p:cNvPr>
          <p:cNvSpPr>
            <a:spLocks noGrp="1"/>
          </p:cNvSpPr>
          <p:nvPr>
            <p:ph idx="10" hasCustomPrompt="1"/>
          </p:nvPr>
        </p:nvSpPr>
        <p:spPr>
          <a:xfrm>
            <a:off x="4332202" y="4714227"/>
            <a:ext cx="3527595" cy="1108995"/>
          </a:xfrm>
        </p:spPr>
        <p:txBody>
          <a:bodyPr>
            <a:noAutofit/>
          </a:bodyPr>
          <a:lstStyle>
            <a:lvl1pPr>
              <a:lnSpc>
                <a:spcPct val="150000"/>
              </a:lnSpc>
              <a:defRPr sz="1200">
                <a:solidFill>
                  <a:schemeClr val="tx1"/>
                </a:solidFill>
                <a:latin typeface="Poppins" pitchFamily="2" charset="77"/>
                <a:cs typeface="Poppins" pitchFamily="2" charset="77"/>
              </a:defRPr>
            </a:lvl1pPr>
            <a:lvl2pPr marL="685800" marR="0" indent="-228600" algn="l" defTabSz="914400" rtl="0" eaLnBrk="1" fontAlgn="auto" latinLnBrk="0" hangingPunct="1">
              <a:lnSpc>
                <a:spcPct val="150000"/>
              </a:lnSpc>
              <a:spcBef>
                <a:spcPts val="500"/>
              </a:spcBef>
              <a:spcAft>
                <a:spcPts val="0"/>
              </a:spcAft>
              <a:buClrTx/>
              <a:buSzTx/>
              <a:buFont typeface="Arial" panose="020B0604020202020204" pitchFamily="34" charset="0"/>
              <a:buChar char="•"/>
              <a:tabLst/>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p:txBody>
      </p:sp>
      <p:sp>
        <p:nvSpPr>
          <p:cNvPr id="21" name="Content Placeholder 2">
            <a:extLst>
              <a:ext uri="{FF2B5EF4-FFF2-40B4-BE49-F238E27FC236}">
                <a16:creationId xmlns:a16="http://schemas.microsoft.com/office/drawing/2014/main" id="{F88127A5-F3D1-4B43-BD6B-57E503E21008}"/>
              </a:ext>
            </a:extLst>
          </p:cNvPr>
          <p:cNvSpPr>
            <a:spLocks noGrp="1"/>
          </p:cNvSpPr>
          <p:nvPr>
            <p:ph idx="11" hasCustomPrompt="1"/>
          </p:nvPr>
        </p:nvSpPr>
        <p:spPr>
          <a:xfrm>
            <a:off x="7973960" y="4714227"/>
            <a:ext cx="3676824" cy="1108995"/>
          </a:xfrm>
        </p:spPr>
        <p:txBody>
          <a:bodyPr>
            <a:noAutofit/>
          </a:bodyPr>
          <a:lstStyle>
            <a:lvl1pPr marL="228600" marR="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marL="228600" marR="0" lvl="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a:p>
            <a:pPr lvl="0"/>
            <a:endParaRPr lang="en-US"/>
          </a:p>
        </p:txBody>
      </p:sp>
      <p:sp>
        <p:nvSpPr>
          <p:cNvPr id="24" name="Picture Placeholder 22">
            <a:extLst>
              <a:ext uri="{FF2B5EF4-FFF2-40B4-BE49-F238E27FC236}">
                <a16:creationId xmlns:a16="http://schemas.microsoft.com/office/drawing/2014/main" id="{928AF27C-B5E6-3042-924B-F23E65D58CEC}"/>
              </a:ext>
            </a:extLst>
          </p:cNvPr>
          <p:cNvSpPr>
            <a:spLocks noGrp="1"/>
          </p:cNvSpPr>
          <p:nvPr>
            <p:ph type="pic" sz="quarter" idx="15"/>
          </p:nvPr>
        </p:nvSpPr>
        <p:spPr>
          <a:xfrm>
            <a:off x="5226917" y="1430904"/>
            <a:ext cx="1661653" cy="1661653"/>
          </a:xfrm>
          <a:prstGeom prst="ellipse">
            <a:avLst/>
          </a:prstGeom>
          <a:pattFill prst="pct20">
            <a:fgClr>
              <a:schemeClr val="accent1"/>
            </a:fgClr>
            <a:bgClr>
              <a:schemeClr val="bg1"/>
            </a:bgClr>
          </a:pattFill>
        </p:spPr>
        <p:txBody>
          <a:bodyPr/>
          <a:lstStyle/>
          <a:p>
            <a:endParaRPr lang="en-US"/>
          </a:p>
        </p:txBody>
      </p:sp>
      <p:sp>
        <p:nvSpPr>
          <p:cNvPr id="26" name="Picture Placeholder 22">
            <a:extLst>
              <a:ext uri="{FF2B5EF4-FFF2-40B4-BE49-F238E27FC236}">
                <a16:creationId xmlns:a16="http://schemas.microsoft.com/office/drawing/2014/main" id="{6C0F4504-C3C7-D248-8B2E-770A37E867C4}"/>
              </a:ext>
            </a:extLst>
          </p:cNvPr>
          <p:cNvSpPr>
            <a:spLocks noGrp="1"/>
          </p:cNvSpPr>
          <p:nvPr>
            <p:ph type="pic" sz="quarter" idx="16"/>
          </p:nvPr>
        </p:nvSpPr>
        <p:spPr>
          <a:xfrm>
            <a:off x="1645228" y="1429539"/>
            <a:ext cx="1661653" cy="1661653"/>
          </a:xfrm>
          <a:prstGeom prst="ellipse">
            <a:avLst/>
          </a:prstGeom>
          <a:pattFill prst="pct20">
            <a:fgClr>
              <a:schemeClr val="accent1"/>
            </a:fgClr>
            <a:bgClr>
              <a:schemeClr val="bg1"/>
            </a:bgClr>
          </a:pattFill>
        </p:spPr>
        <p:txBody>
          <a:bodyPr/>
          <a:lstStyle/>
          <a:p>
            <a:endParaRPr lang="en-US"/>
          </a:p>
        </p:txBody>
      </p:sp>
      <p:sp>
        <p:nvSpPr>
          <p:cNvPr id="27" name="Picture Placeholder 22">
            <a:extLst>
              <a:ext uri="{FF2B5EF4-FFF2-40B4-BE49-F238E27FC236}">
                <a16:creationId xmlns:a16="http://schemas.microsoft.com/office/drawing/2014/main" id="{DE1CD81E-AB72-DC48-9BDC-1223EDA7634E}"/>
              </a:ext>
            </a:extLst>
          </p:cNvPr>
          <p:cNvSpPr>
            <a:spLocks noGrp="1"/>
          </p:cNvSpPr>
          <p:nvPr>
            <p:ph type="pic" sz="quarter" idx="17"/>
          </p:nvPr>
        </p:nvSpPr>
        <p:spPr>
          <a:xfrm>
            <a:off x="8906930" y="1429539"/>
            <a:ext cx="1661653" cy="1661653"/>
          </a:xfrm>
          <a:prstGeom prst="ellipse">
            <a:avLst/>
          </a:prstGeom>
          <a:pattFill prst="pct20">
            <a:fgClr>
              <a:schemeClr val="accent1"/>
            </a:fgClr>
            <a:bgClr>
              <a:schemeClr val="bg1"/>
            </a:bgClr>
          </a:pattFill>
        </p:spPr>
        <p:txBody>
          <a:bodyPr/>
          <a:lstStyle/>
          <a:p>
            <a:endParaRPr lang="en-US"/>
          </a:p>
        </p:txBody>
      </p:sp>
      <p:sp>
        <p:nvSpPr>
          <p:cNvPr id="28" name="Content Placeholder 2">
            <a:extLst>
              <a:ext uri="{FF2B5EF4-FFF2-40B4-BE49-F238E27FC236}">
                <a16:creationId xmlns:a16="http://schemas.microsoft.com/office/drawing/2014/main" id="{5E2A8C56-EEC3-344D-8931-72E411796B9B}"/>
              </a:ext>
            </a:extLst>
          </p:cNvPr>
          <p:cNvSpPr>
            <a:spLocks noGrp="1"/>
          </p:cNvSpPr>
          <p:nvPr>
            <p:ph idx="18" hasCustomPrompt="1"/>
          </p:nvPr>
        </p:nvSpPr>
        <p:spPr>
          <a:xfrm>
            <a:off x="690443" y="3608438"/>
            <a:ext cx="3527595" cy="589909"/>
          </a:xfrm>
        </p:spPr>
        <p:txBody>
          <a:bodyPr>
            <a:noAutofit/>
          </a:bodyPr>
          <a:lstStyle>
            <a:lvl1pPr marL="0" indent="0">
              <a:lnSpc>
                <a:spcPct val="150000"/>
              </a:lnSpc>
              <a:buNone/>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Lorem ipsum dolor sit amet, consectetuer adipiscing elit. Maecenas </a:t>
            </a:r>
            <a:r>
              <a:rPr lang="en-US" err="1"/>
              <a:t>porttitor</a:t>
            </a:r>
            <a:r>
              <a:rPr lang="en-US"/>
              <a:t> </a:t>
            </a:r>
            <a:r>
              <a:rPr lang="en-US" err="1"/>
              <a:t>congue</a:t>
            </a:r>
            <a:endParaRPr lang="en-US"/>
          </a:p>
        </p:txBody>
      </p:sp>
      <p:sp>
        <p:nvSpPr>
          <p:cNvPr id="29" name="Content Placeholder 2">
            <a:extLst>
              <a:ext uri="{FF2B5EF4-FFF2-40B4-BE49-F238E27FC236}">
                <a16:creationId xmlns:a16="http://schemas.microsoft.com/office/drawing/2014/main" id="{C463F319-FCC3-304F-872F-3FAA9DB7A5C1}"/>
              </a:ext>
            </a:extLst>
          </p:cNvPr>
          <p:cNvSpPr>
            <a:spLocks noGrp="1"/>
          </p:cNvSpPr>
          <p:nvPr>
            <p:ph idx="19" hasCustomPrompt="1"/>
          </p:nvPr>
        </p:nvSpPr>
        <p:spPr>
          <a:xfrm>
            <a:off x="4332202" y="3608439"/>
            <a:ext cx="3527595" cy="589909"/>
          </a:xfrm>
        </p:spPr>
        <p:txBody>
          <a:bodyPr>
            <a:noAutofit/>
          </a:bodyPr>
          <a:lstStyle>
            <a:lvl1pPr marL="0" marR="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endParaRPr lang="en-US"/>
          </a:p>
          <a:p>
            <a:pPr lvl="0"/>
            <a:endParaRPr lang="en-US"/>
          </a:p>
        </p:txBody>
      </p:sp>
      <p:cxnSp>
        <p:nvCxnSpPr>
          <p:cNvPr id="32" name="Straight Connector 31">
            <a:extLst>
              <a:ext uri="{FF2B5EF4-FFF2-40B4-BE49-F238E27FC236}">
                <a16:creationId xmlns:a16="http://schemas.microsoft.com/office/drawing/2014/main" id="{EF381302-D839-4E44-8470-BAB397CB3AAC}"/>
              </a:ext>
            </a:extLst>
          </p:cNvPr>
          <p:cNvCxnSpPr/>
          <p:nvPr userDrawn="1"/>
        </p:nvCxnSpPr>
        <p:spPr>
          <a:xfrm>
            <a:off x="710107" y="3429000"/>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D4D9E4E-932C-F24E-B11D-54B0C9461ADF}"/>
              </a:ext>
            </a:extLst>
          </p:cNvPr>
          <p:cNvCxnSpPr/>
          <p:nvPr userDrawn="1"/>
        </p:nvCxnSpPr>
        <p:spPr>
          <a:xfrm>
            <a:off x="710107" y="4402394"/>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F792F53-56E4-F849-BD50-05E4684A85EA}"/>
              </a:ext>
            </a:extLst>
          </p:cNvPr>
          <p:cNvCxnSpPr/>
          <p:nvPr userDrawn="1"/>
        </p:nvCxnSpPr>
        <p:spPr>
          <a:xfrm>
            <a:off x="4357873" y="3429000"/>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254457D-19DB-174D-8C1B-1CB240E4E781}"/>
              </a:ext>
            </a:extLst>
          </p:cNvPr>
          <p:cNvCxnSpPr/>
          <p:nvPr userDrawn="1"/>
        </p:nvCxnSpPr>
        <p:spPr>
          <a:xfrm>
            <a:off x="4357873" y="4402394"/>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01DA393-6E80-484E-95BF-297A26520E6F}"/>
              </a:ext>
            </a:extLst>
          </p:cNvPr>
          <p:cNvCxnSpPr/>
          <p:nvPr userDrawn="1"/>
        </p:nvCxnSpPr>
        <p:spPr>
          <a:xfrm>
            <a:off x="8044531" y="3429000"/>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E0A2428-CBE6-1743-99A6-A40F220E53B0}"/>
              </a:ext>
            </a:extLst>
          </p:cNvPr>
          <p:cNvCxnSpPr/>
          <p:nvPr userDrawn="1"/>
        </p:nvCxnSpPr>
        <p:spPr>
          <a:xfrm>
            <a:off x="8044531" y="4402394"/>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327032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peaker Bio - Dark">
    <p:bg>
      <p:bgPr>
        <a:solidFill>
          <a:schemeClr val="accent1"/>
        </a:solidFill>
        <a:effectLst/>
      </p:bgPr>
    </p:bg>
    <p:spTree>
      <p:nvGrpSpPr>
        <p:cNvPr id="1" name=""/>
        <p:cNvGrpSpPr/>
        <p:nvPr/>
      </p:nvGrpSpPr>
      <p:grpSpPr>
        <a:xfrm>
          <a:off x="0" y="0"/>
          <a:ext cx="0" cy="0"/>
          <a:chOff x="0" y="0"/>
          <a:chExt cx="0" cy="0"/>
        </a:xfrm>
      </p:grpSpPr>
      <p:sp>
        <p:nvSpPr>
          <p:cNvPr id="30" name="Content Placeholder 2">
            <a:extLst>
              <a:ext uri="{FF2B5EF4-FFF2-40B4-BE49-F238E27FC236}">
                <a16:creationId xmlns:a16="http://schemas.microsoft.com/office/drawing/2014/main" id="{D4C56BE8-9ABE-5345-A2BB-79122D4E76A0}"/>
              </a:ext>
            </a:extLst>
          </p:cNvPr>
          <p:cNvSpPr>
            <a:spLocks noGrp="1"/>
          </p:cNvSpPr>
          <p:nvPr>
            <p:ph idx="20" hasCustomPrompt="1"/>
          </p:nvPr>
        </p:nvSpPr>
        <p:spPr>
          <a:xfrm>
            <a:off x="7973960" y="3608439"/>
            <a:ext cx="3676824" cy="589909"/>
          </a:xfrm>
        </p:spPr>
        <p:txBody>
          <a:bodyPr>
            <a:noAutofit/>
          </a:bodyPr>
          <a:lstStyle>
            <a:lvl1pPr>
              <a:lnSpc>
                <a:spcPct val="150000"/>
              </a:lnSpc>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endParaRPr lang="en-US"/>
          </a:p>
        </p:txBody>
      </p:sp>
      <p:sp>
        <p:nvSpPr>
          <p:cNvPr id="2" name="Title 1"/>
          <p:cNvSpPr>
            <a:spLocks noGrp="1"/>
          </p:cNvSpPr>
          <p:nvPr>
            <p:ph type="title"/>
          </p:nvPr>
        </p:nvSpPr>
        <p:spPr>
          <a:xfrm>
            <a:off x="1032386" y="239101"/>
            <a:ext cx="10618397" cy="83370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hasCustomPrompt="1"/>
          </p:nvPr>
        </p:nvSpPr>
        <p:spPr>
          <a:xfrm>
            <a:off x="690444" y="4714228"/>
            <a:ext cx="3527595" cy="1108995"/>
          </a:xfrm>
        </p:spPr>
        <p:txBody>
          <a:bodyPr>
            <a:noAutofit/>
          </a:bodyPr>
          <a:lstStyle>
            <a:lvl1pPr>
              <a:lnSpc>
                <a:spcPct val="150000"/>
              </a:lnSpc>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p:txBody>
      </p:sp>
      <p:pic>
        <p:nvPicPr>
          <p:cNvPr id="13" name="Picture 12" descr="A picture containing the Peralta Community College District Logo. ">
            <a:extLst>
              <a:ext uri="{FF2B5EF4-FFF2-40B4-BE49-F238E27FC236}">
                <a16:creationId xmlns:a16="http://schemas.microsoft.com/office/drawing/2014/main" id="{47054EA8-C013-4143-B501-6447AC1AE60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426A01D7-0E58-2640-8A1A-114E2020FE4C}"/>
              </a:ext>
            </a:extLst>
          </p:cNvPr>
          <p:cNvSpPr txBox="1"/>
          <p:nvPr userDrawn="1"/>
        </p:nvSpPr>
        <p:spPr>
          <a:xfrm>
            <a:off x="771852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2098D441-FABC-634B-B174-1E17D685F3C4}"/>
              </a:ext>
            </a:extLst>
          </p:cNvPr>
          <p:cNvSpPr txBox="1"/>
          <p:nvPr userDrawn="1"/>
        </p:nvSpPr>
        <p:spPr>
          <a:xfrm>
            <a:off x="438645"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0028FF28-0BEF-5340-832E-66AE2737412A}"/>
              </a:ext>
            </a:extLst>
          </p:cNvPr>
          <p:cNvGrpSpPr/>
          <p:nvPr userDrawn="1"/>
        </p:nvGrpSpPr>
        <p:grpSpPr>
          <a:xfrm rot="10800000">
            <a:off x="525581" y="5986601"/>
            <a:ext cx="11125203" cy="215443"/>
            <a:chOff x="789214" y="5878286"/>
            <a:chExt cx="8795660" cy="0"/>
          </a:xfrm>
        </p:grpSpPr>
        <p:cxnSp>
          <p:nvCxnSpPr>
            <p:cNvPr id="17" name="Straight Connector 16">
              <a:extLst>
                <a:ext uri="{FF2B5EF4-FFF2-40B4-BE49-F238E27FC236}">
                  <a16:creationId xmlns:a16="http://schemas.microsoft.com/office/drawing/2014/main" id="{DC733E21-A13A-9243-95E6-D1A5DE6FF9D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4EA4036-F3C2-7443-B88B-D4557A17A456}"/>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5AAE8F9-6CD1-1642-B971-B4D7C0D30EDA}"/>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B19F00A-CF29-7F44-888E-D6ECD32AB291}"/>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2" name="Content Placeholder 2">
            <a:extLst>
              <a:ext uri="{FF2B5EF4-FFF2-40B4-BE49-F238E27FC236}">
                <a16:creationId xmlns:a16="http://schemas.microsoft.com/office/drawing/2014/main" id="{E0A974ED-3A60-5540-812D-3011E5D27747}"/>
              </a:ext>
            </a:extLst>
          </p:cNvPr>
          <p:cNvSpPr>
            <a:spLocks noGrp="1"/>
          </p:cNvSpPr>
          <p:nvPr>
            <p:ph idx="10" hasCustomPrompt="1"/>
          </p:nvPr>
        </p:nvSpPr>
        <p:spPr>
          <a:xfrm>
            <a:off x="4332202" y="4714227"/>
            <a:ext cx="3527595" cy="1108995"/>
          </a:xfrm>
        </p:spPr>
        <p:txBody>
          <a:bodyPr>
            <a:noAutofit/>
          </a:bodyPr>
          <a:lstStyle>
            <a:lvl1pPr>
              <a:lnSpc>
                <a:spcPct val="150000"/>
              </a:lnSpc>
              <a:defRPr sz="1200">
                <a:solidFill>
                  <a:schemeClr val="bg2"/>
                </a:solidFill>
                <a:latin typeface="Poppins" pitchFamily="2" charset="77"/>
                <a:cs typeface="Poppins" pitchFamily="2" charset="77"/>
              </a:defRPr>
            </a:lvl1pPr>
            <a:lvl2pPr marL="685800" marR="0" indent="-228600" algn="l" defTabSz="914400" rtl="0" eaLnBrk="1" fontAlgn="auto" latinLnBrk="0" hangingPunct="1">
              <a:lnSpc>
                <a:spcPct val="150000"/>
              </a:lnSpc>
              <a:spcBef>
                <a:spcPts val="500"/>
              </a:spcBef>
              <a:spcAft>
                <a:spcPts val="0"/>
              </a:spcAft>
              <a:buClrTx/>
              <a:buSzTx/>
              <a:buFont typeface="Arial" panose="020B0604020202020204" pitchFamily="34" charset="0"/>
              <a:buChar char="•"/>
              <a:tabLst/>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p:txBody>
      </p:sp>
      <p:sp>
        <p:nvSpPr>
          <p:cNvPr id="21" name="Content Placeholder 2">
            <a:extLst>
              <a:ext uri="{FF2B5EF4-FFF2-40B4-BE49-F238E27FC236}">
                <a16:creationId xmlns:a16="http://schemas.microsoft.com/office/drawing/2014/main" id="{F88127A5-F3D1-4B43-BD6B-57E503E21008}"/>
              </a:ext>
            </a:extLst>
          </p:cNvPr>
          <p:cNvSpPr>
            <a:spLocks noGrp="1"/>
          </p:cNvSpPr>
          <p:nvPr>
            <p:ph idx="11" hasCustomPrompt="1"/>
          </p:nvPr>
        </p:nvSpPr>
        <p:spPr>
          <a:xfrm>
            <a:off x="7973960" y="4714227"/>
            <a:ext cx="3676824" cy="1108995"/>
          </a:xfrm>
        </p:spPr>
        <p:txBody>
          <a:bodyPr>
            <a:noAutofit/>
          </a:bodyPr>
          <a:lstStyle>
            <a:lvl1pPr marL="228600" marR="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marL="228600" marR="0" lvl="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a:p>
            <a:pPr lvl="0"/>
            <a:endParaRPr lang="en-US"/>
          </a:p>
        </p:txBody>
      </p:sp>
      <p:sp>
        <p:nvSpPr>
          <p:cNvPr id="24" name="Picture Placeholder 22">
            <a:extLst>
              <a:ext uri="{FF2B5EF4-FFF2-40B4-BE49-F238E27FC236}">
                <a16:creationId xmlns:a16="http://schemas.microsoft.com/office/drawing/2014/main" id="{928AF27C-B5E6-3042-924B-F23E65D58CEC}"/>
              </a:ext>
            </a:extLst>
          </p:cNvPr>
          <p:cNvSpPr>
            <a:spLocks noGrp="1"/>
          </p:cNvSpPr>
          <p:nvPr>
            <p:ph type="pic" sz="quarter" idx="15"/>
          </p:nvPr>
        </p:nvSpPr>
        <p:spPr>
          <a:xfrm>
            <a:off x="5226917" y="1430904"/>
            <a:ext cx="1661653" cy="1661653"/>
          </a:xfrm>
          <a:prstGeom prst="ellipse">
            <a:avLst/>
          </a:prstGeom>
          <a:pattFill prst="pct10">
            <a:fgClr>
              <a:schemeClr val="bg1"/>
            </a:fgClr>
            <a:bgClr>
              <a:schemeClr val="accent1"/>
            </a:bgClr>
          </a:pattFill>
        </p:spPr>
        <p:txBody>
          <a:bodyPr/>
          <a:lstStyle/>
          <a:p>
            <a:endParaRPr lang="en-US"/>
          </a:p>
        </p:txBody>
      </p:sp>
      <p:sp>
        <p:nvSpPr>
          <p:cNvPr id="26" name="Picture Placeholder 22">
            <a:extLst>
              <a:ext uri="{FF2B5EF4-FFF2-40B4-BE49-F238E27FC236}">
                <a16:creationId xmlns:a16="http://schemas.microsoft.com/office/drawing/2014/main" id="{6C0F4504-C3C7-D248-8B2E-770A37E867C4}"/>
              </a:ext>
            </a:extLst>
          </p:cNvPr>
          <p:cNvSpPr>
            <a:spLocks noGrp="1"/>
          </p:cNvSpPr>
          <p:nvPr>
            <p:ph type="pic" sz="quarter" idx="16"/>
          </p:nvPr>
        </p:nvSpPr>
        <p:spPr>
          <a:xfrm>
            <a:off x="1645228" y="1429539"/>
            <a:ext cx="1661653" cy="1661653"/>
          </a:xfrm>
          <a:prstGeom prst="ellipse">
            <a:avLst/>
          </a:prstGeom>
          <a:pattFill prst="pct10">
            <a:fgClr>
              <a:schemeClr val="bg1"/>
            </a:fgClr>
            <a:bgClr>
              <a:schemeClr val="accent1"/>
            </a:bgClr>
          </a:pattFill>
        </p:spPr>
        <p:txBody>
          <a:bodyPr/>
          <a:lstStyle/>
          <a:p>
            <a:endParaRPr lang="en-US"/>
          </a:p>
        </p:txBody>
      </p:sp>
      <p:sp>
        <p:nvSpPr>
          <p:cNvPr id="27" name="Picture Placeholder 22">
            <a:extLst>
              <a:ext uri="{FF2B5EF4-FFF2-40B4-BE49-F238E27FC236}">
                <a16:creationId xmlns:a16="http://schemas.microsoft.com/office/drawing/2014/main" id="{DE1CD81E-AB72-DC48-9BDC-1223EDA7634E}"/>
              </a:ext>
            </a:extLst>
          </p:cNvPr>
          <p:cNvSpPr>
            <a:spLocks noGrp="1"/>
          </p:cNvSpPr>
          <p:nvPr>
            <p:ph type="pic" sz="quarter" idx="17"/>
          </p:nvPr>
        </p:nvSpPr>
        <p:spPr>
          <a:xfrm>
            <a:off x="8906930" y="1429539"/>
            <a:ext cx="1661653" cy="1661653"/>
          </a:xfrm>
          <a:prstGeom prst="ellipse">
            <a:avLst/>
          </a:prstGeom>
          <a:pattFill prst="pct10">
            <a:fgClr>
              <a:schemeClr val="bg1"/>
            </a:fgClr>
            <a:bgClr>
              <a:schemeClr val="accent1"/>
            </a:bgClr>
          </a:pattFill>
        </p:spPr>
        <p:txBody>
          <a:bodyPr/>
          <a:lstStyle/>
          <a:p>
            <a:endParaRPr lang="en-US"/>
          </a:p>
        </p:txBody>
      </p:sp>
      <p:sp>
        <p:nvSpPr>
          <p:cNvPr id="28" name="Content Placeholder 2">
            <a:extLst>
              <a:ext uri="{FF2B5EF4-FFF2-40B4-BE49-F238E27FC236}">
                <a16:creationId xmlns:a16="http://schemas.microsoft.com/office/drawing/2014/main" id="{5E2A8C56-EEC3-344D-8931-72E411796B9B}"/>
              </a:ext>
            </a:extLst>
          </p:cNvPr>
          <p:cNvSpPr>
            <a:spLocks noGrp="1"/>
          </p:cNvSpPr>
          <p:nvPr>
            <p:ph idx="18" hasCustomPrompt="1"/>
          </p:nvPr>
        </p:nvSpPr>
        <p:spPr>
          <a:xfrm>
            <a:off x="690443" y="3608438"/>
            <a:ext cx="3527595" cy="589909"/>
          </a:xfrm>
        </p:spPr>
        <p:txBody>
          <a:bodyPr>
            <a:noAutofit/>
          </a:bodyPr>
          <a:lstStyle>
            <a:lvl1pPr marL="0" indent="0">
              <a:lnSpc>
                <a:spcPct val="150000"/>
              </a:lnSpc>
              <a:buNone/>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Lorem ipsum dolor sit amet, consectetuer adipiscing elit. Maecenas </a:t>
            </a:r>
            <a:r>
              <a:rPr lang="en-US" err="1"/>
              <a:t>porttitor</a:t>
            </a:r>
            <a:r>
              <a:rPr lang="en-US"/>
              <a:t> </a:t>
            </a:r>
            <a:r>
              <a:rPr lang="en-US" err="1"/>
              <a:t>congue</a:t>
            </a:r>
            <a:endParaRPr lang="en-US"/>
          </a:p>
        </p:txBody>
      </p:sp>
      <p:sp>
        <p:nvSpPr>
          <p:cNvPr id="29" name="Content Placeholder 2">
            <a:extLst>
              <a:ext uri="{FF2B5EF4-FFF2-40B4-BE49-F238E27FC236}">
                <a16:creationId xmlns:a16="http://schemas.microsoft.com/office/drawing/2014/main" id="{C463F319-FCC3-304F-872F-3FAA9DB7A5C1}"/>
              </a:ext>
            </a:extLst>
          </p:cNvPr>
          <p:cNvSpPr>
            <a:spLocks noGrp="1"/>
          </p:cNvSpPr>
          <p:nvPr>
            <p:ph idx="19" hasCustomPrompt="1"/>
          </p:nvPr>
        </p:nvSpPr>
        <p:spPr>
          <a:xfrm>
            <a:off x="4332202" y="3608439"/>
            <a:ext cx="3527595" cy="589909"/>
          </a:xfrm>
        </p:spPr>
        <p:txBody>
          <a:bodyPr>
            <a:noAutofit/>
          </a:bodyPr>
          <a:lstStyle>
            <a:lvl1pPr marL="0" marR="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endParaRPr lang="en-US"/>
          </a:p>
          <a:p>
            <a:pPr lvl="0"/>
            <a:endParaRPr lang="en-US"/>
          </a:p>
        </p:txBody>
      </p:sp>
      <p:cxnSp>
        <p:nvCxnSpPr>
          <p:cNvPr id="32" name="Straight Connector 31">
            <a:extLst>
              <a:ext uri="{FF2B5EF4-FFF2-40B4-BE49-F238E27FC236}">
                <a16:creationId xmlns:a16="http://schemas.microsoft.com/office/drawing/2014/main" id="{EF381302-D839-4E44-8470-BAB397CB3AAC}"/>
              </a:ext>
            </a:extLst>
          </p:cNvPr>
          <p:cNvCxnSpPr/>
          <p:nvPr userDrawn="1"/>
        </p:nvCxnSpPr>
        <p:spPr>
          <a:xfrm>
            <a:off x="710107" y="3429000"/>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D4D9E4E-932C-F24E-B11D-54B0C9461ADF}"/>
              </a:ext>
            </a:extLst>
          </p:cNvPr>
          <p:cNvCxnSpPr/>
          <p:nvPr userDrawn="1"/>
        </p:nvCxnSpPr>
        <p:spPr>
          <a:xfrm>
            <a:off x="710107" y="4402394"/>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F792F53-56E4-F849-BD50-05E4684A85EA}"/>
              </a:ext>
            </a:extLst>
          </p:cNvPr>
          <p:cNvCxnSpPr/>
          <p:nvPr userDrawn="1"/>
        </p:nvCxnSpPr>
        <p:spPr>
          <a:xfrm>
            <a:off x="4357873" y="3429000"/>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254457D-19DB-174D-8C1B-1CB240E4E781}"/>
              </a:ext>
            </a:extLst>
          </p:cNvPr>
          <p:cNvCxnSpPr/>
          <p:nvPr userDrawn="1"/>
        </p:nvCxnSpPr>
        <p:spPr>
          <a:xfrm>
            <a:off x="4357873" y="4402394"/>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01DA393-6E80-484E-95BF-297A26520E6F}"/>
              </a:ext>
            </a:extLst>
          </p:cNvPr>
          <p:cNvCxnSpPr/>
          <p:nvPr userDrawn="1"/>
        </p:nvCxnSpPr>
        <p:spPr>
          <a:xfrm>
            <a:off x="8044531" y="3429000"/>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E0A2428-CBE6-1743-99A6-A40F220E53B0}"/>
              </a:ext>
            </a:extLst>
          </p:cNvPr>
          <p:cNvCxnSpPr/>
          <p:nvPr userDrawn="1"/>
        </p:nvCxnSpPr>
        <p:spPr>
          <a:xfrm>
            <a:off x="8044531" y="4402394"/>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4929226"/>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 Light">
    <p:spTree>
      <p:nvGrpSpPr>
        <p:cNvPr id="1" name=""/>
        <p:cNvGrpSpPr/>
        <p:nvPr/>
      </p:nvGrpSpPr>
      <p:grpSpPr>
        <a:xfrm>
          <a:off x="0" y="0"/>
          <a:ext cx="0" cy="0"/>
          <a:chOff x="0" y="0"/>
          <a:chExt cx="0" cy="0"/>
        </a:xfrm>
      </p:grpSpPr>
      <p:sp>
        <p:nvSpPr>
          <p:cNvPr id="2" name="Title 1"/>
          <p:cNvSpPr>
            <a:spLocks noGrp="1"/>
          </p:cNvSpPr>
          <p:nvPr>
            <p:ph type="title"/>
          </p:nvPr>
        </p:nvSpPr>
        <p:spPr>
          <a:xfrm>
            <a:off x="862442" y="852660"/>
            <a:ext cx="10758058" cy="83802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571500" y="1825625"/>
            <a:ext cx="5448300" cy="4306816"/>
          </a:xfrm>
        </p:spPr>
        <p:txBody>
          <a:bodyPr>
            <a:normAutofit/>
          </a:bodyPr>
          <a:lstStyle>
            <a:lvl1pPr>
              <a:lnSpc>
                <a:spcPct val="150000"/>
              </a:lnSpc>
              <a:defRPr sz="1800">
                <a:solidFill>
                  <a:schemeClr val="tx1">
                    <a:lumMod val="65000"/>
                    <a:lumOff val="35000"/>
                  </a:schemeClr>
                </a:solidFill>
                <a:latin typeface="Poppins" pitchFamily="2" charset="77"/>
                <a:cs typeface="Poppins" pitchFamily="2" charset="77"/>
              </a:defRPr>
            </a:lvl1pPr>
            <a:lvl2pPr>
              <a:lnSpc>
                <a:spcPct val="150000"/>
              </a:lnSpc>
              <a:defRPr sz="1800">
                <a:solidFill>
                  <a:schemeClr val="tx1">
                    <a:lumMod val="65000"/>
                    <a:lumOff val="35000"/>
                  </a:schemeClr>
                </a:solidFill>
                <a:latin typeface="Poppins" pitchFamily="2" charset="77"/>
                <a:cs typeface="Poppins" pitchFamily="2" charset="77"/>
              </a:defRPr>
            </a:lvl2pPr>
            <a:lvl3pPr>
              <a:lnSpc>
                <a:spcPct val="150000"/>
              </a:lnSpc>
              <a:defRPr sz="1800">
                <a:solidFill>
                  <a:schemeClr val="tx1">
                    <a:lumMod val="65000"/>
                    <a:lumOff val="35000"/>
                  </a:schemeClr>
                </a:solidFill>
                <a:latin typeface="Poppins" pitchFamily="2" charset="77"/>
                <a:cs typeface="Poppins" pitchFamily="2" charset="77"/>
              </a:defRPr>
            </a:lvl3pPr>
            <a:lvl4pPr>
              <a:lnSpc>
                <a:spcPct val="150000"/>
              </a:lnSpc>
              <a:defRPr sz="1800">
                <a:solidFill>
                  <a:schemeClr val="tx1">
                    <a:lumMod val="65000"/>
                    <a:lumOff val="35000"/>
                  </a:schemeClr>
                </a:solidFill>
                <a:latin typeface="Poppins" pitchFamily="2" charset="77"/>
                <a:cs typeface="Poppins" pitchFamily="2" charset="77"/>
              </a:defRPr>
            </a:lvl4pPr>
            <a:lvl5pPr>
              <a:lnSpc>
                <a:spcPct val="150000"/>
              </a:lnSpc>
              <a:defRPr sz="1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448300" cy="4306816"/>
          </a:xfrm>
        </p:spPr>
        <p:txBody>
          <a:bodyPr>
            <a:normAutofit/>
          </a:bodyPr>
          <a:lstStyle>
            <a:lvl1pPr>
              <a:lnSpc>
                <a:spcPct val="150000"/>
              </a:lnSpc>
              <a:defRPr sz="1800">
                <a:solidFill>
                  <a:schemeClr val="tx1">
                    <a:lumMod val="65000"/>
                    <a:lumOff val="35000"/>
                  </a:schemeClr>
                </a:solidFill>
                <a:latin typeface="Poppins" pitchFamily="2" charset="77"/>
                <a:cs typeface="Poppins" pitchFamily="2" charset="77"/>
              </a:defRPr>
            </a:lvl1pPr>
            <a:lvl2pPr>
              <a:lnSpc>
                <a:spcPct val="150000"/>
              </a:lnSpc>
              <a:defRPr sz="1800">
                <a:solidFill>
                  <a:schemeClr val="tx1">
                    <a:lumMod val="65000"/>
                    <a:lumOff val="35000"/>
                  </a:schemeClr>
                </a:solidFill>
                <a:latin typeface="Poppins" pitchFamily="2" charset="77"/>
                <a:cs typeface="Poppins" pitchFamily="2" charset="77"/>
              </a:defRPr>
            </a:lvl2pPr>
            <a:lvl3pPr>
              <a:lnSpc>
                <a:spcPct val="150000"/>
              </a:lnSpc>
              <a:defRPr sz="1800">
                <a:solidFill>
                  <a:schemeClr val="tx1">
                    <a:lumMod val="65000"/>
                    <a:lumOff val="35000"/>
                  </a:schemeClr>
                </a:solidFill>
                <a:latin typeface="Poppins" pitchFamily="2" charset="77"/>
                <a:cs typeface="Poppins" pitchFamily="2" charset="77"/>
              </a:defRPr>
            </a:lvl3pPr>
            <a:lvl4pPr>
              <a:lnSpc>
                <a:spcPct val="150000"/>
              </a:lnSpc>
              <a:defRPr sz="1800">
                <a:solidFill>
                  <a:schemeClr val="tx1">
                    <a:lumMod val="65000"/>
                    <a:lumOff val="35000"/>
                  </a:schemeClr>
                </a:solidFill>
                <a:latin typeface="Poppins" pitchFamily="2" charset="77"/>
                <a:cs typeface="Poppins" pitchFamily="2" charset="77"/>
              </a:defRPr>
            </a:lvl4pPr>
            <a:lvl5pPr>
              <a:lnSpc>
                <a:spcPct val="150000"/>
              </a:lnSpc>
              <a:defRPr sz="1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A picture containing the Peralta Community College District Logo. ">
            <a:extLst>
              <a:ext uri="{FF2B5EF4-FFF2-40B4-BE49-F238E27FC236}">
                <a16:creationId xmlns:a16="http://schemas.microsoft.com/office/drawing/2014/main" id="{5E8E597B-3DE7-B044-8AAE-03493343BA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3" name="TextBox 12">
            <a:extLst>
              <a:ext uri="{FF2B5EF4-FFF2-40B4-BE49-F238E27FC236}">
                <a16:creationId xmlns:a16="http://schemas.microsoft.com/office/drawing/2014/main" id="{D3492D5E-722F-1D4D-B4E4-20C9CD2B3F3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4" name="TextBox 13">
            <a:extLst>
              <a:ext uri="{FF2B5EF4-FFF2-40B4-BE49-F238E27FC236}">
                <a16:creationId xmlns:a16="http://schemas.microsoft.com/office/drawing/2014/main" id="{3272F95E-4DD2-DB4F-9F25-391FFA53C48C}"/>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5" name="Group 14">
            <a:extLst>
              <a:ext uri="{FF2B5EF4-FFF2-40B4-BE49-F238E27FC236}">
                <a16:creationId xmlns:a16="http://schemas.microsoft.com/office/drawing/2014/main" id="{64066ED8-0C6D-EF41-9993-00F7A0974042}"/>
              </a:ext>
            </a:extLst>
          </p:cNvPr>
          <p:cNvGrpSpPr/>
          <p:nvPr userDrawn="1"/>
        </p:nvGrpSpPr>
        <p:grpSpPr>
          <a:xfrm rot="10800000">
            <a:off x="546232" y="5986603"/>
            <a:ext cx="11074267" cy="215443"/>
            <a:chOff x="789214" y="5878286"/>
            <a:chExt cx="8795660" cy="0"/>
          </a:xfrm>
        </p:grpSpPr>
        <p:cxnSp>
          <p:nvCxnSpPr>
            <p:cNvPr id="16" name="Straight Connector 15">
              <a:extLst>
                <a:ext uri="{FF2B5EF4-FFF2-40B4-BE49-F238E27FC236}">
                  <a16:creationId xmlns:a16="http://schemas.microsoft.com/office/drawing/2014/main" id="{E38B8826-A2A4-8D4E-9662-162D3B62D8E2}"/>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7C44F2C-3594-7643-815F-5FB743535A88}"/>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28E3C00-9B6E-E442-9C02-D2BDC753CDB0}"/>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B2E8D72-2466-A445-AA67-C73FA0A9513C}"/>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904986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236939"/>
            <a:ext cx="10758058" cy="83802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925726" y="1432565"/>
            <a:ext cx="5157640" cy="4661300"/>
          </a:xfrm>
        </p:spPr>
        <p:txBody>
          <a:bodyPr>
            <a:normAutofit/>
          </a:bodyPr>
          <a:lstStyle>
            <a:lvl1pPr>
              <a:lnSpc>
                <a:spcPct val="150000"/>
              </a:lnSpc>
              <a:defRPr sz="1800">
                <a:solidFill>
                  <a:schemeClr val="bg2"/>
                </a:solidFill>
                <a:latin typeface="Poppins" pitchFamily="2" charset="77"/>
                <a:cs typeface="Poppins" pitchFamily="2" charset="77"/>
              </a:defRPr>
            </a:lvl1pPr>
            <a:lvl2pPr>
              <a:lnSpc>
                <a:spcPct val="150000"/>
              </a:lnSpc>
              <a:defRPr sz="1800">
                <a:solidFill>
                  <a:schemeClr val="bg2"/>
                </a:solidFill>
                <a:latin typeface="Poppins" pitchFamily="2" charset="77"/>
                <a:cs typeface="Poppins" pitchFamily="2" charset="77"/>
              </a:defRPr>
            </a:lvl2pPr>
            <a:lvl3pPr>
              <a:lnSpc>
                <a:spcPct val="150000"/>
              </a:lnSpc>
              <a:defRPr sz="1800">
                <a:solidFill>
                  <a:schemeClr val="bg2"/>
                </a:solidFill>
                <a:latin typeface="Poppins" pitchFamily="2" charset="77"/>
                <a:cs typeface="Poppins" pitchFamily="2" charset="77"/>
              </a:defRPr>
            </a:lvl3pPr>
            <a:lvl4pPr>
              <a:lnSpc>
                <a:spcPct val="150000"/>
              </a:lnSpc>
              <a:defRPr sz="1800">
                <a:solidFill>
                  <a:schemeClr val="bg2"/>
                </a:solidFill>
                <a:latin typeface="Poppins" pitchFamily="2" charset="77"/>
                <a:cs typeface="Poppins" pitchFamily="2" charset="77"/>
              </a:defRPr>
            </a:lvl4pPr>
            <a:lvl5pPr>
              <a:lnSpc>
                <a:spcPct val="150000"/>
              </a:lnSpc>
              <a:defRPr sz="1800">
                <a:solidFill>
                  <a:schemeClr val="bg2"/>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38240" y="1432565"/>
            <a:ext cx="5382259" cy="4661300"/>
          </a:xfrm>
        </p:spPr>
        <p:txBody>
          <a:bodyPr>
            <a:normAutofit/>
          </a:bodyPr>
          <a:lstStyle>
            <a:lvl1pPr>
              <a:lnSpc>
                <a:spcPct val="150000"/>
              </a:lnSpc>
              <a:defRPr sz="1800">
                <a:solidFill>
                  <a:schemeClr val="bg2"/>
                </a:solidFill>
                <a:latin typeface="Poppins" pitchFamily="2" charset="77"/>
                <a:cs typeface="Poppins" pitchFamily="2" charset="77"/>
              </a:defRPr>
            </a:lvl1pPr>
            <a:lvl2pPr>
              <a:lnSpc>
                <a:spcPct val="150000"/>
              </a:lnSpc>
              <a:defRPr sz="1800">
                <a:solidFill>
                  <a:schemeClr val="bg2"/>
                </a:solidFill>
                <a:latin typeface="Poppins" pitchFamily="2" charset="77"/>
                <a:cs typeface="Poppins" pitchFamily="2" charset="77"/>
              </a:defRPr>
            </a:lvl2pPr>
            <a:lvl3pPr>
              <a:lnSpc>
                <a:spcPct val="150000"/>
              </a:lnSpc>
              <a:defRPr sz="1800">
                <a:solidFill>
                  <a:schemeClr val="bg2"/>
                </a:solidFill>
                <a:latin typeface="Poppins" pitchFamily="2" charset="77"/>
                <a:cs typeface="Poppins" pitchFamily="2" charset="77"/>
              </a:defRPr>
            </a:lvl3pPr>
            <a:lvl4pPr>
              <a:lnSpc>
                <a:spcPct val="150000"/>
              </a:lnSpc>
              <a:defRPr sz="1800">
                <a:solidFill>
                  <a:schemeClr val="bg2"/>
                </a:solidFill>
                <a:latin typeface="Poppins" pitchFamily="2" charset="77"/>
                <a:cs typeface="Poppins" pitchFamily="2" charset="77"/>
              </a:defRPr>
            </a:lvl4pPr>
            <a:lvl5pPr>
              <a:lnSpc>
                <a:spcPct val="150000"/>
              </a:lnSpc>
              <a:defRPr sz="1800">
                <a:solidFill>
                  <a:schemeClr val="bg2"/>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descr="A picture containing the Peralta Community College District Logo. ">
            <a:extLst>
              <a:ext uri="{FF2B5EF4-FFF2-40B4-BE49-F238E27FC236}">
                <a16:creationId xmlns:a16="http://schemas.microsoft.com/office/drawing/2014/main" id="{CE0D4C3F-CDCD-AC4B-8F4C-003A6D043A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C2A03373-D590-FC44-A6A6-DCDB1C5842B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B6514DDF-6F08-FA4A-BC7A-A00D0A9F4206}"/>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328A0595-D2F8-D249-B38A-71C7BE304321}"/>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14EDE755-3FB6-F245-94BD-F150DA2511C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5489CA-069A-534A-A45A-DFE285A7736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BC5F372-1BC2-9C49-9DB6-E9D90CFEE001}"/>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2EA03C3-9798-1940-B0F9-8D43E4FC12A6}"/>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3205761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Side Content - Light">
    <p:spTree>
      <p:nvGrpSpPr>
        <p:cNvPr id="1" name=""/>
        <p:cNvGrpSpPr/>
        <p:nvPr/>
      </p:nvGrpSpPr>
      <p:grpSpPr>
        <a:xfrm>
          <a:off x="0" y="0"/>
          <a:ext cx="0" cy="0"/>
          <a:chOff x="0" y="0"/>
          <a:chExt cx="0" cy="0"/>
        </a:xfrm>
      </p:grpSpPr>
      <p:sp>
        <p:nvSpPr>
          <p:cNvPr id="2" name="Title 1"/>
          <p:cNvSpPr>
            <a:spLocks noGrp="1"/>
          </p:cNvSpPr>
          <p:nvPr>
            <p:ph type="title"/>
          </p:nvPr>
        </p:nvSpPr>
        <p:spPr>
          <a:xfrm>
            <a:off x="931713" y="236939"/>
            <a:ext cx="10758057" cy="83802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931713" y="1351280"/>
            <a:ext cx="5448300" cy="4765899"/>
          </a:xfrm>
        </p:spPr>
        <p:txBody>
          <a:bodyPr>
            <a:normAutofit/>
          </a:bodyPr>
          <a:lstStyle>
            <a:lvl1pPr>
              <a:lnSpc>
                <a:spcPct val="150000"/>
              </a:lnSpc>
              <a:defRPr sz="1800">
                <a:solidFill>
                  <a:schemeClr val="tx1">
                    <a:lumMod val="65000"/>
                    <a:lumOff val="35000"/>
                  </a:schemeClr>
                </a:solidFill>
                <a:latin typeface="Poppins" pitchFamily="2" charset="77"/>
                <a:cs typeface="Poppins" pitchFamily="2" charset="77"/>
              </a:defRPr>
            </a:lvl1pPr>
            <a:lvl2pPr>
              <a:lnSpc>
                <a:spcPct val="150000"/>
              </a:lnSpc>
              <a:defRPr sz="1800">
                <a:solidFill>
                  <a:schemeClr val="tx1">
                    <a:lumMod val="65000"/>
                    <a:lumOff val="35000"/>
                  </a:schemeClr>
                </a:solidFill>
                <a:latin typeface="Poppins" pitchFamily="2" charset="77"/>
                <a:cs typeface="Poppins" pitchFamily="2" charset="77"/>
              </a:defRPr>
            </a:lvl2pPr>
            <a:lvl3pPr>
              <a:lnSpc>
                <a:spcPct val="150000"/>
              </a:lnSpc>
              <a:defRPr sz="1800">
                <a:solidFill>
                  <a:schemeClr val="tx1">
                    <a:lumMod val="65000"/>
                    <a:lumOff val="35000"/>
                  </a:schemeClr>
                </a:solidFill>
                <a:latin typeface="Poppins" pitchFamily="2" charset="77"/>
                <a:cs typeface="Poppins" pitchFamily="2" charset="77"/>
              </a:defRPr>
            </a:lvl3pPr>
            <a:lvl4pPr>
              <a:lnSpc>
                <a:spcPct val="150000"/>
              </a:lnSpc>
              <a:defRPr sz="1800">
                <a:solidFill>
                  <a:schemeClr val="tx1">
                    <a:lumMod val="65000"/>
                    <a:lumOff val="35000"/>
                  </a:schemeClr>
                </a:solidFill>
                <a:latin typeface="Poppins" pitchFamily="2" charset="77"/>
                <a:cs typeface="Poppins" pitchFamily="2" charset="77"/>
              </a:defRPr>
            </a:lvl4pPr>
            <a:lvl5pPr>
              <a:lnSpc>
                <a:spcPct val="150000"/>
              </a:lnSpc>
              <a:defRPr sz="1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A picture containing the Peralta Community College District Logo. ">
            <a:extLst>
              <a:ext uri="{FF2B5EF4-FFF2-40B4-BE49-F238E27FC236}">
                <a16:creationId xmlns:a16="http://schemas.microsoft.com/office/drawing/2014/main" id="{5118AF33-C8B4-EA4F-8690-1C3E990AB5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2" name="TextBox 11">
            <a:extLst>
              <a:ext uri="{FF2B5EF4-FFF2-40B4-BE49-F238E27FC236}">
                <a16:creationId xmlns:a16="http://schemas.microsoft.com/office/drawing/2014/main" id="{BA121AC6-2F5E-C64B-8B9E-E48F51EEFA1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latin typeface="Palatino" pitchFamily="2" charset="77"/>
                <a:ea typeface="Palatino" pitchFamily="2" charset="77"/>
              </a:rPr>
              <a:t>Peralta Community College District</a:t>
            </a:r>
          </a:p>
        </p:txBody>
      </p:sp>
      <p:sp>
        <p:nvSpPr>
          <p:cNvPr id="13" name="TextBox 12">
            <a:extLst>
              <a:ext uri="{FF2B5EF4-FFF2-40B4-BE49-F238E27FC236}">
                <a16:creationId xmlns:a16="http://schemas.microsoft.com/office/drawing/2014/main" id="{93D19310-6F5D-E640-AB03-1D9D8060D399}"/>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4" name="Group 13">
            <a:extLst>
              <a:ext uri="{FF2B5EF4-FFF2-40B4-BE49-F238E27FC236}">
                <a16:creationId xmlns:a16="http://schemas.microsoft.com/office/drawing/2014/main" id="{B9345E7F-78DB-5946-8BFF-23C8E4933195}"/>
              </a:ext>
            </a:extLst>
          </p:cNvPr>
          <p:cNvGrpSpPr/>
          <p:nvPr userDrawn="1"/>
        </p:nvGrpSpPr>
        <p:grpSpPr>
          <a:xfrm rot="10800000">
            <a:off x="546232" y="5986603"/>
            <a:ext cx="11074267" cy="215443"/>
            <a:chOff x="789214" y="5878286"/>
            <a:chExt cx="8795660" cy="0"/>
          </a:xfrm>
        </p:grpSpPr>
        <p:cxnSp>
          <p:nvCxnSpPr>
            <p:cNvPr id="15" name="Straight Connector 14">
              <a:extLst>
                <a:ext uri="{FF2B5EF4-FFF2-40B4-BE49-F238E27FC236}">
                  <a16:creationId xmlns:a16="http://schemas.microsoft.com/office/drawing/2014/main" id="{C723F195-BB84-FE4A-9CE6-1FA2EE81AE4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0B585AF-D0A0-2840-B7AB-94AE707919D0}"/>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399FFF2-12E4-1A42-9C80-8E3D2FA8EE63}"/>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5A68C7A-9C29-DE47-859D-5BC96F3F3904}"/>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87697133"/>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2.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7">
            <a:extLst>
              <a:ext uri="{FF2B5EF4-FFF2-40B4-BE49-F238E27FC236}">
                <a16:creationId xmlns:a16="http://schemas.microsoft.com/office/drawing/2014/main" id="{E50416B6-5ACF-BD44-94CE-E3A513ECCC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76" r:id="rId4"/>
    <p:sldLayoutId id="2147483688" r:id="rId5"/>
    <p:sldLayoutId id="2147483687" r:id="rId6"/>
    <p:sldLayoutId id="2147483672" r:id="rId7"/>
    <p:sldLayoutId id="2147483677" r:id="rId8"/>
    <p:sldLayoutId id="2147483673" r:id="rId9"/>
    <p:sldLayoutId id="2147483678" r:id="rId10"/>
    <p:sldLayoutId id="2147483696" r:id="rId11"/>
    <p:sldLayoutId id="2147483695" r:id="rId12"/>
    <p:sldLayoutId id="2147483665" r:id="rId13"/>
    <p:sldLayoutId id="2147483679" r:id="rId14"/>
    <p:sldLayoutId id="2147483692" r:id="rId15"/>
    <p:sldLayoutId id="2147483693" r:id="rId16"/>
    <p:sldLayoutId id="2147483694" r:id="rId17"/>
    <p:sldLayoutId id="2147483668" r:id="rId18"/>
    <p:sldLayoutId id="2147483683" r:id="rId19"/>
    <p:sldLayoutId id="2147483669" r:id="rId20"/>
    <p:sldLayoutId id="2147483684" r:id="rId21"/>
    <p:sldLayoutId id="2147483691" r:id="rId22"/>
    <p:sldLayoutId id="2147483690" r:id="rId23"/>
    <p:sldLayoutId id="2147483685" r:id="rId24"/>
    <p:sldLayoutId id="2147483686" r:id="rId25"/>
    <p:sldLayoutId id="2147483666" r:id="rId26"/>
    <p:sldLayoutId id="2147483681" r:id="rId27"/>
    <p:sldLayoutId id="2147483682" r:id="rId28"/>
  </p:sldLayoutIdLst>
  <p:hf sldNum="0" hdr="0" dt="0"/>
  <p:txStyles>
    <p:titleStyle>
      <a:lvl1pPr algn="l" defTabSz="914400" rtl="0" eaLnBrk="1" latinLnBrk="0" hangingPunct="1">
        <a:lnSpc>
          <a:spcPct val="90000"/>
        </a:lnSpc>
        <a:spcBef>
          <a:spcPct val="0"/>
        </a:spcBef>
        <a:buNone/>
        <a:defRPr sz="4400" kern="1200">
          <a:solidFill>
            <a:schemeClr val="accent1"/>
          </a:solidFill>
          <a:latin typeface="Palatino" pitchFamily="2" charset="77"/>
          <a:ea typeface="Palatino" pitchFamily="2" charset="77"/>
          <a:cs typeface="Poppins"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Poppins" pitchFamily="2" charset="77"/>
          <a:ea typeface="+mn-ea"/>
          <a:cs typeface="Poppins"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Poppins" pitchFamily="2" charset="77"/>
          <a:ea typeface="+mn-ea"/>
          <a:cs typeface="Poppins"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Poppins" pitchFamily="2" charset="77"/>
          <a:ea typeface="+mn-ea"/>
          <a:cs typeface="Poppins"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Poppins" pitchFamily="2" charset="77"/>
          <a:ea typeface="+mn-ea"/>
          <a:cs typeface="Poppins"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endParaRPr lang="en-US"/>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r>
              <a:rPr lang="en-US"/>
              <a:t>26</a:t>
            </a:r>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3773D8AA-831F-46B3-8371-4E668C93CB4E}" type="slidenum">
              <a:rPr lang="en-US" smtClean="0"/>
              <a:t>‹#›</a:t>
            </a:fld>
            <a:endParaRPr lang="en-US"/>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791180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diagramLayout" Target="../diagrams/layout1.xml"/><Relationship Id="rId7" Type="http://schemas.openxmlformats.org/officeDocument/2006/relationships/image" Target="../media/image12.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0.xml"/></Relationships>
</file>

<file path=ppt/slides/_rels/slide4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0.xml"/></Relationships>
</file>

<file path=ppt/slides/_rels/slide5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0.xml"/></Relationships>
</file>

<file path=ppt/slides/_rels/slide56.xml.rels><?xml version="1.0" encoding="UTF-8" standalone="yes"?>
<Relationships xmlns="http://schemas.openxmlformats.org/package/2006/relationships"><Relationship Id="rId3" Type="http://schemas.openxmlformats.org/officeDocument/2006/relationships/hyperlink" Target="https://www.peralta.edu/finance/forms-documents-presentations" TargetMode="External"/><Relationship Id="rId2" Type="http://schemas.openxmlformats.org/officeDocument/2006/relationships/hyperlink" Target="https://www.peralta.edu/finance/training-materials" TargetMode="External"/><Relationship Id="rId1" Type="http://schemas.openxmlformats.org/officeDocument/2006/relationships/slideLayout" Target="../slideLayouts/slideLayout3.xml"/><Relationship Id="rId6" Type="http://schemas.openxmlformats.org/officeDocument/2006/relationships/hyperlink" Target="https://www.peralta.edu/boardoftrustees/bp-ap" TargetMode="External"/><Relationship Id="rId5" Type="http://schemas.openxmlformats.org/officeDocument/2006/relationships/hyperlink" Target="https://peralta.instructure.com/courses/56014/modules" TargetMode="External"/><Relationship Id="rId4" Type="http://schemas.openxmlformats.org/officeDocument/2006/relationships/hyperlink" Target="https://www.peralta.edu/it/peoplesoft-upgrade"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5.xml"/><Relationship Id="rId4" Type="http://schemas.openxmlformats.org/officeDocument/2006/relationships/image" Target="../media/image32.png"/></Relationships>
</file>

<file path=ppt/slides/_rels/slide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4FC202-5F87-6122-82A0-7595B0211153}"/>
              </a:ext>
            </a:extLst>
          </p:cNvPr>
          <p:cNvSpPr>
            <a:spLocks noGrp="1"/>
          </p:cNvSpPr>
          <p:nvPr>
            <p:ph type="ctrTitle"/>
          </p:nvPr>
        </p:nvSpPr>
        <p:spPr>
          <a:xfrm>
            <a:off x="533400" y="1211813"/>
            <a:ext cx="11087100" cy="2277345"/>
          </a:xfrm>
        </p:spPr>
        <p:txBody>
          <a:bodyPr>
            <a:normAutofit/>
          </a:bodyPr>
          <a:lstStyle/>
          <a:p>
            <a:pPr algn="ctr"/>
            <a:r>
              <a:rPr lang="en-US">
                <a:latin typeface="Palatino"/>
                <a:cs typeface="Poppins"/>
              </a:rPr>
              <a:t>Year End Close</a:t>
            </a:r>
            <a:br>
              <a:rPr lang="en-US">
                <a:latin typeface="Palatino"/>
                <a:cs typeface="Poppins"/>
              </a:rPr>
            </a:br>
            <a:r>
              <a:rPr lang="en-US">
                <a:latin typeface="Palatino"/>
                <a:cs typeface="Poppins"/>
              </a:rPr>
              <a:t>FY 2024-2025</a:t>
            </a:r>
            <a:br>
              <a:rPr lang="en-US">
                <a:latin typeface="Palatino"/>
                <a:cs typeface="Poppins"/>
              </a:rPr>
            </a:br>
            <a:endParaRPr lang="en-US" sz="2000">
              <a:latin typeface="Palatino"/>
              <a:cs typeface="Poppins"/>
            </a:endParaRPr>
          </a:p>
        </p:txBody>
      </p:sp>
      <p:sp>
        <p:nvSpPr>
          <p:cNvPr id="5" name="TextBox 4">
            <a:extLst>
              <a:ext uri="{FF2B5EF4-FFF2-40B4-BE49-F238E27FC236}">
                <a16:creationId xmlns:a16="http://schemas.microsoft.com/office/drawing/2014/main" id="{939A948E-4FFC-4618-BC90-C7DAA6EF5EE8}"/>
              </a:ext>
            </a:extLst>
          </p:cNvPr>
          <p:cNvSpPr txBox="1"/>
          <p:nvPr/>
        </p:nvSpPr>
        <p:spPr>
          <a:xfrm>
            <a:off x="428805" y="3712464"/>
            <a:ext cx="7081780" cy="2862322"/>
          </a:xfrm>
          <a:prstGeom prst="rect">
            <a:avLst/>
          </a:prstGeom>
          <a:noFill/>
        </p:spPr>
        <p:txBody>
          <a:bodyPr wrap="square" lIns="91440" tIns="45720" rIns="91440" bIns="45720" anchor="t">
            <a:spAutoFit/>
          </a:bodyPr>
          <a:lstStyle/>
          <a:p>
            <a:r>
              <a:rPr lang="en-US" sz="2000" u="sng" dirty="0">
                <a:solidFill>
                  <a:schemeClr val="bg1"/>
                </a:solidFill>
                <a:latin typeface="Palatino"/>
              </a:rPr>
              <a:t>Districtwide Training</a:t>
            </a:r>
            <a:r>
              <a:rPr lang="en-US" sz="2000" dirty="0">
                <a:solidFill>
                  <a:schemeClr val="bg1"/>
                </a:solidFill>
                <a:latin typeface="Palatino"/>
              </a:rPr>
              <a:t>: </a:t>
            </a:r>
            <a:br>
              <a:rPr lang="en-US" sz="2000" dirty="0">
                <a:latin typeface="Palatino"/>
              </a:rPr>
            </a:br>
            <a:endParaRPr lang="en-US" sz="2000">
              <a:solidFill>
                <a:schemeClr val="bg1"/>
              </a:solidFill>
              <a:latin typeface="Palatino"/>
            </a:endParaRPr>
          </a:p>
          <a:p>
            <a:r>
              <a:rPr lang="en-US" sz="2000" dirty="0">
                <a:solidFill>
                  <a:schemeClr val="bg1"/>
                </a:solidFill>
                <a:latin typeface="Palatino"/>
              </a:rPr>
              <a:t>Merritt College – April 28, 2025 (1:00 pm – 4:00 pm)</a:t>
            </a:r>
          </a:p>
          <a:p>
            <a:r>
              <a:rPr lang="en-US" sz="2000" dirty="0">
                <a:solidFill>
                  <a:schemeClr val="bg1"/>
                </a:solidFill>
                <a:latin typeface="Palatino"/>
              </a:rPr>
              <a:t>Berkeley City College – April 29, 2025 (9:00 am – 12:00 pm)</a:t>
            </a:r>
          </a:p>
          <a:p>
            <a:r>
              <a:rPr lang="en-US" sz="2000" dirty="0">
                <a:solidFill>
                  <a:schemeClr val="bg1"/>
                </a:solidFill>
                <a:latin typeface="Palatino"/>
              </a:rPr>
              <a:t>District Service Center – April 30, 2025 (9:00 am – 12:00 pm) </a:t>
            </a:r>
          </a:p>
          <a:p>
            <a:r>
              <a:rPr lang="en-US" sz="2000" dirty="0">
                <a:solidFill>
                  <a:schemeClr val="bg1"/>
                </a:solidFill>
                <a:latin typeface="Palatino"/>
              </a:rPr>
              <a:t>Laney College – May 1, 2025 (9:00 am – 12:00 pm)</a:t>
            </a:r>
          </a:p>
          <a:p>
            <a:r>
              <a:rPr lang="en-US" sz="2000" dirty="0">
                <a:solidFill>
                  <a:schemeClr val="bg1"/>
                </a:solidFill>
                <a:latin typeface="Palatino"/>
              </a:rPr>
              <a:t>College of Alameda – May 6, 2025 (1:00pm – 4:00pm)</a:t>
            </a:r>
          </a:p>
          <a:p>
            <a:r>
              <a:rPr lang="en-US" sz="2000" dirty="0">
                <a:solidFill>
                  <a:schemeClr val="bg1"/>
                </a:solidFill>
                <a:latin typeface="Palatino"/>
              </a:rPr>
              <a:t> </a:t>
            </a:r>
          </a:p>
          <a:p>
            <a:endParaRPr lang="en-US" sz="2000">
              <a:solidFill>
                <a:schemeClr val="bg1"/>
              </a:solidFill>
              <a:latin typeface="Palatino"/>
            </a:endParaRPr>
          </a:p>
        </p:txBody>
      </p:sp>
    </p:spTree>
    <p:extLst>
      <p:ext uri="{BB962C8B-B14F-4D97-AF65-F5344CB8AC3E}">
        <p14:creationId xmlns:p14="http://schemas.microsoft.com/office/powerpoint/2010/main" val="4178534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4400">
                <a:latin typeface="Palatino"/>
              </a:rPr>
              <a:t>Year End Close</a:t>
            </a:r>
            <a:br>
              <a:rPr lang="en-US" sz="4400">
                <a:latin typeface="Palatino"/>
              </a:rPr>
            </a:br>
            <a:endParaRPr lang="en-US" sz="4400">
              <a:latin typeface="Palatino"/>
            </a:endParaRPr>
          </a:p>
        </p:txBody>
      </p:sp>
      <p:sp>
        <p:nvSpPr>
          <p:cNvPr id="11" name="TextBox 10">
            <a:extLst>
              <a:ext uri="{FF2B5EF4-FFF2-40B4-BE49-F238E27FC236}">
                <a16:creationId xmlns:a16="http://schemas.microsoft.com/office/drawing/2014/main" id="{300A2A92-161D-1C3A-00EE-339042739BD6}"/>
              </a:ext>
            </a:extLst>
          </p:cNvPr>
          <p:cNvSpPr txBox="1"/>
          <p:nvPr/>
        </p:nvSpPr>
        <p:spPr>
          <a:xfrm>
            <a:off x="705853" y="1033672"/>
            <a:ext cx="10756231" cy="5796459"/>
          </a:xfrm>
          <a:prstGeom prst="rect">
            <a:avLst/>
          </a:prstGeom>
          <a:noFill/>
        </p:spPr>
        <p:txBody>
          <a:bodyPr wrap="square">
            <a:spAutoFit/>
          </a:bodyPr>
          <a:lstStyle/>
          <a:p>
            <a:pPr marL="171450" marR="0" algn="just">
              <a:spcBef>
                <a:spcPts val="0"/>
              </a:spcBef>
              <a:spcAft>
                <a:spcPts val="0"/>
              </a:spcAft>
            </a:pPr>
            <a:r>
              <a:rPr lang="en-US" sz="2400" b="1">
                <a:effectLst/>
                <a:latin typeface="Times New Roman" panose="02020603050405020304" pitchFamily="18" charset="0"/>
                <a:ea typeface="Times New Roman" panose="02020603050405020304" pitchFamily="18" charset="0"/>
              </a:rPr>
              <a:t>Yearend Accrual</a:t>
            </a:r>
          </a:p>
          <a:p>
            <a:pPr marL="171450" marR="0" algn="just">
              <a:spcBef>
                <a:spcPts val="0"/>
              </a:spcBef>
              <a:spcAft>
                <a:spcPts val="0"/>
              </a:spcAft>
            </a:pPr>
            <a:endParaRPr lang="en-US">
              <a:effectLst/>
              <a:latin typeface="Times New Roman" panose="02020603050405020304" pitchFamily="18" charset="0"/>
              <a:ea typeface="Times New Roman" panose="02020603050405020304" pitchFamily="18" charset="0"/>
            </a:endParaRPr>
          </a:p>
          <a:p>
            <a:pPr marL="171450" marR="0" algn="just">
              <a:spcBef>
                <a:spcPts val="0"/>
              </a:spcBef>
              <a:spcAft>
                <a:spcPts val="0"/>
              </a:spcAft>
            </a:pPr>
            <a:r>
              <a:rPr lang="en-US" sz="2000">
                <a:effectLst/>
                <a:latin typeface="Times New Roman" panose="02020603050405020304" pitchFamily="18" charset="0"/>
                <a:ea typeface="Times New Roman" panose="02020603050405020304" pitchFamily="18" charset="0"/>
              </a:rPr>
              <a:t>If no invoice has been submitted </a:t>
            </a:r>
            <a:r>
              <a:rPr lang="en-US" sz="2000">
                <a:latin typeface="Times New Roman" panose="02020603050405020304" pitchFamily="18" charset="0"/>
                <a:ea typeface="Times New Roman" panose="02020603050405020304" pitchFamily="18" charset="0"/>
              </a:rPr>
              <a:t>by June 30, requesters should contact the vendor to either submit an invoice or, if an invoice cannot be submitted in time, to provide an estimate that can be used as the basis for the accrual. </a:t>
            </a:r>
            <a:endParaRPr lang="en-US" sz="2000">
              <a:effectLst/>
              <a:latin typeface="Times New Roman" panose="02020603050405020304" pitchFamily="18" charset="0"/>
              <a:ea typeface="Times New Roman" panose="02020603050405020304" pitchFamily="18" charset="0"/>
            </a:endParaRPr>
          </a:p>
          <a:p>
            <a:pPr marL="171450" marR="0" algn="just">
              <a:spcBef>
                <a:spcPts val="0"/>
              </a:spcBef>
              <a:spcAft>
                <a:spcPts val="0"/>
              </a:spcAft>
            </a:pPr>
            <a:r>
              <a:rPr lang="en-US" sz="2000" spc="5">
                <a:effectLst/>
                <a:latin typeface="Times New Roman" panose="02020603050405020304" pitchFamily="18" charset="0"/>
                <a:ea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endParaRPr>
          </a:p>
          <a:p>
            <a:pPr marL="171450" marR="0" algn="just">
              <a:spcBef>
                <a:spcPts val="0"/>
              </a:spcBef>
              <a:spcAft>
                <a:spcPts val="0"/>
              </a:spcAft>
            </a:pPr>
            <a:r>
              <a:rPr lang="en-US" sz="2000" spc="5">
                <a:effectLst/>
                <a:latin typeface="Times New Roman" panose="02020603050405020304" pitchFamily="18" charset="0"/>
                <a:ea typeface="Times New Roman" panose="02020603050405020304" pitchFamily="18" charset="0"/>
              </a:rPr>
              <a:t>Accruals are submitted as liabilities using </a:t>
            </a:r>
            <a:r>
              <a:rPr lang="en-US" sz="2000" b="1">
                <a:solidFill>
                  <a:srgbClr val="006FC0"/>
                </a:solidFill>
                <a:latin typeface="Times New Roman" panose="02020603050405020304" pitchFamily="18" charset="0"/>
              </a:rPr>
              <a:t>393</a:t>
            </a:r>
            <a:r>
              <a:rPr lang="en-US" sz="2000" b="1" spc="5">
                <a:effectLst/>
                <a:latin typeface="Times New Roman" panose="02020603050405020304" pitchFamily="18" charset="0"/>
                <a:ea typeface="Times New Roman" panose="02020603050405020304" pitchFamily="18" charset="0"/>
              </a:rPr>
              <a:t> </a:t>
            </a:r>
            <a:r>
              <a:rPr lang="en-US" sz="2000" spc="5">
                <a:effectLst/>
                <a:latin typeface="Times New Roman" panose="02020603050405020304" pitchFamily="18" charset="0"/>
                <a:ea typeface="Times New Roman" panose="02020603050405020304" pitchFamily="18" charset="0"/>
              </a:rPr>
              <a:t>as the expense cost center. The process is detailed later in this training.</a:t>
            </a:r>
            <a:endParaRPr lang="en-US" sz="2000">
              <a:effectLst/>
              <a:latin typeface="Times New Roman" panose="02020603050405020304" pitchFamily="18" charset="0"/>
              <a:ea typeface="Times New Roman" panose="02020603050405020304" pitchFamily="18" charset="0"/>
            </a:endParaRPr>
          </a:p>
          <a:p>
            <a:pPr marL="171450" marR="0" algn="just">
              <a:spcBef>
                <a:spcPts val="0"/>
              </a:spcBef>
              <a:spcAft>
                <a:spcPts val="0"/>
              </a:spcAft>
            </a:pPr>
            <a:r>
              <a:rPr lang="en-US" sz="2400" spc="5">
                <a:effectLst/>
                <a:latin typeface="Times New Roman" panose="02020603050405020304" pitchFamily="18" charset="0"/>
                <a:ea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endParaRPr>
          </a:p>
          <a:p>
            <a:pPr marL="171450" marR="0">
              <a:spcBef>
                <a:spcPts val="395"/>
              </a:spcBef>
              <a:spcAft>
                <a:spcPts val="0"/>
              </a:spcAft>
            </a:pPr>
            <a:r>
              <a:rPr lang="en-US" sz="2400" b="1">
                <a:effectLst/>
                <a:latin typeface="Times New Roman" panose="02020603050405020304" pitchFamily="18" charset="0"/>
                <a:ea typeface="Times New Roman" panose="02020603050405020304" pitchFamily="18" charset="0"/>
              </a:rPr>
              <a:t>Personnel Actions</a:t>
            </a:r>
            <a:endParaRPr lang="en-US" sz="2400">
              <a:effectLst/>
              <a:latin typeface="Times New Roman" panose="02020603050405020304" pitchFamily="18" charset="0"/>
              <a:ea typeface="Times New Roman" panose="02020603050405020304" pitchFamily="18" charset="0"/>
            </a:endParaRPr>
          </a:p>
          <a:p>
            <a:pPr marL="171450" marR="160020">
              <a:spcBef>
                <a:spcPts val="1055"/>
              </a:spcBef>
              <a:spcAft>
                <a:spcPts val="0"/>
              </a:spcAft>
            </a:pPr>
            <a:r>
              <a:rPr lang="en-US" sz="2000">
                <a:effectLst/>
                <a:latin typeface="Times New Roman" panose="02020603050405020304" pitchFamily="18" charset="0"/>
                <a:ea typeface="Times New Roman" panose="02020603050405020304" pitchFamily="18" charset="0"/>
              </a:rPr>
              <a:t>eFORMs requesting payment for any assignments with a start date prior to</a:t>
            </a:r>
            <a:r>
              <a:rPr lang="en-US" sz="2000" spc="5">
                <a:effectLst/>
                <a:latin typeface="Times New Roman" panose="02020603050405020304" pitchFamily="18" charset="0"/>
                <a:ea typeface="Times New Roman" panose="02020603050405020304" pitchFamily="18" charset="0"/>
              </a:rPr>
              <a:t> </a:t>
            </a:r>
            <a:r>
              <a:rPr lang="en-US" sz="2000" b="1">
                <a:solidFill>
                  <a:srgbClr val="006FC0"/>
                </a:solidFill>
                <a:effectLst/>
                <a:latin typeface="Times New Roman" panose="02020603050405020304" pitchFamily="18" charset="0"/>
                <a:ea typeface="Times New Roman" panose="02020603050405020304" pitchFamily="18" charset="0"/>
              </a:rPr>
              <a:t>July 1, 2025, </a:t>
            </a:r>
            <a:r>
              <a:rPr lang="en-US" sz="2000">
                <a:effectLst/>
                <a:latin typeface="Times New Roman" panose="02020603050405020304" pitchFamily="18" charset="0"/>
                <a:ea typeface="Times New Roman" panose="02020603050405020304" pitchFamily="18" charset="0"/>
              </a:rPr>
              <a:t>must</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be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approved</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by</a:t>
            </a:r>
            <a:r>
              <a:rPr lang="en-US" sz="2000" spc="-1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the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College President</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(for</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colleges)</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or</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the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Vice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Chancellors</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(for</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district offices)</a:t>
            </a:r>
            <a:r>
              <a:rPr lang="en-US" sz="2000" spc="2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by</a:t>
            </a:r>
            <a:r>
              <a:rPr lang="en-US" sz="2000" spc="10">
                <a:effectLst/>
                <a:latin typeface="Times New Roman" panose="02020603050405020304" pitchFamily="18" charset="0"/>
                <a:ea typeface="Times New Roman" panose="02020603050405020304" pitchFamily="18" charset="0"/>
              </a:rPr>
              <a:t> </a:t>
            </a:r>
            <a:r>
              <a:rPr lang="en-US" sz="2000" b="1">
                <a:solidFill>
                  <a:srgbClr val="006FC0"/>
                </a:solidFill>
                <a:effectLst/>
                <a:latin typeface="Times New Roman" panose="02020603050405020304" pitchFamily="18" charset="0"/>
                <a:ea typeface="Times New Roman" panose="02020603050405020304" pitchFamily="18" charset="0"/>
              </a:rPr>
              <a:t>June</a:t>
            </a:r>
            <a:r>
              <a:rPr lang="en-US" sz="2000" b="1" spc="10">
                <a:solidFill>
                  <a:srgbClr val="006FC0"/>
                </a:solidFill>
                <a:effectLst/>
                <a:latin typeface="Times New Roman" panose="02020603050405020304" pitchFamily="18" charset="0"/>
                <a:ea typeface="Times New Roman" panose="02020603050405020304" pitchFamily="18" charset="0"/>
              </a:rPr>
              <a:t> </a:t>
            </a:r>
            <a:r>
              <a:rPr lang="en-US" sz="2000" b="1" spc="10">
                <a:solidFill>
                  <a:srgbClr val="006FC0"/>
                </a:solidFill>
                <a:latin typeface="Times New Roman" panose="02020603050405020304" pitchFamily="18" charset="0"/>
                <a:ea typeface="Times New Roman" panose="02020603050405020304" pitchFamily="18" charset="0"/>
              </a:rPr>
              <a:t>13</a:t>
            </a:r>
            <a:r>
              <a:rPr lang="en-US" sz="2000" b="1">
                <a:solidFill>
                  <a:srgbClr val="006FC0"/>
                </a:solidFill>
                <a:effectLst/>
                <a:latin typeface="Times New Roman" panose="02020603050405020304" pitchFamily="18" charset="0"/>
                <a:ea typeface="Times New Roman" panose="02020603050405020304" pitchFamily="18" charset="0"/>
              </a:rPr>
              <a:t>,</a:t>
            </a:r>
            <a:r>
              <a:rPr lang="en-US" sz="2000" b="1" spc="15">
                <a:solidFill>
                  <a:srgbClr val="006FC0"/>
                </a:solidFill>
                <a:effectLst/>
                <a:latin typeface="Times New Roman" panose="02020603050405020304" pitchFamily="18" charset="0"/>
                <a:ea typeface="Times New Roman" panose="02020603050405020304" pitchFamily="18" charset="0"/>
              </a:rPr>
              <a:t> </a:t>
            </a:r>
            <a:r>
              <a:rPr lang="en-US" sz="2000" b="1">
                <a:solidFill>
                  <a:srgbClr val="006FC0"/>
                </a:solidFill>
                <a:effectLst/>
                <a:latin typeface="Times New Roman" panose="02020603050405020304" pitchFamily="18" charset="0"/>
                <a:ea typeface="Times New Roman" panose="02020603050405020304" pitchFamily="18" charset="0"/>
              </a:rPr>
              <a:t>2025</a:t>
            </a:r>
            <a:r>
              <a:rPr lang="en-US" sz="2000">
                <a:effectLst/>
                <a:latin typeface="Times New Roman" panose="02020603050405020304" pitchFamily="18" charset="0"/>
                <a:ea typeface="Times New Roman" panose="02020603050405020304" pitchFamily="18" charset="0"/>
              </a:rPr>
              <a:t>.</a:t>
            </a:r>
            <a:r>
              <a:rPr lang="en-US" sz="2000" spc="35">
                <a:effectLst/>
                <a:latin typeface="Times New Roman" panose="02020603050405020304" pitchFamily="18" charset="0"/>
                <a:ea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rPr>
              <a:t>This</a:t>
            </a:r>
            <a:r>
              <a:rPr lang="en-US" sz="2000" i="1" spc="15">
                <a:effectLst/>
                <a:latin typeface="Times New Roman" panose="02020603050405020304" pitchFamily="18" charset="0"/>
                <a:ea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rPr>
              <a:t>deadline</a:t>
            </a:r>
            <a:r>
              <a:rPr lang="en-US" sz="2000" i="1" spc="15">
                <a:effectLst/>
                <a:latin typeface="Times New Roman" panose="02020603050405020304" pitchFamily="18" charset="0"/>
                <a:ea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rPr>
              <a:t>is</a:t>
            </a:r>
            <a:r>
              <a:rPr lang="en-US" sz="2000" i="1" spc="15">
                <a:effectLst/>
                <a:latin typeface="Times New Roman" panose="02020603050405020304" pitchFamily="18" charset="0"/>
                <a:ea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rPr>
              <a:t>necessary</a:t>
            </a:r>
            <a:r>
              <a:rPr lang="en-US" sz="2000" i="1" spc="15">
                <a:effectLst/>
                <a:latin typeface="Times New Roman" panose="02020603050405020304" pitchFamily="18" charset="0"/>
                <a:ea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rPr>
              <a:t>for</a:t>
            </a:r>
            <a:r>
              <a:rPr lang="en-US" sz="2000" i="1" spc="10">
                <a:effectLst/>
                <a:latin typeface="Times New Roman" panose="02020603050405020304" pitchFamily="18" charset="0"/>
                <a:ea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rPr>
              <a:t>the</a:t>
            </a:r>
            <a:r>
              <a:rPr lang="en-US" sz="2000" i="1" spc="15">
                <a:effectLst/>
                <a:latin typeface="Times New Roman" panose="02020603050405020304" pitchFamily="18" charset="0"/>
                <a:ea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rPr>
              <a:t>District</a:t>
            </a:r>
            <a:r>
              <a:rPr lang="en-US" sz="2000" i="1" spc="20">
                <a:effectLst/>
                <a:latin typeface="Times New Roman" panose="02020603050405020304" pitchFamily="18" charset="0"/>
                <a:ea typeface="Times New Roman" panose="02020603050405020304" pitchFamily="18" charset="0"/>
              </a:rPr>
              <a:t> </a:t>
            </a:r>
            <a:r>
              <a:rPr lang="en-US" sz="2000" i="1">
                <a:effectLst/>
                <a:latin typeface="Times New Roman" panose="02020603050405020304" pitchFamily="18" charset="0"/>
                <a:ea typeface="Times New Roman" panose="02020603050405020304" pitchFamily="18" charset="0"/>
              </a:rPr>
              <a:t>to adhere to a timely annual close.</a:t>
            </a:r>
            <a:r>
              <a:rPr lang="en-US" sz="2000" spc="25">
                <a:effectLst/>
                <a:latin typeface="Times New Roman" panose="02020603050405020304" pitchFamily="18" charset="0"/>
                <a:ea typeface="Times New Roman" panose="02020603050405020304" pitchFamily="18" charset="0"/>
              </a:rPr>
              <a:t> </a:t>
            </a:r>
          </a:p>
          <a:p>
            <a:pPr marL="171450" marR="160020">
              <a:spcBef>
                <a:spcPts val="1055"/>
              </a:spcBef>
              <a:spcAft>
                <a:spcPts val="0"/>
              </a:spcAft>
            </a:pPr>
            <a:r>
              <a:rPr lang="en-US" sz="2000">
                <a:effectLst/>
                <a:latin typeface="Times New Roman" panose="02020603050405020304" pitchFamily="18" charset="0"/>
                <a:ea typeface="Times New Roman" panose="02020603050405020304" pitchFamily="18" charset="0"/>
              </a:rPr>
              <a:t>Receipt</a:t>
            </a:r>
            <a:r>
              <a:rPr lang="en-US" sz="2000" spc="1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of</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eFORMs after</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this</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date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may</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delay</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the processing of</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payment</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and</a:t>
            </a:r>
            <a:r>
              <a:rPr lang="en-US" sz="2000" spc="-1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delay</a:t>
            </a:r>
            <a:r>
              <a:rPr lang="en-US" sz="2000" spc="-1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actual</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payment</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to an employee.</a:t>
            </a:r>
          </a:p>
          <a:p>
            <a:pPr marL="171450" marR="0">
              <a:spcBef>
                <a:spcPts val="55"/>
              </a:spcBef>
              <a:spcAft>
                <a:spcPts val="0"/>
              </a:spcAft>
            </a:pPr>
            <a:r>
              <a:rPr lang="en-US">
                <a:effectLst/>
                <a:latin typeface="Times New Roman" panose="02020603050405020304" pitchFamily="18" charset="0"/>
                <a:ea typeface="Times New Roman" panose="02020603050405020304" pitchFamily="18" charset="0"/>
              </a:rPr>
              <a:t> </a:t>
            </a:r>
          </a:p>
          <a:p>
            <a:pPr marL="171450" marR="67945">
              <a:spcBef>
                <a:spcPts val="1100"/>
              </a:spcBef>
              <a:spcAft>
                <a:spcPts val="0"/>
              </a:spcAft>
              <a:tabLst>
                <a:tab pos="393700" algn="l"/>
              </a:tabLst>
            </a:pPr>
            <a:endParaRPr lang="en-US" sz="1100">
              <a:effectLst/>
              <a:latin typeface="Palatino"/>
              <a:ea typeface="Times New Roman" panose="02020603050405020304" pitchFamily="18" charset="0"/>
            </a:endParaRPr>
          </a:p>
        </p:txBody>
      </p:sp>
      <p:sp>
        <p:nvSpPr>
          <p:cNvPr id="3" name="Footer Placeholder 2">
            <a:extLst>
              <a:ext uri="{FF2B5EF4-FFF2-40B4-BE49-F238E27FC236}">
                <a16:creationId xmlns:a16="http://schemas.microsoft.com/office/drawing/2014/main" id="{AFC2DDE5-9274-A964-FECC-BA083F38409A}"/>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10</a:t>
            </a:r>
          </a:p>
        </p:txBody>
      </p:sp>
    </p:spTree>
    <p:extLst>
      <p:ext uri="{BB962C8B-B14F-4D97-AF65-F5344CB8AC3E}">
        <p14:creationId xmlns:p14="http://schemas.microsoft.com/office/powerpoint/2010/main" val="1009165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4400">
                <a:latin typeface="Palatino"/>
              </a:rPr>
              <a:t>Year End Close</a:t>
            </a:r>
            <a:br>
              <a:rPr lang="en-US" sz="4400">
                <a:latin typeface="Palatino"/>
              </a:rPr>
            </a:br>
            <a:endParaRPr lang="en-US" sz="4400">
              <a:latin typeface="Palatino"/>
            </a:endParaRPr>
          </a:p>
        </p:txBody>
      </p:sp>
      <p:sp>
        <p:nvSpPr>
          <p:cNvPr id="11" name="TextBox 10">
            <a:extLst>
              <a:ext uri="{FF2B5EF4-FFF2-40B4-BE49-F238E27FC236}">
                <a16:creationId xmlns:a16="http://schemas.microsoft.com/office/drawing/2014/main" id="{300A2A92-161D-1C3A-00EE-339042739BD6}"/>
              </a:ext>
            </a:extLst>
          </p:cNvPr>
          <p:cNvSpPr txBox="1"/>
          <p:nvPr/>
        </p:nvSpPr>
        <p:spPr>
          <a:xfrm>
            <a:off x="705853" y="1033672"/>
            <a:ext cx="10756231" cy="6937797"/>
          </a:xfrm>
          <a:prstGeom prst="rect">
            <a:avLst/>
          </a:prstGeom>
          <a:noFill/>
        </p:spPr>
        <p:txBody>
          <a:bodyPr wrap="square">
            <a:spAutoFit/>
          </a:bodyPr>
          <a:lstStyle/>
          <a:p>
            <a:pPr marL="171450" marR="0">
              <a:spcBef>
                <a:spcPts val="395"/>
              </a:spcBef>
              <a:spcAft>
                <a:spcPts val="0"/>
              </a:spcAft>
            </a:pPr>
            <a:endParaRPr lang="en-US" sz="2400" b="1">
              <a:effectLst/>
              <a:latin typeface="Times New Roman" panose="02020603050405020304" pitchFamily="18" charset="0"/>
              <a:ea typeface="Times New Roman" panose="02020603050405020304" pitchFamily="18" charset="0"/>
            </a:endParaRPr>
          </a:p>
          <a:p>
            <a:pPr marL="171450" marR="0">
              <a:spcBef>
                <a:spcPts val="395"/>
              </a:spcBef>
              <a:spcAft>
                <a:spcPts val="0"/>
              </a:spcAft>
            </a:pPr>
            <a:r>
              <a:rPr lang="en-US" sz="2400" b="1">
                <a:effectLst/>
                <a:latin typeface="Times New Roman" panose="02020603050405020304" pitchFamily="18" charset="0"/>
                <a:ea typeface="Times New Roman" panose="02020603050405020304" pitchFamily="18" charset="0"/>
              </a:rPr>
              <a:t>Payroll Transactions</a:t>
            </a:r>
            <a:endParaRPr lang="en-US" sz="2400">
              <a:effectLst/>
              <a:latin typeface="Times New Roman" panose="02020603050405020304" pitchFamily="18" charset="0"/>
              <a:ea typeface="Times New Roman" panose="02020603050405020304" pitchFamily="18" charset="0"/>
            </a:endParaRPr>
          </a:p>
          <a:p>
            <a:pPr marL="0" marR="0">
              <a:spcBef>
                <a:spcPts val="50"/>
              </a:spcBef>
              <a:spcAft>
                <a:spcPts val="0"/>
              </a:spcAft>
            </a:pPr>
            <a:r>
              <a:rPr lang="en-US">
                <a:effectLst/>
                <a:latin typeface="Times New Roman" panose="02020603050405020304" pitchFamily="18" charset="0"/>
                <a:ea typeface="Times New Roman" panose="02020603050405020304" pitchFamily="18" charset="0"/>
              </a:rPr>
              <a:t> </a:t>
            </a:r>
          </a:p>
          <a:p>
            <a:pPr marL="171450" marR="69215">
              <a:spcBef>
                <a:spcPts val="0"/>
              </a:spcBef>
              <a:spcAft>
                <a:spcPts val="0"/>
              </a:spcAft>
              <a:tabLst>
                <a:tab pos="393700" algn="l"/>
              </a:tabLst>
            </a:pPr>
            <a:r>
              <a:rPr lang="en-US" sz="2000">
                <a:effectLst/>
                <a:latin typeface="Times New Roman" panose="02020603050405020304" pitchFamily="18" charset="0"/>
                <a:ea typeface="Times New Roman" panose="02020603050405020304" pitchFamily="18" charset="0"/>
              </a:rPr>
              <a:t>Adjustments</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for</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pay</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periods</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in</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fiscal</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year</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2024-25</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must</a:t>
            </a:r>
            <a:r>
              <a:rPr lang="en-US" sz="2000" spc="2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be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received</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for</a:t>
            </a:r>
            <a:r>
              <a:rPr lang="en-US" sz="2000" spc="1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processing</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and</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posting by </a:t>
            </a:r>
            <a:r>
              <a:rPr lang="en-US" sz="2000" b="1">
                <a:solidFill>
                  <a:srgbClr val="006FC0"/>
                </a:solidFill>
                <a:effectLst/>
                <a:latin typeface="Times New Roman" panose="02020603050405020304" pitchFamily="18" charset="0"/>
                <a:ea typeface="Times New Roman" panose="02020603050405020304" pitchFamily="18" charset="0"/>
              </a:rPr>
              <a:t>June 27, 2025. </a:t>
            </a:r>
            <a:endParaRPr lang="en-US" sz="2000">
              <a:effectLst/>
              <a:latin typeface="Times New Roman" panose="02020603050405020304" pitchFamily="18" charset="0"/>
              <a:ea typeface="Times New Roman" panose="02020603050405020304" pitchFamily="18" charset="0"/>
            </a:endParaRPr>
          </a:p>
          <a:p>
            <a:pPr marL="171450" marR="69215">
              <a:spcBef>
                <a:spcPts val="0"/>
              </a:spcBef>
              <a:spcAft>
                <a:spcPts val="0"/>
              </a:spcAft>
              <a:tabLst>
                <a:tab pos="393700" algn="l"/>
              </a:tabLst>
            </a:pPr>
            <a:r>
              <a:rPr lang="en-US" sz="2000">
                <a:effectLst/>
                <a:latin typeface="Times New Roman" panose="02020603050405020304" pitchFamily="18" charset="0"/>
                <a:ea typeface="Times New Roman" panose="02020603050405020304" pitchFamily="18" charset="0"/>
              </a:rPr>
              <a:t> </a:t>
            </a:r>
          </a:p>
          <a:p>
            <a:pPr marL="171450" marR="69215">
              <a:spcBef>
                <a:spcPts val="0"/>
              </a:spcBef>
              <a:spcAft>
                <a:spcPts val="0"/>
              </a:spcAft>
              <a:tabLst>
                <a:tab pos="393700" algn="l"/>
              </a:tabLst>
            </a:pPr>
            <a:r>
              <a:rPr lang="en-US" sz="2000" i="1">
                <a:effectLst/>
                <a:latin typeface="Times New Roman" panose="02020603050405020304" pitchFamily="18" charset="0"/>
                <a:ea typeface="Times New Roman" panose="02020603050405020304" pitchFamily="18" charset="0"/>
              </a:rPr>
              <a:t>A Year End announcement will be distributed separately.</a:t>
            </a:r>
            <a:endParaRPr lang="en-US" sz="2000">
              <a:effectLst/>
              <a:latin typeface="Times New Roman" panose="02020603050405020304" pitchFamily="18" charset="0"/>
              <a:ea typeface="Times New Roman" panose="02020603050405020304" pitchFamily="18" charset="0"/>
            </a:endParaRPr>
          </a:p>
          <a:p>
            <a:pPr marL="171450" marR="0">
              <a:spcBef>
                <a:spcPts val="5"/>
              </a:spcBef>
              <a:spcAft>
                <a:spcPts val="0"/>
              </a:spcAft>
            </a:pPr>
            <a:r>
              <a:rPr lang="en-US">
                <a:effectLst/>
                <a:latin typeface="Times New Roman" panose="02020603050405020304" pitchFamily="18" charset="0"/>
                <a:ea typeface="Times New Roman" panose="02020603050405020304" pitchFamily="18" charset="0"/>
              </a:rPr>
              <a:t> </a:t>
            </a:r>
          </a:p>
          <a:p>
            <a:pPr marL="171450" marR="0">
              <a:spcBef>
                <a:spcPts val="395"/>
              </a:spcBef>
              <a:spcAft>
                <a:spcPts val="0"/>
              </a:spcAft>
            </a:pPr>
            <a:r>
              <a:rPr lang="en-US" sz="2400" b="1">
                <a:effectLst/>
                <a:latin typeface="Times New Roman" panose="02020603050405020304" pitchFamily="18" charset="0"/>
                <a:ea typeface="Times New Roman" panose="02020603050405020304" pitchFamily="18" charset="0"/>
              </a:rPr>
              <a:t>Travel Activities</a:t>
            </a:r>
          </a:p>
          <a:p>
            <a:pPr marL="171450" marR="170815">
              <a:spcBef>
                <a:spcPts val="5"/>
              </a:spcBef>
              <a:spcAft>
                <a:spcPts val="0"/>
              </a:spcAft>
              <a:tabLst>
                <a:tab pos="393700" algn="l"/>
              </a:tabLst>
            </a:pPr>
            <a:r>
              <a:rPr lang="en-US" sz="2000">
                <a:effectLst/>
                <a:latin typeface="Times New Roman" panose="02020603050405020304" pitchFamily="18" charset="0"/>
                <a:ea typeface="Times New Roman" panose="02020603050405020304" pitchFamily="18" charset="0"/>
              </a:rPr>
              <a:t>Travel authorizations must be </a:t>
            </a:r>
            <a:r>
              <a:rPr lang="en-US" sz="2000" b="1">
                <a:solidFill>
                  <a:srgbClr val="006FC0"/>
                </a:solidFill>
                <a:latin typeface="Times New Roman" panose="02020603050405020304" pitchFamily="18" charset="0"/>
              </a:rPr>
              <a:t>fully approved </a:t>
            </a:r>
            <a:r>
              <a:rPr lang="en-US" sz="2000">
                <a:effectLst/>
                <a:latin typeface="Times New Roman" panose="02020603050405020304" pitchFamily="18" charset="0"/>
                <a:ea typeface="Times New Roman" panose="02020603050405020304" pitchFamily="18" charset="0"/>
              </a:rPr>
              <a:t>prior to the start of any trip.</a:t>
            </a:r>
          </a:p>
          <a:p>
            <a:pPr marL="171450" marR="170815">
              <a:spcBef>
                <a:spcPts val="5"/>
              </a:spcBef>
              <a:spcAft>
                <a:spcPts val="0"/>
              </a:spcAft>
              <a:tabLst>
                <a:tab pos="393700" algn="l"/>
              </a:tabLst>
            </a:pPr>
            <a:endParaRPr lang="en-US" sz="2000">
              <a:latin typeface="Times New Roman" panose="02020603050405020304" pitchFamily="18" charset="0"/>
              <a:ea typeface="Times New Roman" panose="02020603050405020304" pitchFamily="18" charset="0"/>
            </a:endParaRPr>
          </a:p>
          <a:p>
            <a:pPr marL="171450" marR="170815">
              <a:spcBef>
                <a:spcPts val="5"/>
              </a:spcBef>
              <a:spcAft>
                <a:spcPts val="0"/>
              </a:spcAft>
              <a:tabLst>
                <a:tab pos="393700" algn="l"/>
              </a:tabLst>
            </a:pPr>
            <a:r>
              <a:rPr lang="en-US">
                <a:effectLst/>
                <a:latin typeface="Times New Roman" panose="02020603050405020304" pitchFamily="18" charset="0"/>
                <a:ea typeface="Times New Roman" panose="02020603050405020304" pitchFamily="18" charset="0"/>
              </a:rPr>
              <a:t>If you need to submit a travel authorization in May or June fo</a:t>
            </a:r>
            <a:r>
              <a:rPr lang="en-US">
                <a:latin typeface="Times New Roman" panose="02020603050405020304" pitchFamily="18" charset="0"/>
                <a:ea typeface="Times New Roman" panose="02020603050405020304" pitchFamily="18" charset="0"/>
              </a:rPr>
              <a:t>r a trip in July, enter a dummy TA for one penny and attach a memo listing the actual anticipated total. Remember that you will need to have budget in July to cover all costs. </a:t>
            </a:r>
            <a:endParaRPr lang="en-US">
              <a:effectLst/>
              <a:latin typeface="Times New Roman" panose="02020603050405020304" pitchFamily="18" charset="0"/>
              <a:ea typeface="Times New Roman" panose="02020603050405020304" pitchFamily="18" charset="0"/>
            </a:endParaRPr>
          </a:p>
          <a:p>
            <a:pPr marL="171450" marR="170815">
              <a:spcBef>
                <a:spcPts val="5"/>
              </a:spcBef>
              <a:spcAft>
                <a:spcPts val="0"/>
              </a:spcAft>
              <a:tabLst>
                <a:tab pos="393700" algn="l"/>
              </a:tabLst>
            </a:pPr>
            <a:endParaRPr lang="en-US">
              <a:effectLst/>
              <a:latin typeface="Times New Roman" panose="02020603050405020304" pitchFamily="18" charset="0"/>
              <a:ea typeface="Times New Roman" panose="02020603050405020304" pitchFamily="18" charset="0"/>
            </a:endParaRPr>
          </a:p>
          <a:p>
            <a:pPr marL="171450" marR="170815">
              <a:spcBef>
                <a:spcPts val="5"/>
              </a:spcBef>
              <a:spcAft>
                <a:spcPts val="0"/>
              </a:spcAft>
              <a:tabLst>
                <a:tab pos="393700" algn="l"/>
              </a:tabLst>
            </a:pPr>
            <a:r>
              <a:rPr lang="en-US" sz="2000">
                <a:effectLst/>
                <a:latin typeface="Times New Roman" panose="02020603050405020304" pitchFamily="18" charset="0"/>
                <a:ea typeface="Times New Roman" panose="02020603050405020304" pitchFamily="18" charset="0"/>
              </a:rPr>
              <a:t>All expense reports for fiscal year 2024-2025 must be submitted by </a:t>
            </a:r>
            <a:r>
              <a:rPr lang="en-US" sz="2000" b="1">
                <a:solidFill>
                  <a:srgbClr val="006FC0"/>
                </a:solidFill>
                <a:effectLst/>
                <a:latin typeface="Times New Roman" panose="02020603050405020304" pitchFamily="18" charset="0"/>
                <a:ea typeface="Times New Roman" panose="02020603050405020304" pitchFamily="18" charset="0"/>
              </a:rPr>
              <a:t>July 11, 2025</a:t>
            </a:r>
            <a:r>
              <a:rPr lang="en-US" sz="2000" b="1">
                <a:effectLst/>
                <a:latin typeface="Times New Roman" panose="02020603050405020304" pitchFamily="18" charset="0"/>
                <a:ea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endParaRPr>
          </a:p>
          <a:p>
            <a:pPr marL="171450" marR="170815">
              <a:spcBef>
                <a:spcPts val="5"/>
              </a:spcBef>
              <a:spcAft>
                <a:spcPts val="0"/>
              </a:spcAft>
              <a:tabLst>
                <a:tab pos="393700" algn="l"/>
              </a:tabLst>
            </a:pPr>
            <a:r>
              <a:rPr lang="en-US" sz="2400" u="none" strike="noStrike">
                <a:effectLst/>
                <a:latin typeface="Times New Roman" panose="02020603050405020304" pitchFamily="18" charset="0"/>
                <a:ea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endParaRPr>
          </a:p>
          <a:p>
            <a:pPr marL="171450" marR="170815">
              <a:spcBef>
                <a:spcPts val="5"/>
              </a:spcBef>
              <a:spcAft>
                <a:spcPts val="0"/>
              </a:spcAft>
              <a:tabLst>
                <a:tab pos="393700" algn="l"/>
              </a:tabLst>
            </a:pPr>
            <a:r>
              <a:rPr lang="en-US" u="none" strike="noStrike">
                <a:effectLst/>
                <a:latin typeface="Times New Roman" panose="02020603050405020304" pitchFamily="18" charset="0"/>
                <a:ea typeface="Times New Roman" panose="02020603050405020304" pitchFamily="18" charset="0"/>
              </a:rPr>
              <a:t> </a:t>
            </a:r>
            <a:endParaRPr lang="en-US">
              <a:effectLst/>
              <a:latin typeface="Times New Roman" panose="02020603050405020304" pitchFamily="18" charset="0"/>
              <a:ea typeface="Times New Roman" panose="02020603050405020304" pitchFamily="18" charset="0"/>
            </a:endParaRPr>
          </a:p>
          <a:p>
            <a:pPr marL="171450" marR="0">
              <a:spcBef>
                <a:spcPts val="395"/>
              </a:spcBef>
              <a:spcAft>
                <a:spcPts val="0"/>
              </a:spcAft>
            </a:pPr>
            <a:r>
              <a:rPr lang="en-US" b="1">
                <a:effectLst/>
                <a:latin typeface="Times New Roman" panose="02020603050405020304" pitchFamily="18" charset="0"/>
                <a:ea typeface="Times New Roman" panose="02020603050405020304" pitchFamily="18" charset="0"/>
              </a:rPr>
              <a:t> </a:t>
            </a:r>
            <a:endParaRPr lang="en-US">
              <a:effectLst/>
              <a:latin typeface="Times New Roman" panose="02020603050405020304" pitchFamily="18" charset="0"/>
              <a:ea typeface="Times New Roman" panose="02020603050405020304" pitchFamily="18" charset="0"/>
            </a:endParaRPr>
          </a:p>
          <a:p>
            <a:pPr marL="171450" marR="0">
              <a:spcBef>
                <a:spcPts val="55"/>
              </a:spcBef>
              <a:spcAft>
                <a:spcPts val="0"/>
              </a:spcAft>
            </a:pPr>
            <a:r>
              <a:rPr lang="en-US">
                <a:effectLst/>
                <a:latin typeface="Times New Roman" panose="02020603050405020304" pitchFamily="18" charset="0"/>
                <a:ea typeface="Times New Roman" panose="02020603050405020304" pitchFamily="18" charset="0"/>
              </a:rPr>
              <a:t> </a:t>
            </a:r>
          </a:p>
          <a:p>
            <a:pPr marL="171450" marR="67945">
              <a:spcBef>
                <a:spcPts val="1100"/>
              </a:spcBef>
              <a:spcAft>
                <a:spcPts val="0"/>
              </a:spcAft>
              <a:tabLst>
                <a:tab pos="393700" algn="l"/>
              </a:tabLst>
            </a:pPr>
            <a:endParaRPr lang="en-US">
              <a:effectLst/>
              <a:latin typeface="Palatino"/>
              <a:ea typeface="Times New Roman" panose="02020603050405020304" pitchFamily="18" charset="0"/>
            </a:endParaRPr>
          </a:p>
        </p:txBody>
      </p:sp>
      <p:sp>
        <p:nvSpPr>
          <p:cNvPr id="3" name="Footer Placeholder 2">
            <a:extLst>
              <a:ext uri="{FF2B5EF4-FFF2-40B4-BE49-F238E27FC236}">
                <a16:creationId xmlns:a16="http://schemas.microsoft.com/office/drawing/2014/main" id="{09F4AD03-EC8D-B4D7-DB5B-98FE46C2EC47}"/>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11</a:t>
            </a:r>
          </a:p>
        </p:txBody>
      </p:sp>
    </p:spTree>
    <p:extLst>
      <p:ext uri="{BB962C8B-B14F-4D97-AF65-F5344CB8AC3E}">
        <p14:creationId xmlns:p14="http://schemas.microsoft.com/office/powerpoint/2010/main" val="2467066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4400">
                <a:latin typeface="Palatino"/>
              </a:rPr>
              <a:t>Year End Close</a:t>
            </a:r>
            <a:br>
              <a:rPr lang="en-US" sz="4400">
                <a:latin typeface="Palatino"/>
              </a:rPr>
            </a:br>
            <a:endParaRPr lang="en-US" sz="4400">
              <a:latin typeface="Palatino"/>
            </a:endParaRPr>
          </a:p>
        </p:txBody>
      </p:sp>
      <p:sp>
        <p:nvSpPr>
          <p:cNvPr id="11" name="TextBox 10">
            <a:extLst>
              <a:ext uri="{FF2B5EF4-FFF2-40B4-BE49-F238E27FC236}">
                <a16:creationId xmlns:a16="http://schemas.microsoft.com/office/drawing/2014/main" id="{300A2A92-161D-1C3A-00EE-339042739BD6}"/>
              </a:ext>
            </a:extLst>
          </p:cNvPr>
          <p:cNvSpPr txBox="1"/>
          <p:nvPr/>
        </p:nvSpPr>
        <p:spPr>
          <a:xfrm>
            <a:off x="717884" y="1322429"/>
            <a:ext cx="10756231" cy="3785652"/>
          </a:xfrm>
          <a:prstGeom prst="rect">
            <a:avLst/>
          </a:prstGeom>
          <a:noFill/>
        </p:spPr>
        <p:txBody>
          <a:bodyPr wrap="square">
            <a:spAutoFit/>
          </a:bodyPr>
          <a:lstStyle/>
          <a:p>
            <a:pPr marL="171450" marR="0">
              <a:spcBef>
                <a:spcPts val="395"/>
              </a:spcBef>
              <a:spcAft>
                <a:spcPts val="0"/>
              </a:spcAft>
            </a:pPr>
            <a:r>
              <a:rPr lang="en-US" sz="2400" b="1">
                <a:effectLst/>
                <a:latin typeface="Times New Roman" panose="02020603050405020304" pitchFamily="18" charset="0"/>
                <a:ea typeface="Times New Roman" panose="02020603050405020304" pitchFamily="18" charset="0"/>
              </a:rPr>
              <a:t>Receiving Items</a:t>
            </a:r>
            <a:endParaRPr lang="en-US" sz="2400">
              <a:effectLst/>
              <a:latin typeface="Times New Roman" panose="02020603050405020304" pitchFamily="18" charset="0"/>
              <a:ea typeface="Times New Roman" panose="02020603050405020304" pitchFamily="18" charset="0"/>
            </a:endParaRPr>
          </a:p>
          <a:p>
            <a:pPr marL="171450" marR="0">
              <a:spcBef>
                <a:spcPts val="395"/>
              </a:spcBef>
              <a:spcAft>
                <a:spcPts val="0"/>
              </a:spcAft>
            </a:pPr>
            <a:r>
              <a:rPr lang="en-US" sz="2000" b="1">
                <a:effectLst/>
                <a:latin typeface="Times New Roman" panose="02020603050405020304" pitchFamily="18" charset="0"/>
                <a:ea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p>
            <a:pPr marL="171450" marR="170815">
              <a:spcBef>
                <a:spcPts val="5"/>
              </a:spcBef>
              <a:spcAft>
                <a:spcPts val="0"/>
              </a:spcAft>
              <a:tabLst>
                <a:tab pos="393700" algn="l"/>
              </a:tabLst>
            </a:pPr>
            <a:r>
              <a:rPr lang="en-US" sz="2000">
                <a:effectLst/>
                <a:latin typeface="Times New Roman" panose="02020603050405020304" pitchFamily="18" charset="0"/>
                <a:ea typeface="Times New Roman" panose="02020603050405020304" pitchFamily="18" charset="0"/>
              </a:rPr>
              <a:t>If</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your college/department receives</a:t>
            </a:r>
            <a:r>
              <a:rPr lang="en-US" sz="2000" spc="10">
                <a:effectLst/>
                <a:latin typeface="Times New Roman" panose="02020603050405020304" pitchFamily="18" charset="0"/>
                <a:ea typeface="Times New Roman" panose="02020603050405020304" pitchFamily="18" charset="0"/>
              </a:rPr>
              <a:t> a </a:t>
            </a:r>
            <a:r>
              <a:rPr lang="en-US" sz="2000">
                <a:effectLst/>
                <a:latin typeface="Times New Roman" panose="02020603050405020304" pitchFamily="18" charset="0"/>
                <a:ea typeface="Times New Roman" panose="02020603050405020304" pitchFamily="18" charset="0"/>
              </a:rPr>
              <a:t>delivery</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of</a:t>
            </a:r>
            <a:r>
              <a:rPr lang="en-US" sz="2000" spc="1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goods directly,</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as</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opposed</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to</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the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Warehouse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them, please notify the Warehouse in order to record the receipt of goods, and also the Purchasing</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Department immediately</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so</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that</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the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open</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PO is</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not</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inadvertently</a:t>
            </a:r>
            <a:r>
              <a:rPr lang="en-US" sz="2000" spc="-1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closed.</a:t>
            </a:r>
          </a:p>
          <a:p>
            <a:pPr marL="171450" marR="170815">
              <a:spcBef>
                <a:spcPts val="5"/>
              </a:spcBef>
              <a:spcAft>
                <a:spcPts val="0"/>
              </a:spcAft>
              <a:tabLst>
                <a:tab pos="393700" algn="l"/>
              </a:tabLst>
            </a:pPr>
            <a:r>
              <a:rPr lang="en-US" sz="2000">
                <a:effectLst/>
                <a:latin typeface="Times New Roman" panose="02020603050405020304" pitchFamily="18" charset="0"/>
                <a:ea typeface="Times New Roman" panose="02020603050405020304" pitchFamily="18" charset="0"/>
              </a:rPr>
              <a:t> </a:t>
            </a:r>
          </a:p>
          <a:p>
            <a:pPr marL="171450" marR="0">
              <a:spcBef>
                <a:spcPts val="395"/>
              </a:spcBef>
              <a:spcAft>
                <a:spcPts val="0"/>
              </a:spcAft>
            </a:pPr>
            <a:r>
              <a:rPr lang="en-US" sz="2000">
                <a:effectLst/>
                <a:latin typeface="Times New Roman" panose="02020603050405020304" pitchFamily="18" charset="0"/>
                <a:ea typeface="Times New Roman" panose="02020603050405020304" pitchFamily="18" charset="0"/>
              </a:rPr>
              <a:t>Please contact the Finance team if you have any questions or concerns. In order to ensure a smooth and timely Year End close, we all must do our part. </a:t>
            </a:r>
          </a:p>
          <a:p>
            <a:pPr marL="171450" marR="0">
              <a:spcBef>
                <a:spcPts val="395"/>
              </a:spcBef>
              <a:spcAft>
                <a:spcPts val="0"/>
              </a:spcAft>
            </a:pPr>
            <a:r>
              <a:rPr lang="en-US" sz="2000" b="1">
                <a:effectLst/>
                <a:latin typeface="Times New Roman" panose="02020603050405020304" pitchFamily="18" charset="0"/>
                <a:ea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endParaRPr>
          </a:p>
          <a:p>
            <a:pPr marL="171450" marR="0">
              <a:spcBef>
                <a:spcPts val="55"/>
              </a:spcBef>
              <a:spcAft>
                <a:spcPts val="0"/>
              </a:spcAft>
            </a:pPr>
            <a:r>
              <a:rPr lang="en-US">
                <a:effectLst/>
                <a:latin typeface="Times New Roman" panose="02020603050405020304" pitchFamily="18" charset="0"/>
                <a:ea typeface="Times New Roman" panose="02020603050405020304" pitchFamily="18" charset="0"/>
              </a:rPr>
              <a:t> </a:t>
            </a:r>
          </a:p>
          <a:p>
            <a:pPr marL="171450" marR="67945">
              <a:spcBef>
                <a:spcPts val="1100"/>
              </a:spcBef>
              <a:spcAft>
                <a:spcPts val="0"/>
              </a:spcAft>
              <a:tabLst>
                <a:tab pos="393700" algn="l"/>
              </a:tabLst>
            </a:pPr>
            <a:endParaRPr lang="en-US">
              <a:effectLst/>
              <a:latin typeface="Palatino"/>
              <a:ea typeface="Times New Roman" panose="02020603050405020304" pitchFamily="18" charset="0"/>
            </a:endParaRPr>
          </a:p>
        </p:txBody>
      </p:sp>
      <p:sp>
        <p:nvSpPr>
          <p:cNvPr id="3" name="Footer Placeholder 2">
            <a:extLst>
              <a:ext uri="{FF2B5EF4-FFF2-40B4-BE49-F238E27FC236}">
                <a16:creationId xmlns:a16="http://schemas.microsoft.com/office/drawing/2014/main" id="{188F334F-4F39-71C6-A8D1-28B5EFEB0DE5}"/>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12</a:t>
            </a:r>
          </a:p>
        </p:txBody>
      </p:sp>
    </p:spTree>
    <p:extLst>
      <p:ext uri="{BB962C8B-B14F-4D97-AF65-F5344CB8AC3E}">
        <p14:creationId xmlns:p14="http://schemas.microsoft.com/office/powerpoint/2010/main" val="3567229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D0AA20F7-BA21-9C2C-4050-80C5A01336C8}"/>
              </a:ext>
            </a:extLst>
          </p:cNvPr>
          <p:cNvSpPr>
            <a:spLocks noGrp="1"/>
          </p:cNvSpPr>
          <p:nvPr>
            <p:ph idx="20"/>
          </p:nvPr>
        </p:nvSpPr>
        <p:spPr>
          <a:xfrm>
            <a:off x="5833514" y="3895986"/>
            <a:ext cx="2668081" cy="589909"/>
          </a:xfrm>
        </p:spPr>
        <p:txBody>
          <a:bodyPr vert="horz" lIns="91440" tIns="45720" rIns="91440" bIns="45720" rtlCol="0" anchor="t">
            <a:noAutofit/>
          </a:bodyPr>
          <a:lstStyle/>
          <a:p>
            <a:pPr marL="0" indent="0" algn="ctr">
              <a:buNone/>
            </a:pPr>
            <a:r>
              <a:rPr lang="en-US" sz="1600" b="1">
                <a:solidFill>
                  <a:schemeClr val="bg1"/>
                </a:solidFill>
                <a:latin typeface="Poppins"/>
                <a:cs typeface="Poppins"/>
              </a:rPr>
              <a:t>Berkeley City College</a:t>
            </a:r>
            <a:endParaRPr lang="en-US" sz="1600" b="1">
              <a:solidFill>
                <a:schemeClr val="bg1"/>
              </a:solidFill>
            </a:endParaRPr>
          </a:p>
        </p:txBody>
      </p:sp>
      <p:sp>
        <p:nvSpPr>
          <p:cNvPr id="2" name="Title 1">
            <a:extLst>
              <a:ext uri="{FF2B5EF4-FFF2-40B4-BE49-F238E27FC236}">
                <a16:creationId xmlns:a16="http://schemas.microsoft.com/office/drawing/2014/main" id="{46825A38-B724-4BB4-B329-F5585C67A396}"/>
              </a:ext>
            </a:extLst>
          </p:cNvPr>
          <p:cNvSpPr>
            <a:spLocks noGrp="1"/>
          </p:cNvSpPr>
          <p:nvPr>
            <p:ph type="title"/>
          </p:nvPr>
        </p:nvSpPr>
        <p:spPr/>
        <p:txBody>
          <a:bodyPr/>
          <a:lstStyle/>
          <a:p>
            <a:r>
              <a:rPr lang="en-US">
                <a:solidFill>
                  <a:schemeClr val="bg1"/>
                </a:solidFill>
                <a:latin typeface="Palatino"/>
                <a:cs typeface="Poppins"/>
              </a:rPr>
              <a:t>Budget &amp; Finance</a:t>
            </a:r>
            <a:endParaRPr lang="en-US">
              <a:solidFill>
                <a:schemeClr val="bg1"/>
              </a:solidFill>
            </a:endParaRPr>
          </a:p>
        </p:txBody>
      </p:sp>
      <p:sp>
        <p:nvSpPr>
          <p:cNvPr id="9" name="Content Placeholder 8">
            <a:extLst>
              <a:ext uri="{FF2B5EF4-FFF2-40B4-BE49-F238E27FC236}">
                <a16:creationId xmlns:a16="http://schemas.microsoft.com/office/drawing/2014/main" id="{7A1FF449-FFE6-9530-33A5-B510543ACCF2}"/>
              </a:ext>
            </a:extLst>
          </p:cNvPr>
          <p:cNvSpPr>
            <a:spLocks noGrp="1"/>
          </p:cNvSpPr>
          <p:nvPr>
            <p:ph idx="18"/>
          </p:nvPr>
        </p:nvSpPr>
        <p:spPr>
          <a:xfrm>
            <a:off x="647311" y="3910363"/>
            <a:ext cx="1764916" cy="589909"/>
          </a:xfrm>
        </p:spPr>
        <p:txBody>
          <a:bodyPr vert="horz" lIns="91440" tIns="45720" rIns="91440" bIns="45720" rtlCol="0" anchor="t">
            <a:noAutofit/>
          </a:bodyPr>
          <a:lstStyle/>
          <a:p>
            <a:pPr algn="ctr"/>
            <a:r>
              <a:rPr lang="en-US" sz="1600" b="1">
                <a:solidFill>
                  <a:schemeClr val="bg1"/>
                </a:solidFill>
                <a:latin typeface="Poppins"/>
                <a:cs typeface="Poppins"/>
              </a:rPr>
              <a:t>Laney College</a:t>
            </a:r>
            <a:endParaRPr lang="en-US" sz="1600" b="1">
              <a:solidFill>
                <a:schemeClr val="bg1"/>
              </a:solidFill>
            </a:endParaRPr>
          </a:p>
        </p:txBody>
      </p:sp>
      <p:sp>
        <p:nvSpPr>
          <p:cNvPr id="10" name="Content Placeholder 9">
            <a:extLst>
              <a:ext uri="{FF2B5EF4-FFF2-40B4-BE49-F238E27FC236}">
                <a16:creationId xmlns:a16="http://schemas.microsoft.com/office/drawing/2014/main" id="{6206DBC6-A01D-60FF-F51A-E32CB1B4635F}"/>
              </a:ext>
            </a:extLst>
          </p:cNvPr>
          <p:cNvSpPr>
            <a:spLocks noGrp="1"/>
          </p:cNvSpPr>
          <p:nvPr>
            <p:ph idx="19"/>
          </p:nvPr>
        </p:nvSpPr>
        <p:spPr>
          <a:xfrm>
            <a:off x="3237195" y="3910364"/>
            <a:ext cx="2010853" cy="589909"/>
          </a:xfrm>
        </p:spPr>
        <p:txBody>
          <a:bodyPr vert="horz" lIns="91440" tIns="45720" rIns="91440" bIns="45720" rtlCol="0" anchor="t">
            <a:noAutofit/>
          </a:bodyPr>
          <a:lstStyle/>
          <a:p>
            <a:pPr algn="ctr"/>
            <a:r>
              <a:rPr lang="en-US" sz="1600" b="1">
                <a:solidFill>
                  <a:schemeClr val="bg1"/>
                </a:solidFill>
                <a:latin typeface="Poppins"/>
                <a:cs typeface="Poppins"/>
              </a:rPr>
              <a:t>Merritt College</a:t>
            </a:r>
            <a:endParaRPr lang="en-US" b="1">
              <a:solidFill>
                <a:schemeClr val="bg1"/>
              </a:solidFill>
            </a:endParaRPr>
          </a:p>
        </p:txBody>
      </p:sp>
      <p:sp>
        <p:nvSpPr>
          <p:cNvPr id="14" name="Content Placeholder 10">
            <a:extLst>
              <a:ext uri="{FF2B5EF4-FFF2-40B4-BE49-F238E27FC236}">
                <a16:creationId xmlns:a16="http://schemas.microsoft.com/office/drawing/2014/main" id="{C3888507-E95C-0870-5F8E-C3FF05013998}"/>
              </a:ext>
            </a:extLst>
          </p:cNvPr>
          <p:cNvSpPr txBox="1">
            <a:spLocks/>
          </p:cNvSpPr>
          <p:nvPr/>
        </p:nvSpPr>
        <p:spPr>
          <a:xfrm>
            <a:off x="8910269" y="3895986"/>
            <a:ext cx="2377795" cy="589909"/>
          </a:xfrm>
          <a:prstGeom prst="rect">
            <a:avLst/>
          </a:prstGeom>
        </p:spPr>
        <p:txBody>
          <a:bodyPr vert="horz" lIns="91440" tIns="45720" rIns="91440" bIns="45720" rtlCol="0" anchor="t">
            <a:no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a:solidFill>
                  <a:schemeClr val="bg1"/>
                </a:solidFill>
                <a:latin typeface="Poppins"/>
                <a:cs typeface="Poppins"/>
              </a:rPr>
              <a:t>College of Alameda</a:t>
            </a:r>
            <a:endParaRPr lang="en-US" b="1">
              <a:solidFill>
                <a:schemeClr val="bg1"/>
              </a:solidFill>
            </a:endParaRPr>
          </a:p>
        </p:txBody>
      </p:sp>
      <p:sp>
        <p:nvSpPr>
          <p:cNvPr id="18" name="Content Placeholder 8">
            <a:extLst>
              <a:ext uri="{FF2B5EF4-FFF2-40B4-BE49-F238E27FC236}">
                <a16:creationId xmlns:a16="http://schemas.microsoft.com/office/drawing/2014/main" id="{1265C52C-9AAB-31F4-CF2D-9C0A1A89641D}"/>
              </a:ext>
            </a:extLst>
          </p:cNvPr>
          <p:cNvSpPr txBox="1">
            <a:spLocks/>
          </p:cNvSpPr>
          <p:nvPr/>
        </p:nvSpPr>
        <p:spPr>
          <a:xfrm>
            <a:off x="581586" y="4602667"/>
            <a:ext cx="2135030"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Fareha </a:t>
            </a:r>
            <a:r>
              <a:rPr lang="en-US" sz="2000" err="1">
                <a:solidFill>
                  <a:schemeClr val="bg1"/>
                </a:solidFill>
                <a:latin typeface="Palatino"/>
                <a:cs typeface="Poppins"/>
              </a:rPr>
              <a:t>Bakre</a:t>
            </a:r>
            <a:endParaRPr lang="en-US" sz="2000">
              <a:solidFill>
                <a:schemeClr val="bg1"/>
              </a:solidFill>
              <a:latin typeface="Palatino"/>
              <a:cs typeface="Poppins"/>
            </a:endParaRPr>
          </a:p>
          <a:p>
            <a:pPr algn="ctr"/>
            <a:r>
              <a:rPr lang="en-US">
                <a:solidFill>
                  <a:schemeClr val="bg1"/>
                </a:solidFill>
                <a:latin typeface="Palatino"/>
                <a:cs typeface="Poppins"/>
              </a:rPr>
              <a:t>Principal Budget &amp; Finance Analyst</a:t>
            </a:r>
            <a:endParaRPr lang="en-US">
              <a:solidFill>
                <a:schemeClr val="bg1"/>
              </a:solidFill>
            </a:endParaRPr>
          </a:p>
        </p:txBody>
      </p:sp>
      <p:sp>
        <p:nvSpPr>
          <p:cNvPr id="21" name="Content Placeholder 8">
            <a:extLst>
              <a:ext uri="{FF2B5EF4-FFF2-40B4-BE49-F238E27FC236}">
                <a16:creationId xmlns:a16="http://schemas.microsoft.com/office/drawing/2014/main" id="{DB0D2B52-8A98-1593-AC37-843D80D848A9}"/>
              </a:ext>
            </a:extLst>
          </p:cNvPr>
          <p:cNvSpPr txBox="1">
            <a:spLocks/>
          </p:cNvSpPr>
          <p:nvPr/>
        </p:nvSpPr>
        <p:spPr>
          <a:xfrm>
            <a:off x="6009927" y="4602666"/>
            <a:ext cx="2135031"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Tami Taylor </a:t>
            </a:r>
            <a:endParaRPr lang="en-US" b="1">
              <a:solidFill>
                <a:schemeClr val="bg1"/>
              </a:solidFill>
            </a:endParaRPr>
          </a:p>
          <a:p>
            <a:pPr algn="ctr"/>
            <a:r>
              <a:rPr lang="en-US">
                <a:solidFill>
                  <a:schemeClr val="bg1"/>
                </a:solidFill>
                <a:latin typeface="Palatino"/>
                <a:cs typeface="Poppins"/>
              </a:rPr>
              <a:t>Principal Budget &amp; Finance Analyst</a:t>
            </a:r>
            <a:endParaRPr lang="en-US" b="1">
              <a:solidFill>
                <a:schemeClr val="bg1"/>
              </a:solidFill>
            </a:endParaRPr>
          </a:p>
        </p:txBody>
      </p:sp>
      <p:sp>
        <p:nvSpPr>
          <p:cNvPr id="22" name="Content Placeholder 8">
            <a:extLst>
              <a:ext uri="{FF2B5EF4-FFF2-40B4-BE49-F238E27FC236}">
                <a16:creationId xmlns:a16="http://schemas.microsoft.com/office/drawing/2014/main" id="{98A7C71B-921A-09AA-88A5-27945B1BF41A}"/>
              </a:ext>
            </a:extLst>
          </p:cNvPr>
          <p:cNvSpPr txBox="1">
            <a:spLocks/>
          </p:cNvSpPr>
          <p:nvPr/>
        </p:nvSpPr>
        <p:spPr>
          <a:xfrm>
            <a:off x="3382841" y="4602665"/>
            <a:ext cx="2135030"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err="1">
                <a:solidFill>
                  <a:schemeClr val="bg1"/>
                </a:solidFill>
                <a:latin typeface="Palatino"/>
                <a:cs typeface="Poppins"/>
              </a:rPr>
              <a:t>Foziya</a:t>
            </a:r>
            <a:r>
              <a:rPr lang="en-US" sz="2000">
                <a:solidFill>
                  <a:schemeClr val="bg1"/>
                </a:solidFill>
                <a:latin typeface="Palatino"/>
                <a:cs typeface="Poppins"/>
              </a:rPr>
              <a:t> Musse</a:t>
            </a:r>
          </a:p>
          <a:p>
            <a:pPr algn="ctr"/>
            <a:r>
              <a:rPr lang="en-US">
                <a:solidFill>
                  <a:schemeClr val="bg1"/>
                </a:solidFill>
                <a:latin typeface="Palatino"/>
                <a:cs typeface="Poppins"/>
              </a:rPr>
              <a:t>Principal Budget &amp; Finance Analyst</a:t>
            </a:r>
            <a:endParaRPr lang="en-US">
              <a:solidFill>
                <a:schemeClr val="bg1"/>
              </a:solidFill>
              <a:latin typeface="Palatino"/>
            </a:endParaRPr>
          </a:p>
        </p:txBody>
      </p:sp>
      <p:sp>
        <p:nvSpPr>
          <p:cNvPr id="23" name="Content Placeholder 8">
            <a:extLst>
              <a:ext uri="{FF2B5EF4-FFF2-40B4-BE49-F238E27FC236}">
                <a16:creationId xmlns:a16="http://schemas.microsoft.com/office/drawing/2014/main" id="{5010A25A-945C-CBD4-432C-B2A2BC744C07}"/>
              </a:ext>
            </a:extLst>
          </p:cNvPr>
          <p:cNvSpPr txBox="1">
            <a:spLocks/>
          </p:cNvSpPr>
          <p:nvPr/>
        </p:nvSpPr>
        <p:spPr>
          <a:xfrm>
            <a:off x="8970842" y="4602665"/>
            <a:ext cx="2236629"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Andrea Stokes </a:t>
            </a:r>
            <a:r>
              <a:rPr lang="en-US">
                <a:solidFill>
                  <a:schemeClr val="bg1"/>
                </a:solidFill>
                <a:latin typeface="Palatino"/>
                <a:cs typeface="Poppins"/>
              </a:rPr>
              <a:t>Senior Financial Analyst – Capital Outlay</a:t>
            </a:r>
            <a:endParaRPr lang="en-US">
              <a:solidFill>
                <a:schemeClr val="bg1"/>
              </a:solidFill>
            </a:endParaRPr>
          </a:p>
        </p:txBody>
      </p:sp>
      <p:sp>
        <p:nvSpPr>
          <p:cNvPr id="25" name="Content Placeholder 8">
            <a:extLst>
              <a:ext uri="{FF2B5EF4-FFF2-40B4-BE49-F238E27FC236}">
                <a16:creationId xmlns:a16="http://schemas.microsoft.com/office/drawing/2014/main" id="{8A5747AC-AFF0-2854-46DD-4EE97891124A}"/>
              </a:ext>
            </a:extLst>
          </p:cNvPr>
          <p:cNvSpPr txBox="1">
            <a:spLocks/>
          </p:cNvSpPr>
          <p:nvPr/>
        </p:nvSpPr>
        <p:spPr>
          <a:xfrm>
            <a:off x="487243" y="1075695"/>
            <a:ext cx="11054057" cy="2462250"/>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20B0604020202020204" pitchFamily="34" charset="0"/>
              <a:buChar char="q"/>
            </a:pPr>
            <a:r>
              <a:rPr lang="en-US" sz="1600">
                <a:solidFill>
                  <a:schemeClr val="bg1"/>
                </a:solidFill>
                <a:latin typeface="Poppins"/>
                <a:cs typeface="Poppins"/>
              </a:rPr>
              <a:t>Preparation, maintenance, and monitoring of the District's budgets</a:t>
            </a:r>
          </a:p>
          <a:p>
            <a:pPr marL="285750" indent="-285750">
              <a:buFont typeface="Wingdings" panose="020B0604020202020204" pitchFamily="34" charset="0"/>
              <a:buChar char="q"/>
            </a:pPr>
            <a:r>
              <a:rPr lang="en-US" sz="1600">
                <a:solidFill>
                  <a:schemeClr val="bg1"/>
                </a:solidFill>
                <a:latin typeface="Poppins"/>
                <a:cs typeface="Poppins"/>
              </a:rPr>
              <a:t>Maintains district-wide positions control system</a:t>
            </a:r>
          </a:p>
          <a:p>
            <a:pPr marL="285750" indent="-285750">
              <a:buFont typeface="Wingdings" panose="020B0604020202020204" pitchFamily="34" charset="0"/>
              <a:buChar char="q"/>
            </a:pPr>
            <a:r>
              <a:rPr lang="en-US" sz="1600">
                <a:solidFill>
                  <a:schemeClr val="bg1"/>
                </a:solidFill>
                <a:latin typeface="Poppins"/>
                <a:cs typeface="Poppins"/>
              </a:rPr>
              <a:t>Reviews and approves budget journals, budget transfers, and journal entries</a:t>
            </a:r>
          </a:p>
          <a:p>
            <a:pPr marL="285750" indent="-285750">
              <a:buFont typeface="Wingdings" panose="020B0604020202020204" pitchFamily="34" charset="0"/>
              <a:buChar char="q"/>
            </a:pPr>
            <a:r>
              <a:rPr lang="en-US" sz="1600">
                <a:solidFill>
                  <a:schemeClr val="bg1"/>
                </a:solidFill>
                <a:latin typeface="Poppins"/>
                <a:cs typeface="Poppins"/>
              </a:rPr>
              <a:t>Assists in the development of annual tentative and adopted budget</a:t>
            </a:r>
          </a:p>
          <a:p>
            <a:pPr marL="285750" indent="-285750">
              <a:buFont typeface="Wingdings" panose="020B0604020202020204" pitchFamily="34" charset="0"/>
              <a:buChar char="q"/>
            </a:pPr>
            <a:r>
              <a:rPr lang="en-US" sz="1600">
                <a:solidFill>
                  <a:schemeClr val="bg1"/>
                </a:solidFill>
                <a:latin typeface="Poppins"/>
                <a:cs typeface="Poppins"/>
              </a:rPr>
              <a:t>Analyzes a wide variety of bond-related transactions, financial and statistical reports</a:t>
            </a:r>
            <a:endParaRPr lang="en-US" sz="1600">
              <a:solidFill>
                <a:schemeClr val="bg1"/>
              </a:solidFill>
            </a:endParaRPr>
          </a:p>
        </p:txBody>
      </p:sp>
    </p:spTree>
    <p:extLst>
      <p:ext uri="{BB962C8B-B14F-4D97-AF65-F5344CB8AC3E}">
        <p14:creationId xmlns:p14="http://schemas.microsoft.com/office/powerpoint/2010/main" val="3369655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15700-CC27-5341-9416-40AB41DC95D9}"/>
              </a:ext>
            </a:extLst>
          </p:cNvPr>
          <p:cNvSpPr>
            <a:spLocks noGrp="1"/>
          </p:cNvSpPr>
          <p:nvPr>
            <p:ph type="title"/>
          </p:nvPr>
        </p:nvSpPr>
        <p:spPr>
          <a:xfrm>
            <a:off x="571500" y="2217578"/>
            <a:ext cx="11049000" cy="1325563"/>
          </a:xfrm>
        </p:spPr>
        <p:txBody>
          <a:bodyPr>
            <a:normAutofit/>
          </a:bodyPr>
          <a:lstStyle/>
          <a:p>
            <a:r>
              <a:rPr lang="en-US" sz="6000"/>
              <a:t>Questions?</a:t>
            </a:r>
          </a:p>
        </p:txBody>
      </p:sp>
    </p:spTree>
    <p:extLst>
      <p:ext uri="{BB962C8B-B14F-4D97-AF65-F5344CB8AC3E}">
        <p14:creationId xmlns:p14="http://schemas.microsoft.com/office/powerpoint/2010/main" val="2115194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05B4AC-5BB8-CB73-7F51-269F2FB5F0F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692280E-0452-7A9B-B378-22BF6A1D05E5}"/>
              </a:ext>
            </a:extLst>
          </p:cNvPr>
          <p:cNvSpPr>
            <a:spLocks noGrp="1"/>
          </p:cNvSpPr>
          <p:nvPr>
            <p:ph type="ctrTitle"/>
          </p:nvPr>
        </p:nvSpPr>
        <p:spPr>
          <a:xfrm>
            <a:off x="533400" y="1211813"/>
            <a:ext cx="11087100" cy="2769637"/>
          </a:xfrm>
        </p:spPr>
        <p:txBody>
          <a:bodyPr>
            <a:normAutofit/>
          </a:bodyPr>
          <a:lstStyle/>
          <a:p>
            <a:r>
              <a:rPr lang="en-US" dirty="0">
                <a:latin typeface="Palatino"/>
                <a:cs typeface="Poppins"/>
              </a:rPr>
              <a:t>Purchasing</a:t>
            </a:r>
            <a:endParaRPr lang="en-US" sz="4400" i="1" dirty="0"/>
          </a:p>
        </p:txBody>
      </p:sp>
      <p:sp>
        <p:nvSpPr>
          <p:cNvPr id="5" name="Subtitle 4">
            <a:extLst>
              <a:ext uri="{FF2B5EF4-FFF2-40B4-BE49-F238E27FC236}">
                <a16:creationId xmlns:a16="http://schemas.microsoft.com/office/drawing/2014/main" id="{107A51E5-AC20-9D2E-3351-C8393B12005A}"/>
              </a:ext>
            </a:extLst>
          </p:cNvPr>
          <p:cNvSpPr>
            <a:spLocks noGrp="1"/>
          </p:cNvSpPr>
          <p:nvPr>
            <p:ph type="subTitle" idx="1"/>
          </p:nvPr>
        </p:nvSpPr>
        <p:spPr>
          <a:xfrm>
            <a:off x="533400" y="3823780"/>
            <a:ext cx="11087100" cy="2306519"/>
          </a:xfrm>
        </p:spPr>
        <p:txBody>
          <a:bodyPr vert="horz" lIns="91440" tIns="45720" rIns="91440" bIns="45720" rtlCol="0" anchor="t">
            <a:normAutofit fontScale="85000" lnSpcReduction="20000"/>
          </a:bodyPr>
          <a:lstStyle/>
          <a:p>
            <a:endParaRPr lang="en-US">
              <a:latin typeface="Poppins Light"/>
              <a:cs typeface="Poppins Light"/>
            </a:endParaRPr>
          </a:p>
          <a:p>
            <a:endParaRPr lang="en-US" sz="2000" dirty="0">
              <a:latin typeface="Poppins Light"/>
              <a:cs typeface="Poppins Light"/>
            </a:endParaRPr>
          </a:p>
          <a:p>
            <a:r>
              <a:rPr lang="en-US" sz="2000" dirty="0">
                <a:latin typeface="Palatino"/>
                <a:cs typeface="Poppins Light"/>
              </a:rPr>
              <a:t>Presenters: </a:t>
            </a:r>
            <a:endParaRPr lang="en-US" sz="2000" dirty="0">
              <a:latin typeface="Palatino"/>
            </a:endParaRPr>
          </a:p>
          <a:p>
            <a:r>
              <a:rPr lang="en-US" sz="2000" dirty="0">
                <a:latin typeface="Poppins Light"/>
                <a:cs typeface="Poppins Light"/>
              </a:rPr>
              <a:t>Nicanor Custodio</a:t>
            </a:r>
            <a:endParaRPr lang="en-US" sz="2000"/>
          </a:p>
          <a:p>
            <a:r>
              <a:rPr lang="en-US" sz="2000" dirty="0">
                <a:latin typeface="Poppins Light"/>
                <a:cs typeface="Poppins Light"/>
              </a:rPr>
              <a:t>John Heibert</a:t>
            </a:r>
            <a:endParaRPr lang="en-US" sz="2000" dirty="0"/>
          </a:p>
          <a:p>
            <a:r>
              <a:rPr lang="en-US" sz="2000" dirty="0">
                <a:latin typeface="Palatino"/>
                <a:cs typeface="Poppins Light"/>
              </a:rPr>
              <a:t>Myisha Lewis</a:t>
            </a:r>
            <a:endParaRPr lang="en-US" sz="2000">
              <a:latin typeface="Palatino"/>
              <a:cs typeface="Poppins Light"/>
            </a:endParaRPr>
          </a:p>
          <a:p>
            <a:r>
              <a:rPr lang="en-US" sz="2000" dirty="0">
                <a:latin typeface="Poppins Light"/>
                <a:cs typeface="Poppins Light"/>
              </a:rPr>
              <a:t>Seraphine Nzomo</a:t>
            </a:r>
            <a:endParaRPr lang="en-US" sz="2000" dirty="0"/>
          </a:p>
          <a:p>
            <a:endParaRPr lang="en-US" sz="2000" dirty="0">
              <a:latin typeface="Palatino"/>
              <a:cs typeface="Poppins Light"/>
            </a:endParaRPr>
          </a:p>
          <a:p>
            <a:endParaRPr lang="en-US" sz="2000" dirty="0">
              <a:latin typeface="Palatino"/>
              <a:cs typeface="Poppins Light"/>
            </a:endParaRPr>
          </a:p>
        </p:txBody>
      </p:sp>
    </p:spTree>
    <p:extLst>
      <p:ext uri="{BB962C8B-B14F-4D97-AF65-F5344CB8AC3E}">
        <p14:creationId xmlns:p14="http://schemas.microsoft.com/office/powerpoint/2010/main" val="717198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a:extLst>
            <a:ext uri="{FF2B5EF4-FFF2-40B4-BE49-F238E27FC236}">
              <a16:creationId xmlns:a16="http://schemas.microsoft.com/office/drawing/2014/main" id="{9E8A4BB9-B0E7-73F9-13BF-6FF536D9A079}"/>
            </a:ext>
          </a:extLst>
        </p:cNvPr>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A79340D4-4215-EE4D-9E6D-D40A0FB87017}"/>
              </a:ext>
            </a:extLst>
          </p:cNvPr>
          <p:cNvSpPr>
            <a:spLocks noGrp="1"/>
          </p:cNvSpPr>
          <p:nvPr>
            <p:ph idx="20"/>
          </p:nvPr>
        </p:nvSpPr>
        <p:spPr>
          <a:xfrm>
            <a:off x="6011833" y="4082892"/>
            <a:ext cx="2668081" cy="589909"/>
          </a:xfrm>
        </p:spPr>
        <p:txBody>
          <a:bodyPr vert="horz" lIns="91440" tIns="45720" rIns="91440" bIns="45720" rtlCol="0" anchor="t">
            <a:noAutofit/>
          </a:bodyPr>
          <a:lstStyle/>
          <a:p>
            <a:pPr marL="0" indent="0" algn="ctr">
              <a:buNone/>
            </a:pPr>
            <a:r>
              <a:rPr lang="en-US" sz="1600" b="1">
                <a:solidFill>
                  <a:schemeClr val="bg1"/>
                </a:solidFill>
                <a:latin typeface="Poppins"/>
                <a:cs typeface="Poppins"/>
              </a:rPr>
              <a:t>J-Pe</a:t>
            </a:r>
            <a:endParaRPr lang="en-US"/>
          </a:p>
        </p:txBody>
      </p:sp>
      <p:sp>
        <p:nvSpPr>
          <p:cNvPr id="2" name="Title 1">
            <a:extLst>
              <a:ext uri="{FF2B5EF4-FFF2-40B4-BE49-F238E27FC236}">
                <a16:creationId xmlns:a16="http://schemas.microsoft.com/office/drawing/2014/main" id="{4D067CCA-2BE7-8AC4-FFFC-8D5B2F2123E9}"/>
              </a:ext>
            </a:extLst>
          </p:cNvPr>
          <p:cNvSpPr>
            <a:spLocks noGrp="1"/>
          </p:cNvSpPr>
          <p:nvPr>
            <p:ph type="title"/>
          </p:nvPr>
        </p:nvSpPr>
        <p:spPr/>
        <p:txBody>
          <a:bodyPr/>
          <a:lstStyle/>
          <a:p>
            <a:r>
              <a:rPr lang="en-US">
                <a:solidFill>
                  <a:schemeClr val="bg1"/>
                </a:solidFill>
                <a:latin typeface="Palatino"/>
                <a:cs typeface="Poppins"/>
              </a:rPr>
              <a:t>Purchasing</a:t>
            </a:r>
            <a:endParaRPr lang="en-US"/>
          </a:p>
        </p:txBody>
      </p:sp>
      <p:sp>
        <p:nvSpPr>
          <p:cNvPr id="9" name="Content Placeholder 8">
            <a:extLst>
              <a:ext uri="{FF2B5EF4-FFF2-40B4-BE49-F238E27FC236}">
                <a16:creationId xmlns:a16="http://schemas.microsoft.com/office/drawing/2014/main" id="{AA55A94C-1D35-F51C-B637-79617DFB6167}"/>
              </a:ext>
            </a:extLst>
          </p:cNvPr>
          <p:cNvSpPr>
            <a:spLocks noGrp="1"/>
          </p:cNvSpPr>
          <p:nvPr>
            <p:ph idx="18"/>
          </p:nvPr>
        </p:nvSpPr>
        <p:spPr>
          <a:xfrm>
            <a:off x="661688" y="4082891"/>
            <a:ext cx="1764916" cy="589909"/>
          </a:xfrm>
        </p:spPr>
        <p:txBody>
          <a:bodyPr vert="horz" lIns="91440" tIns="45720" rIns="91440" bIns="45720" rtlCol="0" anchor="t">
            <a:noAutofit/>
          </a:bodyPr>
          <a:lstStyle/>
          <a:p>
            <a:pPr algn="ctr"/>
            <a:r>
              <a:rPr lang="en-US" sz="1600" b="1">
                <a:solidFill>
                  <a:schemeClr val="bg1"/>
                </a:solidFill>
                <a:latin typeface="Poppins"/>
                <a:cs typeface="Poppins"/>
              </a:rPr>
              <a:t>#1-9 and A-Ch</a:t>
            </a:r>
            <a:endParaRPr lang="en-US"/>
          </a:p>
        </p:txBody>
      </p:sp>
      <p:sp>
        <p:nvSpPr>
          <p:cNvPr id="10" name="Content Placeholder 9">
            <a:extLst>
              <a:ext uri="{FF2B5EF4-FFF2-40B4-BE49-F238E27FC236}">
                <a16:creationId xmlns:a16="http://schemas.microsoft.com/office/drawing/2014/main" id="{6A017EC0-8351-D3F8-D833-0C29709A6FEA}"/>
              </a:ext>
            </a:extLst>
          </p:cNvPr>
          <p:cNvSpPr>
            <a:spLocks noGrp="1"/>
          </p:cNvSpPr>
          <p:nvPr>
            <p:ph idx="19"/>
          </p:nvPr>
        </p:nvSpPr>
        <p:spPr>
          <a:xfrm>
            <a:off x="3603020" y="4082892"/>
            <a:ext cx="2010853" cy="589909"/>
          </a:xfrm>
        </p:spPr>
        <p:txBody>
          <a:bodyPr vert="horz" lIns="91440" tIns="45720" rIns="91440" bIns="45720" rtlCol="0" anchor="t">
            <a:noAutofit/>
          </a:bodyPr>
          <a:lstStyle/>
          <a:p>
            <a:pPr algn="ctr"/>
            <a:r>
              <a:rPr lang="en-US" sz="1600" b="1">
                <a:solidFill>
                  <a:schemeClr val="bg1"/>
                </a:solidFill>
                <a:latin typeface="Poppins"/>
                <a:cs typeface="Poppins"/>
              </a:rPr>
              <a:t>Ci-I</a:t>
            </a:r>
            <a:endParaRPr lang="en-US">
              <a:solidFill>
                <a:schemeClr val="bg1"/>
              </a:solidFill>
            </a:endParaRPr>
          </a:p>
        </p:txBody>
      </p:sp>
      <p:sp>
        <p:nvSpPr>
          <p:cNvPr id="14" name="Content Placeholder 10">
            <a:extLst>
              <a:ext uri="{FF2B5EF4-FFF2-40B4-BE49-F238E27FC236}">
                <a16:creationId xmlns:a16="http://schemas.microsoft.com/office/drawing/2014/main" id="{14B26296-A367-5988-B984-8759791926EF}"/>
              </a:ext>
            </a:extLst>
          </p:cNvPr>
          <p:cNvSpPr txBox="1">
            <a:spLocks/>
          </p:cNvSpPr>
          <p:nvPr/>
        </p:nvSpPr>
        <p:spPr>
          <a:xfrm>
            <a:off x="8910269" y="4082892"/>
            <a:ext cx="2377795" cy="589909"/>
          </a:xfrm>
          <a:prstGeom prst="rect">
            <a:avLst/>
          </a:prstGeom>
        </p:spPr>
        <p:txBody>
          <a:bodyPr vert="horz" lIns="91440" tIns="45720" rIns="91440" bIns="45720" rtlCol="0" anchor="t">
            <a:no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a:solidFill>
                  <a:schemeClr val="bg1"/>
                </a:solidFill>
                <a:latin typeface="Poppins"/>
                <a:cs typeface="Poppins"/>
              </a:rPr>
              <a:t>Pg-Z</a:t>
            </a:r>
            <a:endParaRPr lang="en-US" b="1">
              <a:solidFill>
                <a:schemeClr val="bg1"/>
              </a:solidFill>
            </a:endParaRPr>
          </a:p>
        </p:txBody>
      </p:sp>
      <p:sp>
        <p:nvSpPr>
          <p:cNvPr id="18" name="Content Placeholder 8">
            <a:extLst>
              <a:ext uri="{FF2B5EF4-FFF2-40B4-BE49-F238E27FC236}">
                <a16:creationId xmlns:a16="http://schemas.microsoft.com/office/drawing/2014/main" id="{A0E1246F-6C64-8FE8-3397-3071C59AB445}"/>
              </a:ext>
            </a:extLst>
          </p:cNvPr>
          <p:cNvSpPr txBox="1">
            <a:spLocks/>
          </p:cNvSpPr>
          <p:nvPr/>
        </p:nvSpPr>
        <p:spPr>
          <a:xfrm>
            <a:off x="423435" y="4602667"/>
            <a:ext cx="2494463"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dirty="0">
                <a:solidFill>
                  <a:schemeClr val="bg1"/>
                </a:solidFill>
                <a:latin typeface="Palatino"/>
                <a:cs typeface="Poppins"/>
              </a:rPr>
              <a:t>Seraphine Nzomo</a:t>
            </a:r>
          </a:p>
          <a:p>
            <a:pPr algn="ctr"/>
            <a:r>
              <a:rPr lang="en-US" dirty="0">
                <a:solidFill>
                  <a:schemeClr val="bg1"/>
                </a:solidFill>
                <a:latin typeface="Palatino"/>
                <a:cs typeface="Poppins"/>
              </a:rPr>
              <a:t>Buyer</a:t>
            </a:r>
            <a:endParaRPr lang="en-US" dirty="0">
              <a:solidFill>
                <a:schemeClr val="bg1"/>
              </a:solidFill>
            </a:endParaRPr>
          </a:p>
        </p:txBody>
      </p:sp>
      <p:sp>
        <p:nvSpPr>
          <p:cNvPr id="21" name="Content Placeholder 8">
            <a:extLst>
              <a:ext uri="{FF2B5EF4-FFF2-40B4-BE49-F238E27FC236}">
                <a16:creationId xmlns:a16="http://schemas.microsoft.com/office/drawing/2014/main" id="{B0E2E8BA-69AE-93C5-9D2E-F007F66FBB03}"/>
              </a:ext>
            </a:extLst>
          </p:cNvPr>
          <p:cNvSpPr txBox="1">
            <a:spLocks/>
          </p:cNvSpPr>
          <p:nvPr/>
        </p:nvSpPr>
        <p:spPr>
          <a:xfrm>
            <a:off x="6422677" y="4602666"/>
            <a:ext cx="2135031"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dirty="0">
                <a:solidFill>
                  <a:schemeClr val="bg1"/>
                </a:solidFill>
                <a:latin typeface="Palatino"/>
                <a:cs typeface="Poppins"/>
              </a:rPr>
              <a:t>Myisha Lewis </a:t>
            </a:r>
            <a:endParaRPr lang="en-US" b="1" dirty="0">
              <a:solidFill>
                <a:schemeClr val="bg1"/>
              </a:solidFill>
            </a:endParaRPr>
          </a:p>
          <a:p>
            <a:pPr algn="ctr"/>
            <a:r>
              <a:rPr lang="en-US" dirty="0">
                <a:solidFill>
                  <a:schemeClr val="bg1"/>
                </a:solidFill>
                <a:latin typeface="Palatino"/>
                <a:cs typeface="Poppins"/>
              </a:rPr>
              <a:t>Buyer</a:t>
            </a:r>
            <a:endParaRPr lang="en-US" dirty="0">
              <a:solidFill>
                <a:schemeClr val="bg1"/>
              </a:solidFill>
            </a:endParaRPr>
          </a:p>
        </p:txBody>
      </p:sp>
      <p:sp>
        <p:nvSpPr>
          <p:cNvPr id="22" name="Content Placeholder 8">
            <a:extLst>
              <a:ext uri="{FF2B5EF4-FFF2-40B4-BE49-F238E27FC236}">
                <a16:creationId xmlns:a16="http://schemas.microsoft.com/office/drawing/2014/main" id="{3BA927D7-F3B5-EEF3-3E39-E9DA336C4D0C}"/>
              </a:ext>
            </a:extLst>
          </p:cNvPr>
          <p:cNvSpPr txBox="1">
            <a:spLocks/>
          </p:cNvSpPr>
          <p:nvPr/>
        </p:nvSpPr>
        <p:spPr>
          <a:xfrm>
            <a:off x="3198732" y="4602665"/>
            <a:ext cx="2810764"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dirty="0">
                <a:solidFill>
                  <a:schemeClr val="bg1"/>
                </a:solidFill>
                <a:latin typeface="Palatino"/>
                <a:cs typeface="Poppins"/>
              </a:rPr>
              <a:t>Nicanor Custodio Jr.</a:t>
            </a:r>
          </a:p>
          <a:p>
            <a:pPr algn="ctr"/>
            <a:r>
              <a:rPr lang="en-US" dirty="0">
                <a:solidFill>
                  <a:schemeClr val="bg1"/>
                </a:solidFill>
                <a:latin typeface="Palatino"/>
                <a:cs typeface="Poppins"/>
              </a:rPr>
              <a:t> Buyer</a:t>
            </a:r>
            <a:endParaRPr lang="en-US">
              <a:solidFill>
                <a:schemeClr val="bg1"/>
              </a:solidFill>
            </a:endParaRPr>
          </a:p>
        </p:txBody>
      </p:sp>
      <p:sp>
        <p:nvSpPr>
          <p:cNvPr id="23" name="Content Placeholder 8">
            <a:extLst>
              <a:ext uri="{FF2B5EF4-FFF2-40B4-BE49-F238E27FC236}">
                <a16:creationId xmlns:a16="http://schemas.microsoft.com/office/drawing/2014/main" id="{4C59367D-00B1-2772-6DCC-9C84FD5840E7}"/>
              </a:ext>
            </a:extLst>
          </p:cNvPr>
          <p:cNvSpPr txBox="1">
            <a:spLocks/>
          </p:cNvSpPr>
          <p:nvPr/>
        </p:nvSpPr>
        <p:spPr>
          <a:xfrm>
            <a:off x="8970842" y="4602665"/>
            <a:ext cx="2236629"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John Hiebert</a:t>
            </a:r>
            <a:endParaRPr lang="en-US">
              <a:solidFill>
                <a:schemeClr val="bg1"/>
              </a:solidFill>
            </a:endParaRPr>
          </a:p>
          <a:p>
            <a:pPr algn="ctr"/>
            <a:r>
              <a:rPr lang="en-US">
                <a:solidFill>
                  <a:schemeClr val="bg1"/>
                </a:solidFill>
                <a:latin typeface="Palatino"/>
                <a:cs typeface="Poppins"/>
              </a:rPr>
              <a:t>Buyer</a:t>
            </a:r>
            <a:endParaRPr lang="en-US">
              <a:solidFill>
                <a:schemeClr val="bg1"/>
              </a:solidFill>
            </a:endParaRPr>
          </a:p>
        </p:txBody>
      </p:sp>
      <p:sp>
        <p:nvSpPr>
          <p:cNvPr id="25" name="Content Placeholder 8">
            <a:extLst>
              <a:ext uri="{FF2B5EF4-FFF2-40B4-BE49-F238E27FC236}">
                <a16:creationId xmlns:a16="http://schemas.microsoft.com/office/drawing/2014/main" id="{FE9CF326-245E-D435-4CD8-9547AD901466}"/>
              </a:ext>
            </a:extLst>
          </p:cNvPr>
          <p:cNvSpPr txBox="1">
            <a:spLocks/>
          </p:cNvSpPr>
          <p:nvPr/>
        </p:nvSpPr>
        <p:spPr>
          <a:xfrm>
            <a:off x="487243" y="1075695"/>
            <a:ext cx="11212207" cy="2850438"/>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20B0604020202020204" pitchFamily="34" charset="0"/>
              <a:buChar char="q"/>
            </a:pPr>
            <a:r>
              <a:rPr lang="en-US" sz="1600">
                <a:solidFill>
                  <a:schemeClr val="bg1"/>
                </a:solidFill>
                <a:latin typeface="Poppins"/>
                <a:cs typeface="Poppins"/>
              </a:rPr>
              <a:t>Responsible for all aspects of the procurement process: preparation of quote analysis, source and prequalify suppliers, evaluate material and services, vendor database maintenance, and audit support</a:t>
            </a:r>
          </a:p>
          <a:p>
            <a:pPr marL="285750" indent="-285750">
              <a:buFont typeface="Wingdings" panose="020B0604020202020204" pitchFamily="34" charset="0"/>
              <a:buChar char="q"/>
            </a:pPr>
            <a:r>
              <a:rPr lang="en-US" sz="1600">
                <a:solidFill>
                  <a:schemeClr val="bg1"/>
                </a:solidFill>
                <a:latin typeface="Poppins"/>
                <a:cs typeface="Poppins"/>
              </a:rPr>
              <a:t>Develop and issue competitive bid packages using RFQ/RFP process and monitor changes</a:t>
            </a:r>
          </a:p>
          <a:p>
            <a:pPr marL="285750" indent="-285750">
              <a:buFont typeface="Wingdings" panose="020B0604020202020204" pitchFamily="34" charset="0"/>
              <a:buChar char="q"/>
            </a:pPr>
            <a:r>
              <a:rPr lang="en-US" sz="1600">
                <a:solidFill>
                  <a:schemeClr val="bg1"/>
                </a:solidFill>
                <a:latin typeface="Poppins"/>
                <a:cs typeface="Poppins"/>
              </a:rPr>
              <a:t>Prepares purchase orders for equipment, supplies, and services necessary for the operation of the District</a:t>
            </a:r>
          </a:p>
          <a:p>
            <a:pPr marL="285750" indent="-285750">
              <a:buFont typeface="Wingdings" panose="020B0604020202020204" pitchFamily="34" charset="0"/>
              <a:buChar char="q"/>
            </a:pPr>
            <a:r>
              <a:rPr lang="en-US" sz="1600">
                <a:solidFill>
                  <a:schemeClr val="bg1"/>
                </a:solidFill>
                <a:latin typeface="Poppins"/>
                <a:cs typeface="Poppins"/>
              </a:rPr>
              <a:t>Provides information and assistance to vendors and district personnel</a:t>
            </a:r>
          </a:p>
          <a:p>
            <a:pPr marL="285750" indent="-285750">
              <a:buFont typeface="Wingdings" panose="020B0604020202020204" pitchFamily="34" charset="0"/>
              <a:buChar char="q"/>
            </a:pPr>
            <a:r>
              <a:rPr lang="en-US" sz="1600">
                <a:solidFill>
                  <a:schemeClr val="bg1"/>
                </a:solidFill>
                <a:latin typeface="Poppins"/>
                <a:cs typeface="Poppins"/>
              </a:rPr>
              <a:t>Responsible for change orders and cancellation</a:t>
            </a:r>
            <a:endParaRPr lang="en-US" sz="1600">
              <a:solidFill>
                <a:schemeClr val="bg1"/>
              </a:solidFill>
            </a:endParaRPr>
          </a:p>
        </p:txBody>
      </p:sp>
    </p:spTree>
    <p:extLst>
      <p:ext uri="{BB962C8B-B14F-4D97-AF65-F5344CB8AC3E}">
        <p14:creationId xmlns:p14="http://schemas.microsoft.com/office/powerpoint/2010/main" val="402368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Requisitions and Purchase Orders</a:t>
            </a:r>
            <a:br>
              <a:rPr lang="en-US" sz="4400">
                <a:latin typeface="Palatino"/>
              </a:rPr>
            </a:br>
            <a:endParaRPr lang="en-US" sz="4400">
              <a:latin typeface="Palatino"/>
            </a:endParaRPr>
          </a:p>
        </p:txBody>
      </p:sp>
      <p:sp>
        <p:nvSpPr>
          <p:cNvPr id="6" name="TextBox 5">
            <a:extLst>
              <a:ext uri="{FF2B5EF4-FFF2-40B4-BE49-F238E27FC236}">
                <a16:creationId xmlns:a16="http://schemas.microsoft.com/office/drawing/2014/main" id="{C34B9169-1FFC-7C16-6CFB-0C33D7BAC300}"/>
              </a:ext>
            </a:extLst>
          </p:cNvPr>
          <p:cNvSpPr txBox="1"/>
          <p:nvPr/>
        </p:nvSpPr>
        <p:spPr>
          <a:xfrm>
            <a:off x="542427" y="812099"/>
            <a:ext cx="11081603" cy="5008038"/>
          </a:xfrm>
          <a:prstGeom prst="rect">
            <a:avLst/>
          </a:prstGeom>
          <a:noFill/>
        </p:spPr>
        <p:txBody>
          <a:bodyPr wrap="square" rtlCol="0">
            <a:spAutoFit/>
          </a:bodyPr>
          <a:lstStyle/>
          <a:p>
            <a:pPr marL="0" marR="0">
              <a:lnSpc>
                <a:spcPct val="107000"/>
              </a:lnSpc>
              <a:spcBef>
                <a:spcPts val="0"/>
              </a:spcBef>
              <a:spcAft>
                <a:spcPts val="800"/>
              </a:spcAft>
            </a:pPr>
            <a:endPar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Services and Tangible Goods </a:t>
            </a:r>
            <a:endPar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endPar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Purchasing deadline fo</a:t>
            </a: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 </a:t>
            </a:r>
            <a:r>
              <a:rPr lang="en-US" sz="2000" b="1">
                <a:solidFill>
                  <a:srgbClr val="006FC0"/>
                </a:solidFill>
                <a:latin typeface="Times New Roman" panose="02020603050405020304" pitchFamily="18" charset="0"/>
              </a:rPr>
              <a:t>approved Requisitions (and Change Orders) for all funds is June 6, 2025.</a:t>
            </a:r>
          </a:p>
          <a:p>
            <a:pPr marL="0" marR="0">
              <a:lnSpc>
                <a:spcPct val="107000"/>
              </a:lnSpc>
              <a:spcBef>
                <a:spcPts val="0"/>
              </a:spcBef>
              <a:spcAft>
                <a:spcPts val="80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Buyers MUST review Requisitions for completeness, compliance to the district’s administrative policies and purchasing standards, and ensure that they understand what goods and services are being purchased.  </a:t>
            </a:r>
          </a:p>
          <a:p>
            <a:pPr marL="0" marR="0">
              <a:lnSpc>
                <a:spcPct val="107000"/>
              </a:lnSpc>
              <a:spcBef>
                <a:spcPts val="0"/>
              </a:spcBef>
              <a:spcAft>
                <a:spcPts val="80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Sometimes these tasks require that Purchasing staff engage with the requesting department or division for clarification and </a:t>
            </a: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Purchasing may </a:t>
            </a: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offer suggestions about alternative items or procurement alternatives. </a:t>
            </a:r>
          </a:p>
          <a:p>
            <a:pPr marL="0" marR="0">
              <a:lnSpc>
                <a:spcPct val="107000"/>
              </a:lnSpc>
              <a:spcBef>
                <a:spcPts val="0"/>
              </a:spcBef>
              <a:spcAft>
                <a:spcPts val="80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Only </a:t>
            </a:r>
            <a:r>
              <a:rPr lang="en-US" sz="2000" b="1" u="sng">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after</a:t>
            </a: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Purchasing has </a:t>
            </a: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reviewed and dispatched the Purchase Order is the vendor authorized to perform goods or services.</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07000"/>
              </a:lnSpc>
              <a:spcBef>
                <a:spcPts val="0"/>
              </a:spcBef>
              <a:spcAft>
                <a:spcPts val="800"/>
              </a:spcAft>
            </a:pPr>
            <a:endParaRPr lang="en-US"/>
          </a:p>
        </p:txBody>
      </p:sp>
      <p:sp>
        <p:nvSpPr>
          <p:cNvPr id="3" name="Footer Placeholder 2">
            <a:extLst>
              <a:ext uri="{FF2B5EF4-FFF2-40B4-BE49-F238E27FC236}">
                <a16:creationId xmlns:a16="http://schemas.microsoft.com/office/drawing/2014/main" id="{DB77B88A-5404-FE37-38BF-88CFD04E9E85}"/>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15</a:t>
            </a:r>
          </a:p>
        </p:txBody>
      </p:sp>
    </p:spTree>
    <p:extLst>
      <p:ext uri="{BB962C8B-B14F-4D97-AF65-F5344CB8AC3E}">
        <p14:creationId xmlns:p14="http://schemas.microsoft.com/office/powerpoint/2010/main" val="3419454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Requisitions and Purchase Orders</a:t>
            </a:r>
            <a:br>
              <a:rPr lang="en-US" sz="4400">
                <a:latin typeface="Palatino"/>
              </a:rPr>
            </a:br>
            <a:endParaRPr lang="en-US" sz="4400">
              <a:latin typeface="Palatino"/>
            </a:endParaRPr>
          </a:p>
        </p:txBody>
      </p:sp>
      <p:sp>
        <p:nvSpPr>
          <p:cNvPr id="6" name="TextBox 5">
            <a:extLst>
              <a:ext uri="{FF2B5EF4-FFF2-40B4-BE49-F238E27FC236}">
                <a16:creationId xmlns:a16="http://schemas.microsoft.com/office/drawing/2014/main" id="{C34B9169-1FFC-7C16-6CFB-0C33D7BAC300}"/>
              </a:ext>
            </a:extLst>
          </p:cNvPr>
          <p:cNvSpPr txBox="1"/>
          <p:nvPr/>
        </p:nvSpPr>
        <p:spPr>
          <a:xfrm>
            <a:off x="685945" y="1005661"/>
            <a:ext cx="10872396" cy="5037085"/>
          </a:xfrm>
          <a:prstGeom prst="rect">
            <a:avLst/>
          </a:prstGeom>
          <a:noFill/>
        </p:spPr>
        <p:txBody>
          <a:bodyPr wrap="square" rtlCol="0">
            <a:spAutoFit/>
          </a:bodyPr>
          <a:lstStyle/>
          <a:p>
            <a:pPr marL="0" marR="0">
              <a:lnSpc>
                <a:spcPct val="107000"/>
              </a:lnSpc>
              <a:spcBef>
                <a:spcPts val="0"/>
              </a:spcBef>
              <a:spcAft>
                <a:spcPts val="800"/>
              </a:spcAft>
            </a:pPr>
            <a:endPar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do the Buyers need to dispatch Purchase Orders in PS? </a:t>
            </a:r>
          </a:p>
          <a:p>
            <a:pPr marL="342900" marR="0" indent="-342900">
              <a:lnSpc>
                <a:spcPct val="107000"/>
              </a:lnSpc>
              <a:spcBef>
                <a:spcPts val="0"/>
              </a:spcBef>
              <a:spcAft>
                <a:spcPts val="800"/>
              </a:spcAft>
              <a:buFont typeface="Wingdings" panose="05000000000000000000" pitchFamily="2" charset="2"/>
              <a:buChar char="§"/>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requisition must be </a:t>
            </a:r>
            <a:r>
              <a:rPr lang="en-US" sz="2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udget-checked and have funds fully encumbered</a:t>
            </a:r>
            <a:r>
              <a:rPr lang="en-US" sz="2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If there are issues with the budget the Buyer will reach out to the requisitioner by email or via Teams</a:t>
            </a:r>
          </a:p>
          <a:p>
            <a:pPr marL="342900" marR="0" indent="-342900">
              <a:lnSpc>
                <a:spcPct val="107000"/>
              </a:lnSpc>
              <a:spcBef>
                <a:spcPts val="0"/>
              </a:spcBef>
              <a:spcAft>
                <a:spcPts val="800"/>
              </a:spcAft>
              <a:buFont typeface="Wingdings" panose="05000000000000000000" pitchFamily="2" charset="2"/>
              <a:buChar char="§"/>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Requisitions must include quotations, bid recaps, or supporting documentation for purchase where required by district procedure</a:t>
            </a:r>
          </a:p>
          <a:p>
            <a:pPr marL="342900" marR="0" indent="-342900">
              <a:lnSpc>
                <a:spcPct val="107000"/>
              </a:lnSpc>
              <a:spcBef>
                <a:spcPts val="0"/>
              </a:spcBef>
              <a:spcAft>
                <a:spcPts val="800"/>
              </a:spcAft>
              <a:buFont typeface="Wingdings" panose="05000000000000000000" pitchFamily="2" charset="2"/>
              <a:buChar char="§"/>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the work is under contract, the agreement must be fully executed</a:t>
            </a:r>
          </a:p>
          <a:p>
            <a:pPr marL="342900" marR="0" indent="-342900">
              <a:lnSpc>
                <a:spcPct val="107000"/>
              </a:lnSpc>
              <a:spcBef>
                <a:spcPts val="0"/>
              </a:spcBef>
              <a:spcAft>
                <a:spcPts val="800"/>
              </a:spcAft>
              <a:buFont typeface="Wingdings" panose="05000000000000000000" pitchFamily="2" charset="2"/>
              <a:buChar char="§"/>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Requisitions must include the board item if board approval was required</a:t>
            </a:r>
          </a:p>
          <a:p>
            <a:pPr marR="0">
              <a:lnSpc>
                <a:spcPct val="107000"/>
              </a:lnSpc>
              <a:spcBef>
                <a:spcPts val="0"/>
              </a:spcBef>
              <a:spcAft>
                <a:spcPts val="800"/>
              </a:spcAft>
            </a:pPr>
            <a:endPar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endParaRPr lang="en-US"/>
          </a:p>
        </p:txBody>
      </p:sp>
      <p:sp>
        <p:nvSpPr>
          <p:cNvPr id="3" name="Footer Placeholder 2">
            <a:extLst>
              <a:ext uri="{FF2B5EF4-FFF2-40B4-BE49-F238E27FC236}">
                <a16:creationId xmlns:a16="http://schemas.microsoft.com/office/drawing/2014/main" id="{121CC288-52F9-B324-7E70-4BE356567974}"/>
              </a:ext>
            </a:extLst>
          </p:cNvPr>
          <p:cNvSpPr>
            <a:spLocks noGrp="1"/>
          </p:cNvSpPr>
          <p:nvPr>
            <p:ph type="ftr" sz="quarter" idx="10"/>
          </p:nvPr>
        </p:nvSpPr>
        <p:spPr/>
        <p:txBody>
          <a:bodyPr lIns="91440" tIns="45720" rIns="91440" bIns="45720" anchor="t"/>
          <a:lstStyle/>
          <a:p>
            <a:pPr algn="ctr"/>
            <a:r>
              <a:rPr lang="en-US" sz="1200">
                <a:latin typeface="Times New Roman"/>
                <a:cs typeface="Times New Roman"/>
              </a:rPr>
              <a:t>16</a:t>
            </a:r>
            <a:endParaRPr lang="en-US" sz="1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0429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Requisitions and Purchase Orders</a:t>
            </a:r>
            <a:br>
              <a:rPr lang="en-US" sz="4400">
                <a:latin typeface="Palatino"/>
              </a:rPr>
            </a:br>
            <a:endParaRPr lang="en-US" sz="4400">
              <a:latin typeface="Palatino"/>
            </a:endParaRPr>
          </a:p>
        </p:txBody>
      </p:sp>
      <p:sp>
        <p:nvSpPr>
          <p:cNvPr id="6" name="TextBox 5">
            <a:extLst>
              <a:ext uri="{FF2B5EF4-FFF2-40B4-BE49-F238E27FC236}">
                <a16:creationId xmlns:a16="http://schemas.microsoft.com/office/drawing/2014/main" id="{C34B9169-1FFC-7C16-6CFB-0C33D7BAC300}"/>
              </a:ext>
            </a:extLst>
          </p:cNvPr>
          <p:cNvSpPr txBox="1"/>
          <p:nvPr/>
        </p:nvSpPr>
        <p:spPr>
          <a:xfrm>
            <a:off x="685945" y="1005661"/>
            <a:ext cx="10872396" cy="4427430"/>
          </a:xfrm>
          <a:prstGeom prst="rect">
            <a:avLst/>
          </a:prstGeom>
          <a:noFill/>
        </p:spPr>
        <p:txBody>
          <a:bodyPr wrap="square" rtlCol="0">
            <a:spAutoFit/>
          </a:bodyPr>
          <a:lstStyle/>
          <a:p>
            <a:pPr marL="0" marR="0">
              <a:lnSpc>
                <a:spcPct val="107000"/>
              </a:lnSpc>
              <a:spcBef>
                <a:spcPts val="0"/>
              </a:spcBef>
              <a:spcAft>
                <a:spcPts val="800"/>
              </a:spcAft>
            </a:pPr>
            <a:endPar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Purchase Orders are initially sourced in “Open” status automatically by the system. After the buyer has reviewed and dispatched the Purchase Order, it will have the status “Dispatched.”</a:t>
            </a:r>
          </a:p>
          <a:p>
            <a:pPr marL="0" marR="0">
              <a:lnSpc>
                <a:spcPct val="107000"/>
              </a:lnSpc>
              <a:spcBef>
                <a:spcPts val="0"/>
              </a:spcBef>
              <a:spcAft>
                <a:spcPts val="80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dispatched Purchase Order is sent to the vendor.  End users may request copies of the dispatched Purchase Order.  </a:t>
            </a:r>
          </a:p>
          <a:p>
            <a:pPr marL="0" marR="0">
              <a:lnSpc>
                <a:spcPct val="107000"/>
              </a:lnSpc>
              <a:spcBef>
                <a:spcPts val="0"/>
              </a:spcBef>
              <a:spcAft>
                <a:spcPts val="80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Note: If a Buyer does NOT have all information necessary to dispatch the PO, the PO cannot be dispatched until all issues are resolved. The buyer will notify the requisitioner of the issue(s). </a:t>
            </a:r>
            <a:r>
              <a:rPr lang="en-US" sz="2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Issues must be resolved urgently in order to complete the order within the fiscal year. </a:t>
            </a:r>
            <a:endParaRPr lang="en-US"/>
          </a:p>
        </p:txBody>
      </p:sp>
      <p:sp>
        <p:nvSpPr>
          <p:cNvPr id="3" name="Footer Placeholder 2">
            <a:extLst>
              <a:ext uri="{FF2B5EF4-FFF2-40B4-BE49-F238E27FC236}">
                <a16:creationId xmlns:a16="http://schemas.microsoft.com/office/drawing/2014/main" id="{88899D97-2042-987B-219F-1D4D5DACB681}"/>
              </a:ext>
            </a:extLst>
          </p:cNvPr>
          <p:cNvSpPr>
            <a:spLocks noGrp="1"/>
          </p:cNvSpPr>
          <p:nvPr>
            <p:ph type="ftr" sz="quarter" idx="10"/>
          </p:nvPr>
        </p:nvSpPr>
        <p:spPr/>
        <p:txBody>
          <a:bodyPr lIns="91440" tIns="45720" rIns="91440" bIns="45720" anchor="t"/>
          <a:lstStyle/>
          <a:p>
            <a:pPr algn="ctr"/>
            <a:r>
              <a:rPr lang="en-US" sz="1200">
                <a:latin typeface="Times New Roman"/>
                <a:cs typeface="Times New Roman"/>
              </a:rPr>
              <a:t>17</a:t>
            </a:r>
            <a:endParaRPr lang="en-US" sz="1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55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C78DC-122D-1214-E834-845B0C09AEE4}"/>
              </a:ext>
            </a:extLst>
          </p:cNvPr>
          <p:cNvSpPr>
            <a:spLocks noGrp="1"/>
          </p:cNvSpPr>
          <p:nvPr>
            <p:ph type="title"/>
          </p:nvPr>
        </p:nvSpPr>
        <p:spPr>
          <a:xfrm>
            <a:off x="524741" y="620392"/>
            <a:ext cx="3808268" cy="5504688"/>
          </a:xfrm>
        </p:spPr>
        <p:txBody>
          <a:bodyPr>
            <a:normAutofit/>
          </a:bodyPr>
          <a:lstStyle/>
          <a:p>
            <a:pPr algn="ctr"/>
            <a:r>
              <a:rPr lang="en-US" sz="4700"/>
              <a:t>Welcome </a:t>
            </a:r>
            <a:br>
              <a:rPr lang="en-US" sz="4700"/>
            </a:br>
            <a:r>
              <a:rPr lang="en-US" sz="4700"/>
              <a:t>&amp; </a:t>
            </a:r>
            <a:br>
              <a:rPr lang="en-US" sz="4700"/>
            </a:br>
            <a:r>
              <a:rPr lang="en-US" sz="4700"/>
              <a:t>Training Overview</a:t>
            </a:r>
          </a:p>
        </p:txBody>
      </p:sp>
      <p:graphicFrame>
        <p:nvGraphicFramePr>
          <p:cNvPr id="6" name="Content Placeholder 2">
            <a:extLst>
              <a:ext uri="{FF2B5EF4-FFF2-40B4-BE49-F238E27FC236}">
                <a16:creationId xmlns:a16="http://schemas.microsoft.com/office/drawing/2014/main" id="{E82EF959-1F12-838D-CCCD-D444CD60EFC1}"/>
              </a:ext>
            </a:extLst>
          </p:cNvPr>
          <p:cNvGraphicFramePr>
            <a:graphicFrameLocks noGrp="1"/>
          </p:cNvGraphicFramePr>
          <p:nvPr>
            <p:ph idx="1"/>
            <p:extLst>
              <p:ext uri="{D42A27DB-BD31-4B8C-83A1-F6EECF244321}">
                <p14:modId xmlns:p14="http://schemas.microsoft.com/office/powerpoint/2010/main" val="2097511614"/>
              </p:ext>
            </p:extLst>
          </p:nvPr>
        </p:nvGraphicFramePr>
        <p:xfrm>
          <a:off x="5310943" y="390278"/>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Clipboard Partially Checked outline">
            <a:extLst>
              <a:ext uri="{FF2B5EF4-FFF2-40B4-BE49-F238E27FC236}">
                <a16:creationId xmlns:a16="http://schemas.microsoft.com/office/drawing/2014/main" id="{BC34072D-1C78-6325-B990-30DA7F5396C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5398170" y="3794550"/>
            <a:ext cx="914400" cy="914400"/>
          </a:xfrm>
          <a:prstGeom prst="rect">
            <a:avLst/>
          </a:prstGeom>
        </p:spPr>
      </p:pic>
    </p:spTree>
    <p:extLst>
      <p:ext uri="{BB962C8B-B14F-4D97-AF65-F5344CB8AC3E}">
        <p14:creationId xmlns:p14="http://schemas.microsoft.com/office/powerpoint/2010/main" val="760464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Requisitions and Purchase Orders</a:t>
            </a:r>
            <a:br>
              <a:rPr lang="en-US" sz="4400">
                <a:latin typeface="Palatino"/>
              </a:rPr>
            </a:br>
            <a:endParaRPr lang="en-US" sz="4400">
              <a:latin typeface="Palatino"/>
            </a:endParaRPr>
          </a:p>
        </p:txBody>
      </p:sp>
      <p:sp>
        <p:nvSpPr>
          <p:cNvPr id="6" name="TextBox 5">
            <a:extLst>
              <a:ext uri="{FF2B5EF4-FFF2-40B4-BE49-F238E27FC236}">
                <a16:creationId xmlns:a16="http://schemas.microsoft.com/office/drawing/2014/main" id="{C34B9169-1FFC-7C16-6CFB-0C33D7BAC300}"/>
              </a:ext>
            </a:extLst>
          </p:cNvPr>
          <p:cNvSpPr txBox="1"/>
          <p:nvPr/>
        </p:nvSpPr>
        <p:spPr>
          <a:xfrm>
            <a:off x="685945" y="1606022"/>
            <a:ext cx="10872396" cy="3046027"/>
          </a:xfrm>
          <a:prstGeom prst="rect">
            <a:avLst/>
          </a:prstGeom>
          <a:noFill/>
        </p:spPr>
        <p:txBody>
          <a:bodyPr wrap="square" lIns="91440" tIns="45720" rIns="91440" bIns="45720" rtlCol="0" anchor="t">
            <a:spAutoFit/>
          </a:bodyPr>
          <a:lstStyle/>
          <a:p>
            <a:pPr marL="0" marR="0">
              <a:lnSpc>
                <a:spcPct val="107000"/>
              </a:lnSpc>
              <a:spcBef>
                <a:spcPts val="0"/>
              </a:spcBef>
              <a:spcAft>
                <a:spcPts val="800"/>
              </a:spcAft>
            </a:pPr>
            <a:r>
              <a:rPr lang="en-US" sz="2400">
                <a:solidFill>
                  <a:srgbClr val="000000"/>
                </a:solidFill>
                <a:effectLst/>
                <a:latin typeface="Times New Roman"/>
                <a:ea typeface="Times New Roman" panose="02020603050405020304" pitchFamily="18" charset="0"/>
                <a:cs typeface="Times New Roman"/>
              </a:rPr>
              <a:t>FINAL NOTE: </a:t>
            </a:r>
          </a:p>
          <a:p>
            <a:pPr marL="0" marR="0">
              <a:lnSpc>
                <a:spcPct val="107000"/>
              </a:lnSpc>
              <a:spcBef>
                <a:spcPts val="0"/>
              </a:spcBef>
              <a:spcAft>
                <a:spcPts val="800"/>
              </a:spcAft>
            </a:pPr>
            <a:r>
              <a:rPr lang="en-US" sz="2400">
                <a:solidFill>
                  <a:srgbClr val="000000"/>
                </a:solidFill>
                <a:effectLst/>
                <a:latin typeface="Times New Roman"/>
                <a:ea typeface="Times New Roman" panose="02020603050405020304" pitchFamily="18" charset="0"/>
                <a:cs typeface="Times New Roman"/>
              </a:rPr>
              <a:t>Ensure that all relevant information is entered into </a:t>
            </a:r>
            <a:r>
              <a:rPr lang="en-US" sz="2400">
                <a:solidFill>
                  <a:srgbClr val="000000"/>
                </a:solidFill>
                <a:latin typeface="Times New Roman"/>
                <a:ea typeface="Times New Roman" panose="02020603050405020304" pitchFamily="18" charset="0"/>
                <a:cs typeface="Times New Roman"/>
              </a:rPr>
              <a:t>PS</a:t>
            </a:r>
            <a:r>
              <a:rPr lang="en-US" sz="2400">
                <a:solidFill>
                  <a:srgbClr val="000000"/>
                </a:solidFill>
                <a:effectLst/>
                <a:latin typeface="Times New Roman"/>
                <a:ea typeface="Times New Roman" panose="02020603050405020304" pitchFamily="18" charset="0"/>
                <a:cs typeface="Times New Roman"/>
              </a:rPr>
              <a:t>. This will enable buyers to expedite the processing of Purchase Orders. Utilize the note fields to provide essential details to departmental approvers regarding your requisition. Additionally, be attentive to email and Teams communications from buyers, as they may require prompt responses or additional documentation within the system.</a:t>
            </a:r>
          </a:p>
          <a:p>
            <a:pPr marL="0" marR="0">
              <a:lnSpc>
                <a:spcPct val="107000"/>
              </a:lnSpc>
              <a:spcBef>
                <a:spcPts val="0"/>
              </a:spcBef>
              <a:spcAft>
                <a:spcPts val="800"/>
              </a:spcAft>
            </a:pPr>
            <a:endParaRPr lang="en-US"/>
          </a:p>
        </p:txBody>
      </p:sp>
      <p:sp>
        <p:nvSpPr>
          <p:cNvPr id="3" name="Footer Placeholder 2">
            <a:extLst>
              <a:ext uri="{FF2B5EF4-FFF2-40B4-BE49-F238E27FC236}">
                <a16:creationId xmlns:a16="http://schemas.microsoft.com/office/drawing/2014/main" id="{11F7581A-7862-AC45-F9FF-93CDB2CA6049}"/>
              </a:ext>
            </a:extLst>
          </p:cNvPr>
          <p:cNvSpPr>
            <a:spLocks noGrp="1"/>
          </p:cNvSpPr>
          <p:nvPr>
            <p:ph type="ftr" sz="quarter" idx="10"/>
          </p:nvPr>
        </p:nvSpPr>
        <p:spPr/>
        <p:txBody>
          <a:bodyPr lIns="91440" tIns="45720" rIns="91440" bIns="45720" anchor="t"/>
          <a:lstStyle/>
          <a:p>
            <a:pPr algn="ctr"/>
            <a:r>
              <a:rPr lang="en-US" sz="1200">
                <a:latin typeface="Times New Roman"/>
                <a:cs typeface="Times New Roman"/>
              </a:rPr>
              <a:t>18</a:t>
            </a:r>
            <a:endParaRPr lang="en-US" sz="1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743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0F41C6-179C-2731-B94C-06744850BBB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7225B26-94F9-77D3-61F7-43E4C6B8592E}"/>
              </a:ext>
            </a:extLst>
          </p:cNvPr>
          <p:cNvSpPr>
            <a:spLocks noGrp="1"/>
          </p:cNvSpPr>
          <p:nvPr>
            <p:ph type="ctrTitle"/>
          </p:nvPr>
        </p:nvSpPr>
        <p:spPr>
          <a:xfrm>
            <a:off x="533400" y="1211813"/>
            <a:ext cx="11087100" cy="2769637"/>
          </a:xfrm>
        </p:spPr>
        <p:txBody>
          <a:bodyPr>
            <a:normAutofit/>
          </a:bodyPr>
          <a:lstStyle/>
          <a:p>
            <a:r>
              <a:rPr lang="en-US" dirty="0">
                <a:latin typeface="Palatino"/>
                <a:cs typeface="Poppins"/>
              </a:rPr>
              <a:t>Warehouse</a:t>
            </a:r>
            <a:endParaRPr lang="en-US" dirty="0"/>
          </a:p>
        </p:txBody>
      </p:sp>
      <p:sp>
        <p:nvSpPr>
          <p:cNvPr id="5" name="Subtitle 4">
            <a:extLst>
              <a:ext uri="{FF2B5EF4-FFF2-40B4-BE49-F238E27FC236}">
                <a16:creationId xmlns:a16="http://schemas.microsoft.com/office/drawing/2014/main" id="{D704E50D-285E-38AA-4F6C-843BB468F04C}"/>
              </a:ext>
            </a:extLst>
          </p:cNvPr>
          <p:cNvSpPr>
            <a:spLocks noGrp="1"/>
          </p:cNvSpPr>
          <p:nvPr>
            <p:ph type="subTitle" idx="1"/>
          </p:nvPr>
        </p:nvSpPr>
        <p:spPr>
          <a:xfrm>
            <a:off x="533400" y="3823780"/>
            <a:ext cx="11087100" cy="2306519"/>
          </a:xfrm>
        </p:spPr>
        <p:txBody>
          <a:bodyPr vert="horz" lIns="91440" tIns="45720" rIns="91440" bIns="45720" rtlCol="0" anchor="t">
            <a:normAutofit/>
          </a:bodyPr>
          <a:lstStyle/>
          <a:p>
            <a:endParaRPr lang="en-US">
              <a:latin typeface="Poppins Light"/>
              <a:cs typeface="Poppins Light"/>
            </a:endParaRPr>
          </a:p>
          <a:p>
            <a:endParaRPr lang="en-US" sz="2000" dirty="0">
              <a:latin typeface="Poppins Light"/>
              <a:cs typeface="Poppins Light"/>
            </a:endParaRPr>
          </a:p>
          <a:p>
            <a:r>
              <a:rPr lang="en-US" sz="2000" dirty="0">
                <a:latin typeface="Palatino"/>
                <a:cs typeface="Poppins Light"/>
              </a:rPr>
              <a:t>Presenters: </a:t>
            </a:r>
            <a:endParaRPr lang="en-US" sz="2000" dirty="0">
              <a:latin typeface="Palatino"/>
            </a:endParaRPr>
          </a:p>
          <a:p>
            <a:r>
              <a:rPr lang="en-US" sz="2000" dirty="0">
                <a:latin typeface="Poppins Light"/>
                <a:cs typeface="Poppins Light"/>
              </a:rPr>
              <a:t>Shawnee Martinez</a:t>
            </a:r>
            <a:endParaRPr lang="en-US" dirty="0"/>
          </a:p>
          <a:p>
            <a:endParaRPr lang="en-US" sz="2000" dirty="0">
              <a:latin typeface="Poppins Light"/>
              <a:cs typeface="Poppins Light"/>
            </a:endParaRPr>
          </a:p>
          <a:p>
            <a:endParaRPr lang="en-US" sz="2000" dirty="0">
              <a:latin typeface="Palatino"/>
              <a:cs typeface="Poppins Light"/>
            </a:endParaRPr>
          </a:p>
          <a:p>
            <a:endParaRPr lang="en-US" sz="2000" dirty="0">
              <a:latin typeface="Palatino"/>
              <a:cs typeface="Poppins Light"/>
            </a:endParaRPr>
          </a:p>
        </p:txBody>
      </p:sp>
    </p:spTree>
    <p:extLst>
      <p:ext uri="{BB962C8B-B14F-4D97-AF65-F5344CB8AC3E}">
        <p14:creationId xmlns:p14="http://schemas.microsoft.com/office/powerpoint/2010/main" val="3675728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a:extLst>
            <a:ext uri="{FF2B5EF4-FFF2-40B4-BE49-F238E27FC236}">
              <a16:creationId xmlns:a16="http://schemas.microsoft.com/office/drawing/2014/main" id="{BCFB29B8-F4DD-B6E1-EDBA-C64D79A956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4CAAD6-7646-7222-A09C-FFF52DEF0948}"/>
              </a:ext>
            </a:extLst>
          </p:cNvPr>
          <p:cNvSpPr>
            <a:spLocks noGrp="1"/>
          </p:cNvSpPr>
          <p:nvPr>
            <p:ph type="title"/>
          </p:nvPr>
        </p:nvSpPr>
        <p:spPr/>
        <p:txBody>
          <a:bodyPr/>
          <a:lstStyle/>
          <a:p>
            <a:r>
              <a:rPr lang="en-US">
                <a:solidFill>
                  <a:schemeClr val="bg1"/>
                </a:solidFill>
                <a:latin typeface="Palatino"/>
                <a:cs typeface="Poppins"/>
              </a:rPr>
              <a:t>Warehouse</a:t>
            </a:r>
            <a:endParaRPr lang="en-US"/>
          </a:p>
        </p:txBody>
      </p:sp>
      <p:sp>
        <p:nvSpPr>
          <p:cNvPr id="18" name="Content Placeholder 8">
            <a:extLst>
              <a:ext uri="{FF2B5EF4-FFF2-40B4-BE49-F238E27FC236}">
                <a16:creationId xmlns:a16="http://schemas.microsoft.com/office/drawing/2014/main" id="{9DFDFC69-742D-6104-FE00-886ACFA9BFD8}"/>
              </a:ext>
            </a:extLst>
          </p:cNvPr>
          <p:cNvSpPr txBox="1">
            <a:spLocks/>
          </p:cNvSpPr>
          <p:nvPr/>
        </p:nvSpPr>
        <p:spPr>
          <a:xfrm>
            <a:off x="423435" y="4818327"/>
            <a:ext cx="2753255"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Shawnee Martinez</a:t>
            </a:r>
          </a:p>
          <a:p>
            <a:pPr algn="ctr"/>
            <a:r>
              <a:rPr lang="en-US">
                <a:solidFill>
                  <a:schemeClr val="bg1"/>
                </a:solidFill>
                <a:latin typeface="Palatino"/>
                <a:cs typeface="Poppins"/>
              </a:rPr>
              <a:t>Warehouse</a:t>
            </a:r>
            <a:endParaRPr lang="en-US"/>
          </a:p>
        </p:txBody>
      </p:sp>
      <p:sp>
        <p:nvSpPr>
          <p:cNvPr id="22" name="Content Placeholder 8">
            <a:extLst>
              <a:ext uri="{FF2B5EF4-FFF2-40B4-BE49-F238E27FC236}">
                <a16:creationId xmlns:a16="http://schemas.microsoft.com/office/drawing/2014/main" id="{D97524FD-C84B-B74D-55B5-C72A7260CA63}"/>
              </a:ext>
            </a:extLst>
          </p:cNvPr>
          <p:cNvSpPr txBox="1">
            <a:spLocks/>
          </p:cNvSpPr>
          <p:nvPr/>
        </p:nvSpPr>
        <p:spPr>
          <a:xfrm>
            <a:off x="4601024" y="4816828"/>
            <a:ext cx="2810764"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Jay Kendrix</a:t>
            </a:r>
            <a:endParaRPr lang="en-US"/>
          </a:p>
          <a:p>
            <a:pPr algn="ctr"/>
            <a:r>
              <a:rPr lang="en-US">
                <a:solidFill>
                  <a:schemeClr val="bg1"/>
                </a:solidFill>
                <a:latin typeface="Palatino"/>
                <a:cs typeface="Poppins"/>
              </a:rPr>
              <a:t>Warehouse</a:t>
            </a:r>
            <a:endParaRPr lang="en-US"/>
          </a:p>
        </p:txBody>
      </p:sp>
      <p:sp>
        <p:nvSpPr>
          <p:cNvPr id="25" name="Content Placeholder 8">
            <a:extLst>
              <a:ext uri="{FF2B5EF4-FFF2-40B4-BE49-F238E27FC236}">
                <a16:creationId xmlns:a16="http://schemas.microsoft.com/office/drawing/2014/main" id="{38B6CD3A-15A1-C1F9-F35A-96BF5DA53988}"/>
              </a:ext>
            </a:extLst>
          </p:cNvPr>
          <p:cNvSpPr txBox="1">
            <a:spLocks/>
          </p:cNvSpPr>
          <p:nvPr/>
        </p:nvSpPr>
        <p:spPr>
          <a:xfrm>
            <a:off x="487243" y="1075695"/>
            <a:ext cx="11212207" cy="2850438"/>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20B0604020202020204" pitchFamily="34" charset="0"/>
              <a:buChar char="q"/>
            </a:pPr>
            <a:r>
              <a:rPr lang="en-US" sz="1600">
                <a:solidFill>
                  <a:schemeClr val="bg1"/>
                </a:solidFill>
                <a:latin typeface="Poppins"/>
                <a:cs typeface="Poppins"/>
              </a:rPr>
              <a:t>Receives, marks, stores, issues, tags, picks-up, assembles, and delivers district supplies and equipment to campuses and District Service Center</a:t>
            </a:r>
          </a:p>
          <a:p>
            <a:pPr marL="285750" indent="-285750">
              <a:buFont typeface="Wingdings" panose="020B0604020202020204" pitchFamily="34" charset="0"/>
              <a:buChar char="q"/>
            </a:pPr>
            <a:r>
              <a:rPr lang="en-US" sz="1600">
                <a:solidFill>
                  <a:schemeClr val="bg1"/>
                </a:solidFill>
                <a:latin typeface="Poppins"/>
                <a:cs typeface="Poppins"/>
              </a:rPr>
              <a:t>Unloads incoming trucks at the warehouse and loads trucks for delivery </a:t>
            </a:r>
          </a:p>
          <a:p>
            <a:pPr marL="285750" indent="-285750">
              <a:buFont typeface="Wingdings" panose="020B0604020202020204" pitchFamily="34" charset="0"/>
              <a:buChar char="q"/>
            </a:pPr>
            <a:r>
              <a:rPr lang="en-US" sz="1600">
                <a:solidFill>
                  <a:schemeClr val="bg1"/>
                </a:solidFill>
                <a:latin typeface="Poppins"/>
                <a:cs typeface="Poppins"/>
              </a:rPr>
              <a:t>Delivers district mail</a:t>
            </a:r>
          </a:p>
          <a:p>
            <a:pPr marL="285750" indent="-285750">
              <a:buFont typeface="Wingdings" panose="020B0604020202020204" pitchFamily="34" charset="0"/>
              <a:buChar char="q"/>
            </a:pPr>
            <a:r>
              <a:rPr lang="en-US" sz="1600">
                <a:solidFill>
                  <a:schemeClr val="bg1"/>
                </a:solidFill>
                <a:latin typeface="Poppins"/>
                <a:cs typeface="Poppins"/>
              </a:rPr>
              <a:t>Checks items against purchase orders and packing slips and reports shortages, damages, and other discrepancies</a:t>
            </a:r>
          </a:p>
          <a:p>
            <a:pPr marL="285750" indent="-285750">
              <a:buFont typeface="Wingdings" panose="020B0604020202020204" pitchFamily="34" charset="0"/>
              <a:buChar char="q"/>
            </a:pPr>
            <a:r>
              <a:rPr lang="en-US" sz="1600">
                <a:solidFill>
                  <a:schemeClr val="bg1"/>
                </a:solidFill>
                <a:latin typeface="Poppins"/>
                <a:cs typeface="Poppins"/>
              </a:rPr>
              <a:t>Picks up recycling materials on a weekly basis</a:t>
            </a:r>
          </a:p>
          <a:p>
            <a:pPr marL="285750" indent="-285750">
              <a:buFont typeface="Wingdings" panose="020B0604020202020204" pitchFamily="34" charset="0"/>
              <a:buChar char="q"/>
            </a:pPr>
            <a:r>
              <a:rPr lang="en-US" sz="1600">
                <a:solidFill>
                  <a:schemeClr val="bg1"/>
                </a:solidFill>
                <a:latin typeface="Poppins"/>
                <a:cs typeface="Poppins"/>
              </a:rPr>
              <a:t>Assembles and makes minor repairs to equipment</a:t>
            </a:r>
          </a:p>
        </p:txBody>
      </p:sp>
      <p:sp>
        <p:nvSpPr>
          <p:cNvPr id="3" name="Content Placeholder 8">
            <a:extLst>
              <a:ext uri="{FF2B5EF4-FFF2-40B4-BE49-F238E27FC236}">
                <a16:creationId xmlns:a16="http://schemas.microsoft.com/office/drawing/2014/main" id="{1126F647-0D93-F892-48AA-C23CE77AEAA4}"/>
              </a:ext>
            </a:extLst>
          </p:cNvPr>
          <p:cNvSpPr txBox="1">
            <a:spLocks/>
          </p:cNvSpPr>
          <p:nvPr/>
        </p:nvSpPr>
        <p:spPr>
          <a:xfrm>
            <a:off x="8172399" y="4832702"/>
            <a:ext cx="2810764"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dirty="0">
                <a:solidFill>
                  <a:schemeClr val="bg1"/>
                </a:solidFill>
                <a:latin typeface="Palatino"/>
                <a:cs typeface="Poppins"/>
              </a:rPr>
              <a:t>Luis Orellano</a:t>
            </a:r>
            <a:endParaRPr lang="en-US" dirty="0"/>
          </a:p>
          <a:p>
            <a:pPr algn="ctr"/>
            <a:r>
              <a:rPr lang="en-US" dirty="0">
                <a:solidFill>
                  <a:schemeClr val="bg1"/>
                </a:solidFill>
                <a:latin typeface="Palatino"/>
                <a:cs typeface="Poppins"/>
              </a:rPr>
              <a:t>Warehouse</a:t>
            </a:r>
            <a:endParaRPr lang="en-US" dirty="0">
              <a:solidFill>
                <a:schemeClr val="bg1"/>
              </a:solidFill>
            </a:endParaRPr>
          </a:p>
        </p:txBody>
      </p:sp>
    </p:spTree>
    <p:extLst>
      <p:ext uri="{BB962C8B-B14F-4D97-AF65-F5344CB8AC3E}">
        <p14:creationId xmlns:p14="http://schemas.microsoft.com/office/powerpoint/2010/main" val="665144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Warehouse: Delivery, Receiving &amp; Storing</a:t>
            </a:r>
            <a:br>
              <a:rPr lang="en-US" sz="4400">
                <a:latin typeface="Palatino"/>
              </a:rPr>
            </a:br>
            <a:endParaRPr lang="en-US" sz="4400">
              <a:latin typeface="Palatino"/>
            </a:endParaRPr>
          </a:p>
        </p:txBody>
      </p:sp>
      <p:sp>
        <p:nvSpPr>
          <p:cNvPr id="6" name="TextBox 5">
            <a:extLst>
              <a:ext uri="{FF2B5EF4-FFF2-40B4-BE49-F238E27FC236}">
                <a16:creationId xmlns:a16="http://schemas.microsoft.com/office/drawing/2014/main" id="{C34B9169-1FFC-7C16-6CFB-0C33D7BAC300}"/>
              </a:ext>
            </a:extLst>
          </p:cNvPr>
          <p:cNvSpPr txBox="1"/>
          <p:nvPr/>
        </p:nvSpPr>
        <p:spPr>
          <a:xfrm>
            <a:off x="685945" y="1751614"/>
            <a:ext cx="10872396" cy="2641942"/>
          </a:xfrm>
          <a:prstGeom prst="rect">
            <a:avLst/>
          </a:prstGeom>
          <a:noFill/>
        </p:spPr>
        <p:txBody>
          <a:bodyPr wrap="square" rtlCol="0">
            <a:spAutoFit/>
          </a:bodyPr>
          <a:lstStyle/>
          <a:p>
            <a:pPr marL="0" marR="0">
              <a:lnSpc>
                <a:spcPct val="107000"/>
              </a:lnSpc>
              <a:spcBef>
                <a:spcPts val="0"/>
              </a:spcBef>
              <a:spcAft>
                <a:spcPts val="80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Cutoff for warehouse staff to receive and receipt goods delivered to the district is </a:t>
            </a:r>
            <a:r>
              <a:rPr lang="en-US" sz="2000" b="1">
                <a:solidFill>
                  <a:srgbClr val="006FC0"/>
                </a:solidFill>
                <a:latin typeface="Times New Roman" panose="02020603050405020304" pitchFamily="18" charset="0"/>
              </a:rPr>
              <a:t>June 30, 2025 for FY 2024-2025 purchases</a:t>
            </a: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a:lnSpc>
                <a:spcPct val="107000"/>
              </a:lnSpc>
              <a:spcBef>
                <a:spcPts val="0"/>
              </a:spcBef>
              <a:spcAft>
                <a:spcPts val="80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07000"/>
              </a:lnSpc>
              <a:spcBef>
                <a:spcPts val="0"/>
              </a:spcBef>
              <a:spcAft>
                <a:spcPts val="800"/>
              </a:spcAft>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Warehouse staff plays a critical role in procurement. They collaborate with departments and divisions to optimize warehouse operations, maintain an organized environment, and ensure efficient distribution of goods and supplies.</a:t>
            </a:r>
          </a:p>
        </p:txBody>
      </p:sp>
      <p:sp>
        <p:nvSpPr>
          <p:cNvPr id="3" name="Footer Placeholder 2">
            <a:extLst>
              <a:ext uri="{FF2B5EF4-FFF2-40B4-BE49-F238E27FC236}">
                <a16:creationId xmlns:a16="http://schemas.microsoft.com/office/drawing/2014/main" id="{16CA29E1-672C-EFAD-001B-261C1FC48206}"/>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20</a:t>
            </a:r>
          </a:p>
        </p:txBody>
      </p:sp>
    </p:spTree>
    <p:extLst>
      <p:ext uri="{BB962C8B-B14F-4D97-AF65-F5344CB8AC3E}">
        <p14:creationId xmlns:p14="http://schemas.microsoft.com/office/powerpoint/2010/main" val="2701913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Warehouse: Delivery, Receiving &amp; Storing</a:t>
            </a:r>
            <a:br>
              <a:rPr lang="en-US" sz="4400">
                <a:latin typeface="Palatino"/>
              </a:rPr>
            </a:br>
            <a:endParaRPr lang="en-US" sz="4400">
              <a:latin typeface="Palatino"/>
            </a:endParaRPr>
          </a:p>
        </p:txBody>
      </p:sp>
      <p:sp>
        <p:nvSpPr>
          <p:cNvPr id="6" name="TextBox 5">
            <a:extLst>
              <a:ext uri="{FF2B5EF4-FFF2-40B4-BE49-F238E27FC236}">
                <a16:creationId xmlns:a16="http://schemas.microsoft.com/office/drawing/2014/main" id="{C34B9169-1FFC-7C16-6CFB-0C33D7BAC300}"/>
              </a:ext>
            </a:extLst>
          </p:cNvPr>
          <p:cNvSpPr txBox="1"/>
          <p:nvPr/>
        </p:nvSpPr>
        <p:spPr>
          <a:xfrm>
            <a:off x="685945" y="1262333"/>
            <a:ext cx="10872396" cy="4925194"/>
          </a:xfrm>
          <a:prstGeom prst="rect">
            <a:avLst/>
          </a:prstGeom>
          <a:noFill/>
        </p:spPr>
        <p:txBody>
          <a:bodyPr wrap="square" rtlCol="0">
            <a:spAutoFit/>
          </a:bodyPr>
          <a:lstStyle/>
          <a:p>
            <a:pPr marL="0" marR="0">
              <a:lnSpc>
                <a:spcPct val="107000"/>
              </a:lnSpc>
              <a:spcBef>
                <a:spcPts val="0"/>
              </a:spcBef>
              <a:spcAft>
                <a:spcPts val="80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happens when goods </a:t>
            </a:r>
            <a:r>
              <a:rPr lang="en-US" sz="24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rrive at the District Warehouse? </a:t>
            </a:r>
          </a:p>
          <a:p>
            <a:pPr marL="0" marR="0">
              <a:lnSpc>
                <a:spcPct val="107000"/>
              </a:lnSpc>
              <a:spcBef>
                <a:spcPts val="0"/>
              </a:spcBef>
              <a:spcAft>
                <a:spcPts val="800"/>
              </a:spcAft>
            </a:pPr>
            <a:endPar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nSpc>
                <a:spcPct val="107000"/>
              </a:lnSpc>
              <a:spcBef>
                <a:spcPts val="0"/>
              </a:spcBef>
              <a:spcAft>
                <a:spcPts val="800"/>
              </a:spcAft>
              <a:buFont typeface="Wingdings" panose="05000000000000000000" pitchFamily="2" charset="2"/>
              <a:buChar char="§"/>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Staff interacts with couriers and delivery personnel handling items that can be hand-carried, moved using dollies, or transported by forklift.</a:t>
            </a:r>
          </a:p>
          <a:p>
            <a:pPr marL="342900" marR="0" indent="-342900">
              <a:lnSpc>
                <a:spcPct val="107000"/>
              </a:lnSpc>
              <a:spcBef>
                <a:spcPts val="0"/>
              </a:spcBef>
              <a:spcAft>
                <a:spcPts val="800"/>
              </a:spcAft>
              <a:buFont typeface="Wingdings" panose="05000000000000000000" pitchFamily="2" charset="2"/>
              <a:buChar char="§"/>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Staff must reconcile packing slips, delivery receipts or bills of lading with the associated Purchase Order in the system. They have to reconcile any discrepancies or issues that may arise.</a:t>
            </a:r>
          </a:p>
          <a:p>
            <a:pPr marL="342900" marR="0" indent="-342900">
              <a:lnSpc>
                <a:spcPct val="107000"/>
              </a:lnSpc>
              <a:spcBef>
                <a:spcPts val="0"/>
              </a:spcBef>
              <a:spcAft>
                <a:spcPts val="800"/>
              </a:spcAft>
              <a:buFont typeface="Wingdings" panose="05000000000000000000" pitchFamily="2" charset="2"/>
              <a:buChar char="§"/>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Warehouse staff will reach out to end users if there are potential items for return due to damages. </a:t>
            </a:r>
          </a:p>
          <a:p>
            <a:pPr marL="342900" marR="0" indent="-342900">
              <a:lnSpc>
                <a:spcPct val="107000"/>
              </a:lnSpc>
              <a:spcBef>
                <a:spcPts val="0"/>
              </a:spcBef>
              <a:spcAft>
                <a:spcPts val="800"/>
              </a:spcAft>
              <a:buFont typeface="Wingdings" panose="05000000000000000000" pitchFamily="2" charset="2"/>
              <a:buChar char="§"/>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Warehouse staff will reach out to end users if items appear to be leaking, odorous, or otherwise considered unsafe to move out of warehouse. </a:t>
            </a:r>
            <a:endParaRPr lang="en-US"/>
          </a:p>
        </p:txBody>
      </p:sp>
      <p:sp>
        <p:nvSpPr>
          <p:cNvPr id="3" name="Footer Placeholder 2">
            <a:extLst>
              <a:ext uri="{FF2B5EF4-FFF2-40B4-BE49-F238E27FC236}">
                <a16:creationId xmlns:a16="http://schemas.microsoft.com/office/drawing/2014/main" id="{E8CD763C-85FB-D6EA-AEBA-B91449E2BC3A}"/>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21</a:t>
            </a:r>
          </a:p>
        </p:txBody>
      </p:sp>
    </p:spTree>
    <p:extLst>
      <p:ext uri="{BB962C8B-B14F-4D97-AF65-F5344CB8AC3E}">
        <p14:creationId xmlns:p14="http://schemas.microsoft.com/office/powerpoint/2010/main" val="3064368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Warehouse: Delivery, Receiving &amp; Storing</a:t>
            </a:r>
            <a:br>
              <a:rPr lang="en-US" sz="4400">
                <a:latin typeface="Palatino"/>
              </a:rPr>
            </a:br>
            <a:endParaRPr lang="en-US" sz="4400">
              <a:latin typeface="Palatino"/>
            </a:endParaRPr>
          </a:p>
        </p:txBody>
      </p:sp>
      <p:sp>
        <p:nvSpPr>
          <p:cNvPr id="6" name="TextBox 5">
            <a:extLst>
              <a:ext uri="{FF2B5EF4-FFF2-40B4-BE49-F238E27FC236}">
                <a16:creationId xmlns:a16="http://schemas.microsoft.com/office/drawing/2014/main" id="{C34B9169-1FFC-7C16-6CFB-0C33D7BAC300}"/>
              </a:ext>
            </a:extLst>
          </p:cNvPr>
          <p:cNvSpPr txBox="1"/>
          <p:nvPr/>
        </p:nvSpPr>
        <p:spPr>
          <a:xfrm>
            <a:off x="627959" y="1195964"/>
            <a:ext cx="10872396" cy="4747646"/>
          </a:xfrm>
          <a:prstGeom prst="rect">
            <a:avLst/>
          </a:prstGeom>
          <a:noFill/>
        </p:spPr>
        <p:txBody>
          <a:bodyPr wrap="square" rtlCol="0">
            <a:spAutoFit/>
          </a:bodyPr>
          <a:lstStyle/>
          <a:p>
            <a:pPr marL="0" marR="0">
              <a:lnSpc>
                <a:spcPct val="107000"/>
              </a:lnSpc>
              <a:spcBef>
                <a:spcPts val="0"/>
              </a:spcBef>
              <a:spcAft>
                <a:spcPts val="80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Key reminders: </a:t>
            </a:r>
          </a:p>
          <a:p>
            <a:pPr marL="0" marR="0">
              <a:lnSpc>
                <a:spcPct val="107000"/>
              </a:lnSpc>
              <a:spcBef>
                <a:spcPts val="0"/>
              </a:spcBef>
              <a:spcAft>
                <a:spcPts val="800"/>
              </a:spcAft>
            </a:pPr>
            <a:endPar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nSpc>
                <a:spcPct val="107000"/>
              </a:lnSpc>
              <a:spcBef>
                <a:spcPts val="0"/>
              </a:spcBef>
              <a:spcAft>
                <a:spcPts val="800"/>
              </a:spcAft>
              <a:buFont typeface="Arial" panose="020B0604020202020204" pitchFamily="34" charset="0"/>
              <a:buChar char="•"/>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DELIVERY HOURS are: 7:00 am-11:15 am and 12:00 pm to 3:15 pm  </a:t>
            </a:r>
          </a:p>
          <a:p>
            <a:pPr marL="342900" marR="0" indent="-342900">
              <a:lnSpc>
                <a:spcPct val="107000"/>
              </a:lnSpc>
              <a:spcBef>
                <a:spcPts val="0"/>
              </a:spcBef>
              <a:spcAft>
                <a:spcPts val="800"/>
              </a:spcAft>
              <a:buFont typeface="Arial" panose="020B0604020202020204" pitchFamily="34" charset="0"/>
              <a:buChar char="•"/>
            </a:pP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nSpc>
                <a:spcPct val="107000"/>
              </a:lnSpc>
              <a:spcBef>
                <a:spcPts val="0"/>
              </a:spcBef>
              <a:spcAft>
                <a:spcPts val="800"/>
              </a:spcAft>
              <a:buFont typeface="Arial" panose="020B0604020202020204" pitchFamily="34" charset="0"/>
              <a:buChar char="•"/>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Advise your suppliers of the warehouse delivery hours</a:t>
            </a:r>
          </a:p>
          <a:p>
            <a:pPr marL="342900" marR="0" indent="-342900">
              <a:lnSpc>
                <a:spcPct val="107000"/>
              </a:lnSpc>
              <a:spcBef>
                <a:spcPts val="0"/>
              </a:spcBef>
              <a:spcAft>
                <a:spcPts val="800"/>
              </a:spcAft>
              <a:buFont typeface="Arial" panose="020B0604020202020204" pitchFamily="34" charset="0"/>
              <a:buChar char="•"/>
            </a:pP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nSpc>
                <a:spcPct val="107000"/>
              </a:lnSpc>
              <a:spcBef>
                <a:spcPts val="0"/>
              </a:spcBef>
              <a:spcAft>
                <a:spcPts val="800"/>
              </a:spcAft>
              <a:buFont typeface="Arial" panose="020B0604020202020204" pitchFamily="34" charset="0"/>
              <a:buChar char="•"/>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Advise suppliers that Warehouse Staff must sign for all deliveries</a:t>
            </a:r>
          </a:p>
          <a:p>
            <a:pPr marL="342900" marR="0" indent="-342900">
              <a:lnSpc>
                <a:spcPct val="107000"/>
              </a:lnSpc>
              <a:spcBef>
                <a:spcPts val="0"/>
              </a:spcBef>
              <a:spcAft>
                <a:spcPts val="800"/>
              </a:spcAft>
              <a:buFont typeface="Arial" panose="020B0604020202020204" pitchFamily="34" charset="0"/>
              <a:buChar char="•"/>
            </a:pP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nSpc>
                <a:spcPct val="107000"/>
              </a:lnSpc>
              <a:spcBef>
                <a:spcPts val="0"/>
              </a:spcBef>
              <a:spcAft>
                <a:spcPts val="800"/>
              </a:spcAft>
              <a:buFont typeface="Arial" panose="020B0604020202020204" pitchFamily="34" charset="0"/>
              <a:buChar char="•"/>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Having accurate information on the Purchase Order helps to easily identify the items delivered and allows for quick sorting and distribution</a:t>
            </a:r>
          </a:p>
          <a:p>
            <a:pPr marR="0">
              <a:lnSpc>
                <a:spcPct val="107000"/>
              </a:lnSpc>
              <a:spcBef>
                <a:spcPts val="0"/>
              </a:spcBef>
              <a:spcAft>
                <a:spcPts val="800"/>
              </a:spcAft>
            </a:pP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B5BEFE6B-80E5-A2F6-D6C8-2C90F37D5B67}"/>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22</a:t>
            </a:r>
          </a:p>
        </p:txBody>
      </p:sp>
    </p:spTree>
    <p:extLst>
      <p:ext uri="{BB962C8B-B14F-4D97-AF65-F5344CB8AC3E}">
        <p14:creationId xmlns:p14="http://schemas.microsoft.com/office/powerpoint/2010/main" val="3739738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Warehouse: Delivery, Receiving &amp; Storing</a:t>
            </a:r>
            <a:br>
              <a:rPr lang="en-US" sz="4400">
                <a:latin typeface="Palatino"/>
              </a:rPr>
            </a:br>
            <a:endParaRPr lang="en-US" sz="4400">
              <a:latin typeface="Palatino"/>
            </a:endParaRPr>
          </a:p>
        </p:txBody>
      </p:sp>
      <p:sp>
        <p:nvSpPr>
          <p:cNvPr id="6" name="TextBox 5">
            <a:extLst>
              <a:ext uri="{FF2B5EF4-FFF2-40B4-BE49-F238E27FC236}">
                <a16:creationId xmlns:a16="http://schemas.microsoft.com/office/drawing/2014/main" id="{C34B9169-1FFC-7C16-6CFB-0C33D7BAC300}"/>
              </a:ext>
            </a:extLst>
          </p:cNvPr>
          <p:cNvSpPr txBox="1"/>
          <p:nvPr/>
        </p:nvSpPr>
        <p:spPr>
          <a:xfrm>
            <a:off x="730550" y="1310086"/>
            <a:ext cx="10872396" cy="4513351"/>
          </a:xfrm>
          <a:prstGeom prst="rect">
            <a:avLst/>
          </a:prstGeom>
          <a:noFill/>
        </p:spPr>
        <p:txBody>
          <a:bodyPr wrap="square" rtlCol="0">
            <a:spAutoFit/>
          </a:bodyPr>
          <a:lstStyle/>
          <a:p>
            <a:pPr marR="0">
              <a:lnSpc>
                <a:spcPct val="107000"/>
              </a:lnSpc>
              <a:spcBef>
                <a:spcPts val="0"/>
              </a:spcBef>
              <a:spcAft>
                <a:spcPts val="80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Contact the Warehouse in advance if: </a:t>
            </a:r>
          </a:p>
          <a:p>
            <a:pPr marR="0">
              <a:lnSpc>
                <a:spcPct val="107000"/>
              </a:lnSpc>
              <a:spcBef>
                <a:spcPts val="0"/>
              </a:spcBef>
              <a:spcAft>
                <a:spcPts val="800"/>
              </a:spcAft>
            </a:pP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800100" lvl="1" indent="-342900">
              <a:lnSpc>
                <a:spcPct val="107000"/>
              </a:lnSpc>
              <a:spcAft>
                <a:spcPts val="800"/>
              </a:spcAft>
              <a:buFont typeface="Arial" panose="020B0604020202020204" pitchFamily="34" charset="0"/>
              <a:buChar char="•"/>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 order requires special handling</a:t>
            </a:r>
          </a:p>
          <a:p>
            <a:pPr marL="800100" lvl="1" indent="-342900">
              <a:lnSpc>
                <a:spcPct val="107000"/>
              </a:lnSpc>
              <a:spcAft>
                <a:spcPts val="800"/>
              </a:spcAft>
              <a:buFont typeface="Arial" panose="020B0604020202020204" pitchFamily="34" charset="0"/>
              <a:buChar char="•"/>
            </a:pP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800100" lvl="1" indent="-342900">
              <a:lnSpc>
                <a:spcPct val="107000"/>
              </a:lnSpc>
              <a:spcAft>
                <a:spcPts val="800"/>
              </a:spcAft>
              <a:buFont typeface="Arial" panose="020B0604020202020204" pitchFamily="34" charset="0"/>
              <a:buChar char="•"/>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 order needs to be delivered outside of the normal hours</a:t>
            </a:r>
          </a:p>
          <a:p>
            <a:pPr lvl="1">
              <a:lnSpc>
                <a:spcPct val="107000"/>
              </a:lnSpc>
              <a:spcAft>
                <a:spcPts val="800"/>
              </a:spcAft>
            </a:pP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800100" lvl="1" indent="-342900">
              <a:lnSpc>
                <a:spcPct val="107000"/>
              </a:lnSpc>
              <a:spcAft>
                <a:spcPts val="800"/>
              </a:spcAft>
              <a:buFont typeface="Arial" panose="020B0604020202020204" pitchFamily="34" charset="0"/>
              <a:buChar char="•"/>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is a need to store items for extended periods.  This avoids overstocking and wasting valuable warehouse space</a:t>
            </a:r>
          </a:p>
          <a:p>
            <a:pPr lvl="1">
              <a:lnSpc>
                <a:spcPct val="107000"/>
              </a:lnSpc>
              <a:spcAft>
                <a:spcPts val="800"/>
              </a:spcAft>
            </a:pP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district discourages “drop-offs.”  This avoid conflicts and ensure staff is available to receive and process goods delivered. </a:t>
            </a:r>
          </a:p>
        </p:txBody>
      </p:sp>
      <p:sp>
        <p:nvSpPr>
          <p:cNvPr id="3" name="Footer Placeholder 2">
            <a:extLst>
              <a:ext uri="{FF2B5EF4-FFF2-40B4-BE49-F238E27FC236}">
                <a16:creationId xmlns:a16="http://schemas.microsoft.com/office/drawing/2014/main" id="{5852AA3D-E25B-9642-6D71-D3FB0C96990B}"/>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23</a:t>
            </a:r>
          </a:p>
        </p:txBody>
      </p:sp>
    </p:spTree>
    <p:extLst>
      <p:ext uri="{BB962C8B-B14F-4D97-AF65-F5344CB8AC3E}">
        <p14:creationId xmlns:p14="http://schemas.microsoft.com/office/powerpoint/2010/main" val="3253528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15700-CC27-5341-9416-40AB41DC95D9}"/>
              </a:ext>
            </a:extLst>
          </p:cNvPr>
          <p:cNvSpPr>
            <a:spLocks noGrp="1"/>
          </p:cNvSpPr>
          <p:nvPr>
            <p:ph type="title"/>
          </p:nvPr>
        </p:nvSpPr>
        <p:spPr>
          <a:xfrm>
            <a:off x="571500" y="2217578"/>
            <a:ext cx="11049000" cy="1325563"/>
          </a:xfrm>
        </p:spPr>
        <p:txBody>
          <a:bodyPr>
            <a:normAutofit/>
          </a:bodyPr>
          <a:lstStyle/>
          <a:p>
            <a:r>
              <a:rPr lang="en-US" sz="6000"/>
              <a:t>Questions?</a:t>
            </a:r>
          </a:p>
        </p:txBody>
      </p:sp>
    </p:spTree>
    <p:extLst>
      <p:ext uri="{BB962C8B-B14F-4D97-AF65-F5344CB8AC3E}">
        <p14:creationId xmlns:p14="http://schemas.microsoft.com/office/powerpoint/2010/main" val="2133420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3"/>
            <a:ext cx="11909461" cy="5407537"/>
          </a:xfrm>
        </p:spPr>
        <p:txBody>
          <a:bodyPr>
            <a:normAutofit/>
          </a:bodyPr>
          <a:lstStyle/>
          <a:p>
            <a:pPr algn="ctr"/>
            <a:r>
              <a:rPr lang="en-US" sz="6000">
                <a:cs typeface="Poppins" pitchFamily="2" charset="77"/>
              </a:rPr>
              <a:t>BREAK</a:t>
            </a:r>
          </a:p>
        </p:txBody>
      </p:sp>
      <p:sp>
        <p:nvSpPr>
          <p:cNvPr id="3" name="Footer Placeholder 2">
            <a:extLst>
              <a:ext uri="{FF2B5EF4-FFF2-40B4-BE49-F238E27FC236}">
                <a16:creationId xmlns:a16="http://schemas.microsoft.com/office/drawing/2014/main" id="{429D563E-FEC2-6AAD-A720-C15F159E4C56}"/>
              </a:ext>
            </a:extLst>
          </p:cNvPr>
          <p:cNvSpPr>
            <a:spLocks noGrp="1"/>
          </p:cNvSpPr>
          <p:nvPr>
            <p:ph type="ftr" sz="quarter" idx="10"/>
          </p:nvPr>
        </p:nvSpPr>
        <p:spPr/>
        <p:txBody>
          <a:bodyPr lIns="91440" tIns="45720" rIns="91440" bIns="45720" anchor="t"/>
          <a:lstStyle/>
          <a:p>
            <a:pPr algn="ctr"/>
            <a:r>
              <a:rPr lang="en-US" sz="1200">
                <a:latin typeface="Times New Roman" panose="02020603050405020304" pitchFamily="18" charset="0"/>
                <a:cs typeface="Times New Roman" panose="02020603050405020304" pitchFamily="18" charset="0"/>
              </a:rPr>
              <a:t>25</a:t>
            </a:r>
          </a:p>
        </p:txBody>
      </p:sp>
    </p:spTree>
    <p:extLst>
      <p:ext uri="{BB962C8B-B14F-4D97-AF65-F5344CB8AC3E}">
        <p14:creationId xmlns:p14="http://schemas.microsoft.com/office/powerpoint/2010/main" val="4162677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a:extLst>
            <a:ext uri="{FF2B5EF4-FFF2-40B4-BE49-F238E27FC236}">
              <a16:creationId xmlns:a16="http://schemas.microsoft.com/office/drawing/2014/main" id="{475B15E1-E251-6AAA-849E-D2E3605F74E0}"/>
            </a:ext>
          </a:extLst>
        </p:cNvPr>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04F8D59B-72EE-AB4C-ADDB-5BCEE6B6D476}"/>
              </a:ext>
            </a:extLst>
          </p:cNvPr>
          <p:cNvSpPr>
            <a:spLocks noGrp="1"/>
          </p:cNvSpPr>
          <p:nvPr>
            <p:ph idx="20"/>
          </p:nvPr>
        </p:nvSpPr>
        <p:spPr>
          <a:xfrm>
            <a:off x="5847891" y="3723458"/>
            <a:ext cx="2668081" cy="589909"/>
          </a:xfrm>
        </p:spPr>
        <p:txBody>
          <a:bodyPr vert="horz" lIns="91440" tIns="45720" rIns="91440" bIns="45720" rtlCol="0" anchor="t">
            <a:noAutofit/>
          </a:bodyPr>
          <a:lstStyle/>
          <a:p>
            <a:pPr marL="0" indent="0" algn="ctr">
              <a:buNone/>
            </a:pPr>
            <a:r>
              <a:rPr lang="en-US" sz="1600" b="1">
                <a:solidFill>
                  <a:schemeClr val="bg1"/>
                </a:solidFill>
                <a:latin typeface="Poppins"/>
                <a:cs typeface="Poppins"/>
              </a:rPr>
              <a:t>Berkeley City College / Merritt College</a:t>
            </a:r>
            <a:endParaRPr lang="en-US" sz="1600" b="1">
              <a:solidFill>
                <a:schemeClr val="bg1"/>
              </a:solidFill>
            </a:endParaRPr>
          </a:p>
        </p:txBody>
      </p:sp>
      <p:sp>
        <p:nvSpPr>
          <p:cNvPr id="2" name="Title 1">
            <a:extLst>
              <a:ext uri="{FF2B5EF4-FFF2-40B4-BE49-F238E27FC236}">
                <a16:creationId xmlns:a16="http://schemas.microsoft.com/office/drawing/2014/main" id="{8DD2420E-A678-7719-6912-CC2255BAC901}"/>
              </a:ext>
            </a:extLst>
          </p:cNvPr>
          <p:cNvSpPr>
            <a:spLocks noGrp="1"/>
          </p:cNvSpPr>
          <p:nvPr>
            <p:ph type="title"/>
          </p:nvPr>
        </p:nvSpPr>
        <p:spPr/>
        <p:txBody>
          <a:bodyPr/>
          <a:lstStyle/>
          <a:p>
            <a:r>
              <a:rPr lang="en-US">
                <a:solidFill>
                  <a:schemeClr val="bg1"/>
                </a:solidFill>
                <a:latin typeface="Palatino"/>
                <a:cs typeface="Poppins"/>
              </a:rPr>
              <a:t>Accounts Payable</a:t>
            </a:r>
            <a:endParaRPr lang="en-US"/>
          </a:p>
        </p:txBody>
      </p:sp>
      <p:sp>
        <p:nvSpPr>
          <p:cNvPr id="9" name="Content Placeholder 8">
            <a:extLst>
              <a:ext uri="{FF2B5EF4-FFF2-40B4-BE49-F238E27FC236}">
                <a16:creationId xmlns:a16="http://schemas.microsoft.com/office/drawing/2014/main" id="{474AC193-7B1C-F1A8-305F-32502EFCCF02}"/>
              </a:ext>
            </a:extLst>
          </p:cNvPr>
          <p:cNvSpPr>
            <a:spLocks noGrp="1"/>
          </p:cNvSpPr>
          <p:nvPr>
            <p:ph idx="18"/>
          </p:nvPr>
        </p:nvSpPr>
        <p:spPr>
          <a:xfrm>
            <a:off x="647311" y="3910363"/>
            <a:ext cx="1764916" cy="589909"/>
          </a:xfrm>
        </p:spPr>
        <p:txBody>
          <a:bodyPr vert="horz" lIns="91440" tIns="45720" rIns="91440" bIns="45720" rtlCol="0" anchor="t">
            <a:noAutofit/>
          </a:bodyPr>
          <a:lstStyle/>
          <a:p>
            <a:pPr algn="ctr"/>
            <a:r>
              <a:rPr lang="en-US" sz="1600" b="1">
                <a:solidFill>
                  <a:schemeClr val="bg1"/>
                </a:solidFill>
                <a:latin typeface="Poppins"/>
                <a:cs typeface="Poppins"/>
              </a:rPr>
              <a:t>Laney College</a:t>
            </a:r>
            <a:endParaRPr lang="en-US" sz="1600" b="1">
              <a:solidFill>
                <a:schemeClr val="bg1"/>
              </a:solidFill>
            </a:endParaRPr>
          </a:p>
        </p:txBody>
      </p:sp>
      <p:sp>
        <p:nvSpPr>
          <p:cNvPr id="10" name="Content Placeholder 9">
            <a:extLst>
              <a:ext uri="{FF2B5EF4-FFF2-40B4-BE49-F238E27FC236}">
                <a16:creationId xmlns:a16="http://schemas.microsoft.com/office/drawing/2014/main" id="{E8A0A329-3F09-901A-324E-CBC19971E670}"/>
              </a:ext>
            </a:extLst>
          </p:cNvPr>
          <p:cNvSpPr>
            <a:spLocks noGrp="1"/>
          </p:cNvSpPr>
          <p:nvPr>
            <p:ph idx="19"/>
          </p:nvPr>
        </p:nvSpPr>
        <p:spPr>
          <a:xfrm>
            <a:off x="3136553" y="3723458"/>
            <a:ext cx="2341532" cy="949343"/>
          </a:xfrm>
        </p:spPr>
        <p:txBody>
          <a:bodyPr vert="horz" lIns="91440" tIns="45720" rIns="91440" bIns="45720" rtlCol="0" anchor="t">
            <a:noAutofit/>
          </a:bodyPr>
          <a:lstStyle/>
          <a:p>
            <a:pPr algn="ctr"/>
            <a:r>
              <a:rPr lang="en-US" sz="1600" b="1">
                <a:solidFill>
                  <a:schemeClr val="bg1"/>
                </a:solidFill>
                <a:latin typeface="Poppins"/>
                <a:cs typeface="Poppins"/>
              </a:rPr>
              <a:t>Dept. of General Services / M&amp;O</a:t>
            </a:r>
            <a:endParaRPr lang="en-US">
              <a:solidFill>
                <a:schemeClr val="bg1"/>
              </a:solidFill>
            </a:endParaRPr>
          </a:p>
        </p:txBody>
      </p:sp>
      <p:sp>
        <p:nvSpPr>
          <p:cNvPr id="14" name="Content Placeholder 10">
            <a:extLst>
              <a:ext uri="{FF2B5EF4-FFF2-40B4-BE49-F238E27FC236}">
                <a16:creationId xmlns:a16="http://schemas.microsoft.com/office/drawing/2014/main" id="{7D3303F6-5D87-6593-0C66-125336A45F2E}"/>
              </a:ext>
            </a:extLst>
          </p:cNvPr>
          <p:cNvSpPr txBox="1">
            <a:spLocks/>
          </p:cNvSpPr>
          <p:nvPr/>
        </p:nvSpPr>
        <p:spPr>
          <a:xfrm>
            <a:off x="8838382" y="3723457"/>
            <a:ext cx="2708474" cy="589909"/>
          </a:xfrm>
          <a:prstGeom prst="rect">
            <a:avLst/>
          </a:prstGeom>
        </p:spPr>
        <p:txBody>
          <a:bodyPr vert="horz" lIns="91440" tIns="45720" rIns="91440" bIns="45720" rtlCol="0" anchor="t">
            <a:noAutofit/>
          </a:bodyPr>
          <a:lstStyle>
            <a:lvl1pPr marL="228600" indent="-228600" algn="l" defTabSz="914400" rtl="0" eaLnBrk="1" latinLnBrk="0" hangingPunct="1">
              <a:lnSpc>
                <a:spcPct val="150000"/>
              </a:lnSpc>
              <a:spcBef>
                <a:spcPts val="1000"/>
              </a:spcBef>
              <a:buFont typeface="Arial" panose="020B0604020202020204" pitchFamily="34" charset="0"/>
              <a:buChar char="•"/>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a:solidFill>
                  <a:schemeClr val="bg1"/>
                </a:solidFill>
                <a:latin typeface="Poppins"/>
                <a:cs typeface="Poppins"/>
              </a:rPr>
              <a:t>College of Alameda / District Service Center</a:t>
            </a:r>
            <a:endParaRPr lang="en-US" b="1">
              <a:solidFill>
                <a:schemeClr val="bg1"/>
              </a:solidFill>
            </a:endParaRPr>
          </a:p>
        </p:txBody>
      </p:sp>
      <p:sp>
        <p:nvSpPr>
          <p:cNvPr id="18" name="Content Placeholder 8">
            <a:extLst>
              <a:ext uri="{FF2B5EF4-FFF2-40B4-BE49-F238E27FC236}">
                <a16:creationId xmlns:a16="http://schemas.microsoft.com/office/drawing/2014/main" id="{9B54DB0F-DF29-DCCE-8CC9-7834D68C0A46}"/>
              </a:ext>
            </a:extLst>
          </p:cNvPr>
          <p:cNvSpPr txBox="1">
            <a:spLocks/>
          </p:cNvSpPr>
          <p:nvPr/>
        </p:nvSpPr>
        <p:spPr>
          <a:xfrm>
            <a:off x="581586" y="4602667"/>
            <a:ext cx="2135030"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Tina Du</a:t>
            </a:r>
            <a:endParaRPr lang="en-US">
              <a:solidFill>
                <a:schemeClr val="bg1"/>
              </a:solidFill>
            </a:endParaRPr>
          </a:p>
          <a:p>
            <a:pPr algn="ctr"/>
            <a:r>
              <a:rPr lang="en-US">
                <a:solidFill>
                  <a:schemeClr val="bg1"/>
                </a:solidFill>
                <a:latin typeface="Palatino"/>
                <a:cs typeface="Poppins"/>
              </a:rPr>
              <a:t>Accounts Payable Specialist II</a:t>
            </a:r>
            <a:endParaRPr lang="en-US">
              <a:solidFill>
                <a:schemeClr val="bg1"/>
              </a:solidFill>
            </a:endParaRPr>
          </a:p>
        </p:txBody>
      </p:sp>
      <p:sp>
        <p:nvSpPr>
          <p:cNvPr id="21" name="Content Placeholder 8">
            <a:extLst>
              <a:ext uri="{FF2B5EF4-FFF2-40B4-BE49-F238E27FC236}">
                <a16:creationId xmlns:a16="http://schemas.microsoft.com/office/drawing/2014/main" id="{6051C90E-705E-E80D-4C22-2E1DA051C80F}"/>
              </a:ext>
            </a:extLst>
          </p:cNvPr>
          <p:cNvSpPr txBox="1">
            <a:spLocks/>
          </p:cNvSpPr>
          <p:nvPr/>
        </p:nvSpPr>
        <p:spPr>
          <a:xfrm>
            <a:off x="6009927" y="4602666"/>
            <a:ext cx="2135031"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John Brown</a:t>
            </a:r>
            <a:endParaRPr lang="en-US"/>
          </a:p>
          <a:p>
            <a:pPr algn="ctr"/>
            <a:r>
              <a:rPr lang="en-US">
                <a:solidFill>
                  <a:schemeClr val="bg1"/>
                </a:solidFill>
                <a:latin typeface="Palatino"/>
                <a:cs typeface="Poppins"/>
              </a:rPr>
              <a:t>Accounts Payable Specialist I</a:t>
            </a:r>
            <a:endParaRPr lang="en-US">
              <a:solidFill>
                <a:schemeClr val="bg1"/>
              </a:solidFill>
            </a:endParaRPr>
          </a:p>
        </p:txBody>
      </p:sp>
      <p:sp>
        <p:nvSpPr>
          <p:cNvPr id="22" name="Content Placeholder 8">
            <a:extLst>
              <a:ext uri="{FF2B5EF4-FFF2-40B4-BE49-F238E27FC236}">
                <a16:creationId xmlns:a16="http://schemas.microsoft.com/office/drawing/2014/main" id="{DD5A0B82-4D8E-A0F4-D7E3-B7105C328A40}"/>
              </a:ext>
            </a:extLst>
          </p:cNvPr>
          <p:cNvSpPr txBox="1">
            <a:spLocks/>
          </p:cNvSpPr>
          <p:nvPr/>
        </p:nvSpPr>
        <p:spPr>
          <a:xfrm>
            <a:off x="3224690" y="4602665"/>
            <a:ext cx="2135030"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Nick Shere</a:t>
            </a:r>
            <a:endParaRPr lang="en-US"/>
          </a:p>
          <a:p>
            <a:pPr algn="ctr"/>
            <a:r>
              <a:rPr lang="en-US">
                <a:solidFill>
                  <a:schemeClr val="bg1"/>
                </a:solidFill>
                <a:latin typeface="Palatino"/>
                <a:cs typeface="Poppins"/>
              </a:rPr>
              <a:t>Accounts Payable Specialist II</a:t>
            </a:r>
            <a:endParaRPr lang="en-US">
              <a:solidFill>
                <a:schemeClr val="bg1"/>
              </a:solidFill>
            </a:endParaRPr>
          </a:p>
        </p:txBody>
      </p:sp>
      <p:sp>
        <p:nvSpPr>
          <p:cNvPr id="23" name="Content Placeholder 8">
            <a:extLst>
              <a:ext uri="{FF2B5EF4-FFF2-40B4-BE49-F238E27FC236}">
                <a16:creationId xmlns:a16="http://schemas.microsoft.com/office/drawing/2014/main" id="{372D53B7-23C3-D7D6-F05C-C7644F3209D4}"/>
              </a:ext>
            </a:extLst>
          </p:cNvPr>
          <p:cNvSpPr txBox="1">
            <a:spLocks/>
          </p:cNvSpPr>
          <p:nvPr/>
        </p:nvSpPr>
        <p:spPr>
          <a:xfrm>
            <a:off x="8970842" y="4602665"/>
            <a:ext cx="2236629"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Jamila Osman</a:t>
            </a:r>
            <a:endParaRPr lang="en-US">
              <a:solidFill>
                <a:schemeClr val="bg1"/>
              </a:solidFill>
            </a:endParaRPr>
          </a:p>
          <a:p>
            <a:pPr algn="ctr"/>
            <a:r>
              <a:rPr lang="en-US">
                <a:solidFill>
                  <a:schemeClr val="bg1"/>
                </a:solidFill>
                <a:latin typeface="Palatino"/>
                <a:cs typeface="Poppins"/>
              </a:rPr>
              <a:t>Accounts Payable Specialist I</a:t>
            </a:r>
            <a:endParaRPr lang="en-US">
              <a:solidFill>
                <a:schemeClr val="bg1"/>
              </a:solidFill>
            </a:endParaRPr>
          </a:p>
        </p:txBody>
      </p:sp>
      <p:sp>
        <p:nvSpPr>
          <p:cNvPr id="25" name="Content Placeholder 8">
            <a:extLst>
              <a:ext uri="{FF2B5EF4-FFF2-40B4-BE49-F238E27FC236}">
                <a16:creationId xmlns:a16="http://schemas.microsoft.com/office/drawing/2014/main" id="{A3D37DAB-FFB8-93A6-0C5D-2B4357F42B32}"/>
              </a:ext>
            </a:extLst>
          </p:cNvPr>
          <p:cNvSpPr txBox="1">
            <a:spLocks/>
          </p:cNvSpPr>
          <p:nvPr/>
        </p:nvSpPr>
        <p:spPr>
          <a:xfrm>
            <a:off x="487243" y="1075695"/>
            <a:ext cx="11054057" cy="2462250"/>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20B0604020202020204" pitchFamily="34" charset="0"/>
              <a:buChar char="q"/>
            </a:pPr>
            <a:r>
              <a:rPr lang="en-US" sz="1600">
                <a:solidFill>
                  <a:schemeClr val="bg1"/>
                </a:solidFill>
                <a:latin typeface="Poppins"/>
                <a:cs typeface="Poppins"/>
              </a:rPr>
              <a:t>Reviews and reconciles invoices and purchase orders submitted for payment</a:t>
            </a:r>
          </a:p>
          <a:p>
            <a:pPr marL="285750" indent="-285750">
              <a:buFont typeface="Wingdings" panose="020B0604020202020204" pitchFamily="34" charset="0"/>
              <a:buChar char="q"/>
            </a:pPr>
            <a:r>
              <a:rPr lang="en-US" sz="1600">
                <a:solidFill>
                  <a:schemeClr val="bg1"/>
                </a:solidFill>
                <a:latin typeface="Poppins"/>
                <a:cs typeface="Poppins"/>
              </a:rPr>
              <a:t>Reviews, analyzes and matches invoices and contracts for consistency with purchase order information</a:t>
            </a:r>
          </a:p>
          <a:p>
            <a:pPr marL="285750" indent="-285750">
              <a:buFont typeface="Wingdings" panose="020B0604020202020204" pitchFamily="34" charset="0"/>
              <a:buChar char="q"/>
            </a:pPr>
            <a:r>
              <a:rPr lang="en-US" sz="1600">
                <a:solidFill>
                  <a:schemeClr val="bg1"/>
                </a:solidFill>
                <a:latin typeface="Poppins"/>
                <a:cs typeface="Poppins"/>
              </a:rPr>
              <a:t>Examines travel claims for completeness and accuracy before payment</a:t>
            </a:r>
          </a:p>
          <a:p>
            <a:pPr marL="285750" indent="-285750">
              <a:buFont typeface="Wingdings" panose="020B0604020202020204" pitchFamily="34" charset="0"/>
              <a:buChar char="q"/>
            </a:pPr>
            <a:r>
              <a:rPr lang="en-US" sz="1600">
                <a:solidFill>
                  <a:schemeClr val="bg1"/>
                </a:solidFill>
                <a:latin typeface="Poppins"/>
                <a:cs typeface="Poppins"/>
              </a:rPr>
              <a:t>Works with warehouse, college business office, and district's personnel in finalizing payment</a:t>
            </a:r>
          </a:p>
          <a:p>
            <a:pPr marL="285750" indent="-285750">
              <a:buFont typeface="Wingdings" panose="020B0604020202020204" pitchFamily="34" charset="0"/>
              <a:buChar char="q"/>
            </a:pPr>
            <a:r>
              <a:rPr lang="en-US" sz="1600">
                <a:solidFill>
                  <a:schemeClr val="bg1"/>
                </a:solidFill>
                <a:latin typeface="Poppins"/>
                <a:cs typeface="Poppins"/>
              </a:rPr>
              <a:t>Prepares various accounts payable related reports</a:t>
            </a:r>
            <a:endParaRPr lang="en-US" sz="1600">
              <a:solidFill>
                <a:schemeClr val="bg1"/>
              </a:solidFill>
            </a:endParaRPr>
          </a:p>
        </p:txBody>
      </p:sp>
    </p:spTree>
    <p:extLst>
      <p:ext uri="{BB962C8B-B14F-4D97-AF65-F5344CB8AC3E}">
        <p14:creationId xmlns:p14="http://schemas.microsoft.com/office/powerpoint/2010/main" val="1863844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581885"/>
          </a:xfrm>
        </p:spPr>
        <p:txBody>
          <a:bodyPr>
            <a:normAutofit fontScale="90000"/>
          </a:bodyPr>
          <a:lstStyle/>
          <a:p>
            <a:pPr algn="ctr"/>
            <a:r>
              <a:rPr lang="en-US" sz="3600"/>
              <a:t>Year End Close</a:t>
            </a:r>
          </a:p>
        </p:txBody>
      </p:sp>
      <p:sp>
        <p:nvSpPr>
          <p:cNvPr id="9" name="TextBox 8">
            <a:extLst>
              <a:ext uri="{FF2B5EF4-FFF2-40B4-BE49-F238E27FC236}">
                <a16:creationId xmlns:a16="http://schemas.microsoft.com/office/drawing/2014/main" id="{AB3913D5-E52C-46EF-A5FA-BE752E313BD5}"/>
              </a:ext>
            </a:extLst>
          </p:cNvPr>
          <p:cNvSpPr txBox="1"/>
          <p:nvPr/>
        </p:nvSpPr>
        <p:spPr>
          <a:xfrm>
            <a:off x="640373" y="2004647"/>
            <a:ext cx="10911254" cy="2813538"/>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endParaRPr lang="en-US">
              <a:ea typeface="+mj-ea"/>
            </a:endParaRPr>
          </a:p>
        </p:txBody>
      </p:sp>
      <p:sp>
        <p:nvSpPr>
          <p:cNvPr id="2" name="TextBox 1">
            <a:extLst>
              <a:ext uri="{FF2B5EF4-FFF2-40B4-BE49-F238E27FC236}">
                <a16:creationId xmlns:a16="http://schemas.microsoft.com/office/drawing/2014/main" id="{14570CA8-F033-ED11-5153-7E5FD8FCCA44}"/>
              </a:ext>
            </a:extLst>
          </p:cNvPr>
          <p:cNvSpPr txBox="1"/>
          <p:nvPr/>
        </p:nvSpPr>
        <p:spPr>
          <a:xfrm>
            <a:off x="802231" y="1250539"/>
            <a:ext cx="10749396" cy="4026552"/>
          </a:xfrm>
          <a:prstGeom prst="rect">
            <a:avLst/>
          </a:prstGeom>
          <a:noFill/>
        </p:spPr>
        <p:txBody>
          <a:bodyPr wrap="square" rtlCol="0">
            <a:spAutoFit/>
          </a:bodyPr>
          <a:lstStyle/>
          <a:p>
            <a:pPr marL="228600" marR="0">
              <a:lnSpc>
                <a:spcPct val="107000"/>
              </a:lnSpc>
              <a:spcBef>
                <a:spcPts val="0"/>
              </a:spcBef>
              <a:spcAft>
                <a:spcPts val="0"/>
              </a:spcAft>
            </a:pPr>
            <a:r>
              <a:rPr lang="en-US" sz="2400" b="1"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Why is fiscal close a big deal?</a:t>
            </a:r>
          </a:p>
          <a:p>
            <a:pPr marL="228600" marR="0">
              <a:lnSpc>
                <a:spcPct val="107000"/>
              </a:lnSpc>
              <a:spcBef>
                <a:spcPts val="0"/>
              </a:spcBef>
              <a:spcAft>
                <a:spcPts val="0"/>
              </a:spcAft>
            </a:pPr>
            <a:endParaRPr lang="en-US" sz="2400" b="1" kern="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571500" marR="0" indent="-342900">
              <a:lnSpc>
                <a:spcPct val="107000"/>
              </a:lnSpc>
              <a:spcBef>
                <a:spcPts val="0"/>
              </a:spcBef>
              <a:spcAft>
                <a:spcPts val="0"/>
              </a:spcAft>
              <a:buFont typeface="Arial" panose="020B0604020202020204" pitchFamily="34" charset="0"/>
              <a:buChar char="•"/>
            </a:pPr>
            <a:r>
              <a:rPr lang="en-US" sz="2400" kern="100">
                <a:solidFill>
                  <a:srgbClr val="000000"/>
                </a:solidFill>
                <a:latin typeface="Calibri" panose="020F0502020204030204" pitchFamily="34" charset="0"/>
                <a:ea typeface="Calibri" panose="020F0502020204030204" pitchFamily="34" charset="0"/>
                <a:cs typeface="Calibri" panose="020F0502020204030204" pitchFamily="34" charset="0"/>
              </a:rPr>
              <a:t>Public entity – public funds</a:t>
            </a:r>
          </a:p>
          <a:p>
            <a:pPr marL="571500" marR="0" indent="-342900">
              <a:lnSpc>
                <a:spcPct val="107000"/>
              </a:lnSpc>
              <a:spcBef>
                <a:spcPts val="0"/>
              </a:spcBef>
              <a:spcAft>
                <a:spcPts val="0"/>
              </a:spcAft>
              <a:buFont typeface="Arial" panose="020B0604020202020204" pitchFamily="34" charset="0"/>
              <a:buChar char="•"/>
            </a:pPr>
            <a:r>
              <a:rPr lang="en-US" sz="24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Compliance – determined by audit review</a:t>
            </a:r>
          </a:p>
          <a:p>
            <a:pPr marL="571500" marR="0" indent="-342900">
              <a:lnSpc>
                <a:spcPct val="107000"/>
              </a:lnSpc>
              <a:spcBef>
                <a:spcPts val="0"/>
              </a:spcBef>
              <a:spcAft>
                <a:spcPts val="0"/>
              </a:spcAft>
              <a:buFont typeface="Arial" panose="020B0604020202020204" pitchFamily="34" charset="0"/>
              <a:buChar char="•"/>
            </a:pPr>
            <a:r>
              <a:rPr lang="en-US" sz="2400" kern="100">
                <a:solidFill>
                  <a:srgbClr val="000000"/>
                </a:solidFill>
                <a:latin typeface="Calibri" panose="020F0502020204030204" pitchFamily="34" charset="0"/>
                <a:ea typeface="Calibri" panose="020F0502020204030204" pitchFamily="34" charset="0"/>
                <a:cs typeface="Calibri" panose="020F0502020204030204" pitchFamily="34" charset="0"/>
              </a:rPr>
              <a:t>Fiduciary responsibility </a:t>
            </a:r>
          </a:p>
          <a:p>
            <a:pPr marL="571500" marR="0" indent="-342900">
              <a:lnSpc>
                <a:spcPct val="107000"/>
              </a:lnSpc>
              <a:spcBef>
                <a:spcPts val="0"/>
              </a:spcBef>
              <a:spcAft>
                <a:spcPts val="0"/>
              </a:spcAft>
              <a:buFont typeface="Arial" panose="020B0604020202020204" pitchFamily="34" charset="0"/>
              <a:buChar char="•"/>
            </a:pPr>
            <a:r>
              <a:rPr lang="en-US" sz="24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Guide</a:t>
            </a:r>
            <a:r>
              <a:rPr lang="en-US" sz="2400" kern="100">
                <a:solidFill>
                  <a:srgbClr val="000000"/>
                </a:solidFill>
                <a:latin typeface="Calibri" panose="020F0502020204030204" pitchFamily="34" charset="0"/>
                <a:ea typeface="Calibri" panose="020F0502020204030204" pitchFamily="34" charset="0"/>
                <a:cs typeface="Calibri" panose="020F0502020204030204" pitchFamily="34" charset="0"/>
              </a:rPr>
              <a:t>d by external timelines – State Chancellor’s Office, Department of Education</a:t>
            </a:r>
          </a:p>
          <a:p>
            <a:pPr marL="571500" marR="0" indent="-342900">
              <a:lnSpc>
                <a:spcPct val="107000"/>
              </a:lnSpc>
              <a:spcBef>
                <a:spcPts val="0"/>
              </a:spcBef>
              <a:spcAft>
                <a:spcPts val="0"/>
              </a:spcAft>
              <a:buFont typeface="Arial" panose="020B0604020202020204" pitchFamily="34" charset="0"/>
              <a:buChar char="•"/>
            </a:pPr>
            <a:r>
              <a:rPr lang="en-US" sz="2400" kern="100">
                <a:solidFill>
                  <a:srgbClr val="000000"/>
                </a:solidFill>
                <a:latin typeface="Calibri" panose="020F0502020204030204" pitchFamily="34" charset="0"/>
                <a:ea typeface="Calibri" panose="020F0502020204030204" pitchFamily="34" charset="0"/>
                <a:cs typeface="Calibri" panose="020F0502020204030204" pitchFamily="34" charset="0"/>
              </a:rPr>
              <a:t>Impact on resource projections for next budget year – accuracy in budgeting</a:t>
            </a:r>
          </a:p>
          <a:p>
            <a:pPr marL="571500" marR="0" indent="-342900">
              <a:lnSpc>
                <a:spcPct val="107000"/>
              </a:lnSpc>
              <a:spcBef>
                <a:spcPts val="0"/>
              </a:spcBef>
              <a:spcAft>
                <a:spcPts val="0"/>
              </a:spcAft>
              <a:buFont typeface="Arial" panose="020B0604020202020204" pitchFamily="34" charset="0"/>
              <a:buChar char="•"/>
            </a:pPr>
            <a:r>
              <a:rPr lang="en-US" sz="2400" kern="100">
                <a:solidFill>
                  <a:srgbClr val="000000"/>
                </a:solidFill>
                <a:latin typeface="Calibri" panose="020F0502020204030204" pitchFamily="34" charset="0"/>
                <a:ea typeface="Calibri" panose="020F0502020204030204" pitchFamily="34" charset="0"/>
                <a:cs typeface="Calibri" panose="020F0502020204030204" pitchFamily="34" charset="0"/>
              </a:rPr>
              <a:t>Financial Aid: determination of non-compliance could result in fiscal implications in our ability to administer financial aid</a:t>
            </a:r>
            <a:endParaRPr lang="en-US" sz="2400" kern="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Footer Placeholder 5">
            <a:extLst>
              <a:ext uri="{FF2B5EF4-FFF2-40B4-BE49-F238E27FC236}">
                <a16:creationId xmlns:a16="http://schemas.microsoft.com/office/drawing/2014/main" id="{A55F89C3-3005-37E2-0BBD-47CE3D87C326}"/>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3</a:t>
            </a:r>
          </a:p>
        </p:txBody>
      </p:sp>
    </p:spTree>
    <p:extLst>
      <p:ext uri="{BB962C8B-B14F-4D97-AF65-F5344CB8AC3E}">
        <p14:creationId xmlns:p14="http://schemas.microsoft.com/office/powerpoint/2010/main" val="23154728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4FC202-5F87-6122-82A0-7595B0211153}"/>
              </a:ext>
            </a:extLst>
          </p:cNvPr>
          <p:cNvSpPr>
            <a:spLocks noGrp="1"/>
          </p:cNvSpPr>
          <p:nvPr>
            <p:ph type="ctrTitle"/>
          </p:nvPr>
        </p:nvSpPr>
        <p:spPr>
          <a:xfrm>
            <a:off x="533400" y="1211813"/>
            <a:ext cx="11087100" cy="2769637"/>
          </a:xfrm>
        </p:spPr>
        <p:txBody>
          <a:bodyPr>
            <a:normAutofit/>
          </a:bodyPr>
          <a:lstStyle/>
          <a:p>
            <a:r>
              <a:rPr lang="en-US">
                <a:latin typeface="Palatino"/>
                <a:cs typeface="Poppins"/>
              </a:rPr>
              <a:t>Prepays and Liabilities</a:t>
            </a:r>
            <a:br>
              <a:rPr lang="en-US">
                <a:latin typeface="Palatino"/>
                <a:cs typeface="Poppins"/>
              </a:rPr>
            </a:br>
            <a:endParaRPr lang="en-US" sz="4400" i="1"/>
          </a:p>
        </p:txBody>
      </p:sp>
      <p:sp>
        <p:nvSpPr>
          <p:cNvPr id="5" name="Subtitle 4">
            <a:extLst>
              <a:ext uri="{FF2B5EF4-FFF2-40B4-BE49-F238E27FC236}">
                <a16:creationId xmlns:a16="http://schemas.microsoft.com/office/drawing/2014/main" id="{2C72B6D3-9F8A-475B-150A-7154DB948C6A}"/>
              </a:ext>
            </a:extLst>
          </p:cNvPr>
          <p:cNvSpPr>
            <a:spLocks noGrp="1"/>
          </p:cNvSpPr>
          <p:nvPr>
            <p:ph type="subTitle" idx="1"/>
          </p:nvPr>
        </p:nvSpPr>
        <p:spPr>
          <a:xfrm>
            <a:off x="533400" y="3691488"/>
            <a:ext cx="11087100" cy="1925520"/>
          </a:xfrm>
        </p:spPr>
        <p:txBody>
          <a:bodyPr vert="horz" lIns="91440" tIns="45720" rIns="91440" bIns="45720" rtlCol="0" anchor="t">
            <a:normAutofit/>
          </a:bodyPr>
          <a:lstStyle/>
          <a:p>
            <a:endParaRPr lang="en-US">
              <a:latin typeface="Poppins Light"/>
              <a:cs typeface="Poppins Light"/>
            </a:endParaRPr>
          </a:p>
          <a:p>
            <a:endParaRPr lang="en-US">
              <a:latin typeface="Poppins Light"/>
              <a:cs typeface="Poppins Light"/>
            </a:endParaRPr>
          </a:p>
          <a:p>
            <a:r>
              <a:rPr lang="en-US" sz="2000">
                <a:latin typeface="Palatino"/>
                <a:cs typeface="Poppins Light"/>
              </a:rPr>
              <a:t>Presenter: </a:t>
            </a:r>
            <a:endParaRPr lang="en-US" sz="2000">
              <a:latin typeface="Palatino"/>
            </a:endParaRPr>
          </a:p>
          <a:p>
            <a:r>
              <a:rPr lang="en-US" sz="2000">
                <a:latin typeface="Palatino"/>
                <a:cs typeface="Poppins Light"/>
              </a:rPr>
              <a:t>Nick Shere</a:t>
            </a:r>
            <a:endParaRPr lang="en-US" sz="2000">
              <a:latin typeface="Palatino"/>
            </a:endParaRPr>
          </a:p>
        </p:txBody>
      </p:sp>
    </p:spTree>
    <p:extLst>
      <p:ext uri="{BB962C8B-B14F-4D97-AF65-F5344CB8AC3E}">
        <p14:creationId xmlns:p14="http://schemas.microsoft.com/office/powerpoint/2010/main" val="1287176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5CFD9-FFB8-466A-B0A1-A19F6DC71D2C}"/>
              </a:ext>
            </a:extLst>
          </p:cNvPr>
          <p:cNvSpPr>
            <a:spLocks noGrp="1"/>
          </p:cNvSpPr>
          <p:nvPr>
            <p:ph type="title"/>
          </p:nvPr>
        </p:nvSpPr>
        <p:spPr/>
        <p:txBody>
          <a:bodyPr/>
          <a:lstStyle/>
          <a:p>
            <a:pPr algn="ctr"/>
            <a:r>
              <a:rPr lang="en-US"/>
              <a:t>The tl;dr:</a:t>
            </a:r>
          </a:p>
        </p:txBody>
      </p:sp>
      <p:sp>
        <p:nvSpPr>
          <p:cNvPr id="3" name="Content Placeholder 2">
            <a:extLst>
              <a:ext uri="{FF2B5EF4-FFF2-40B4-BE49-F238E27FC236}">
                <a16:creationId xmlns:a16="http://schemas.microsoft.com/office/drawing/2014/main" id="{96A3B7CA-661F-495E-93C1-45E836B2A987}"/>
              </a:ext>
            </a:extLst>
          </p:cNvPr>
          <p:cNvSpPr>
            <a:spLocks noGrp="1"/>
          </p:cNvSpPr>
          <p:nvPr>
            <p:ph idx="1"/>
          </p:nvPr>
        </p:nvSpPr>
        <p:spPr/>
        <p:txBody>
          <a:bodyPr/>
          <a:lstStyle/>
          <a:p>
            <a:r>
              <a:rPr lang="en-US"/>
              <a:t>When you are approaching the end of the fiscal year, you want to have a complete picture of all your outstanding invoices.</a:t>
            </a:r>
          </a:p>
          <a:p>
            <a:r>
              <a:rPr lang="en-US"/>
              <a:t>Tools for identifying invoices:</a:t>
            </a:r>
          </a:p>
          <a:p>
            <a:pPr lvl="1"/>
            <a:r>
              <a:rPr lang="en-US" b="1"/>
              <a:t>Voucher Exceptions Report </a:t>
            </a:r>
            <a:r>
              <a:rPr lang="en-US"/>
              <a:t>(VOUCHER_EXCEPTIONS) to find invoices we have that we cannot pay because some issues are preventing it.</a:t>
            </a:r>
          </a:p>
          <a:p>
            <a:pPr lvl="1"/>
            <a:r>
              <a:rPr lang="en-US" b="1"/>
              <a:t>Open Encumbrance Report </a:t>
            </a:r>
            <a:r>
              <a:rPr lang="en-US"/>
              <a:t>(PCC_OPEN_ENC_NEW) to find POs with remaining balances that should have already been spent down. Contact your AP Specialist to confirm if they have received the invoices!</a:t>
            </a:r>
          </a:p>
          <a:p>
            <a:pPr lvl="1"/>
            <a:r>
              <a:rPr lang="en-US" b="1"/>
              <a:t>Vendors</a:t>
            </a:r>
            <a:r>
              <a:rPr lang="en-US"/>
              <a:t>: Contact your vendors, </a:t>
            </a:r>
            <a:r>
              <a:rPr lang="en-US" b="1"/>
              <a:t>especially if you have any vendors working on multi-year contracts or if they have delayed billing. </a:t>
            </a:r>
            <a:r>
              <a:rPr lang="en-US"/>
              <a:t>If they are working in June, you need to know when that work will be billed. If it will not be billed in time for the AP cutoff, request an estimate. </a:t>
            </a:r>
            <a:endParaRPr lang="en-US" b="1"/>
          </a:p>
        </p:txBody>
      </p:sp>
      <p:sp>
        <p:nvSpPr>
          <p:cNvPr id="4" name="TextBox 3">
            <a:extLst>
              <a:ext uri="{FF2B5EF4-FFF2-40B4-BE49-F238E27FC236}">
                <a16:creationId xmlns:a16="http://schemas.microsoft.com/office/drawing/2014/main" id="{5FC6DF44-25D9-4C9E-88C1-690765F11D4C}"/>
              </a:ext>
            </a:extLst>
          </p:cNvPr>
          <p:cNvSpPr txBox="1"/>
          <p:nvPr/>
        </p:nvSpPr>
        <p:spPr>
          <a:xfrm>
            <a:off x="3918282" y="172528"/>
            <a:ext cx="646981"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a:ln>
                  <a:noFill/>
                </a:ln>
                <a:solidFill>
                  <a:prstClr val="black"/>
                </a:solidFill>
                <a:effectLst/>
                <a:uLnTx/>
                <a:uFillTx/>
                <a:latin typeface="Corbel" panose="020B0503020204020204"/>
                <a:ea typeface="+mn-ea"/>
                <a:cs typeface="+mn-cs"/>
              </a:rPr>
              <a:t>*</a:t>
            </a:r>
          </a:p>
        </p:txBody>
      </p:sp>
      <p:sp>
        <p:nvSpPr>
          <p:cNvPr id="5" name="TextBox 4">
            <a:extLst>
              <a:ext uri="{FF2B5EF4-FFF2-40B4-BE49-F238E27FC236}">
                <a16:creationId xmlns:a16="http://schemas.microsoft.com/office/drawing/2014/main" id="{1407CC4A-7D43-4532-883F-FF4DDC158EFF}"/>
              </a:ext>
            </a:extLst>
          </p:cNvPr>
          <p:cNvSpPr txBox="1"/>
          <p:nvPr/>
        </p:nvSpPr>
        <p:spPr>
          <a:xfrm>
            <a:off x="0" y="6103452"/>
            <a:ext cx="353683"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Corbel" panose="020B0503020204020204"/>
                <a:ea typeface="+mn-ea"/>
                <a:cs typeface="+mn-cs"/>
              </a:rPr>
              <a:t>*</a:t>
            </a:r>
          </a:p>
        </p:txBody>
      </p:sp>
      <p:sp>
        <p:nvSpPr>
          <p:cNvPr id="6" name="TextBox 5">
            <a:extLst>
              <a:ext uri="{FF2B5EF4-FFF2-40B4-BE49-F238E27FC236}">
                <a16:creationId xmlns:a16="http://schemas.microsoft.com/office/drawing/2014/main" id="{AB09624C-83CD-4024-B86B-890E0AA4F891}"/>
              </a:ext>
            </a:extLst>
          </p:cNvPr>
          <p:cNvSpPr txBox="1"/>
          <p:nvPr/>
        </p:nvSpPr>
        <p:spPr>
          <a:xfrm>
            <a:off x="176841" y="6316140"/>
            <a:ext cx="396815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“too long; didn’t read”</a:t>
            </a:r>
          </a:p>
        </p:txBody>
      </p:sp>
      <p:sp>
        <p:nvSpPr>
          <p:cNvPr id="8" name="TextBox 7">
            <a:extLst>
              <a:ext uri="{FF2B5EF4-FFF2-40B4-BE49-F238E27FC236}">
                <a16:creationId xmlns:a16="http://schemas.microsoft.com/office/drawing/2014/main" id="{A2F3229C-32BF-254F-A714-5EA5DD3095B9}"/>
              </a:ext>
            </a:extLst>
          </p:cNvPr>
          <p:cNvSpPr txBox="1"/>
          <p:nvPr/>
        </p:nvSpPr>
        <p:spPr>
          <a:xfrm rot="19410406">
            <a:off x="-324943" y="3121297"/>
            <a:ext cx="6185171" cy="110799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a:ln>
                  <a:noFill/>
                </a:ln>
                <a:solidFill>
                  <a:prstClr val="white">
                    <a:lumMod val="75000"/>
                  </a:prstClr>
                </a:solidFill>
                <a:effectLst/>
                <a:uLnTx/>
                <a:uFillTx/>
                <a:latin typeface="Bodoni MT" panose="020F0502020204030204" pitchFamily="34" charset="0"/>
                <a:ea typeface="+mn-ea"/>
                <a:cs typeface="+mn-cs"/>
              </a:rPr>
              <a:t>INVOICES</a:t>
            </a:r>
          </a:p>
        </p:txBody>
      </p:sp>
      <p:sp>
        <p:nvSpPr>
          <p:cNvPr id="14" name="Footer Placeholder 13">
            <a:extLst>
              <a:ext uri="{FF2B5EF4-FFF2-40B4-BE49-F238E27FC236}">
                <a16:creationId xmlns:a16="http://schemas.microsoft.com/office/drawing/2014/main" id="{C1130030-BB08-5AEF-42C3-0F7A67B0D60C}"/>
              </a:ext>
            </a:extLst>
          </p:cNvPr>
          <p:cNvSpPr>
            <a:spLocks noGrp="1"/>
          </p:cNvSpPr>
          <p:nvPr>
            <p:ph type="ftr" sz="quarter" idx="11"/>
          </p:nvPr>
        </p:nvSpPr>
        <p:spPr>
          <a:xfrm>
            <a:off x="3274172" y="6365062"/>
            <a:ext cx="3814856" cy="365125"/>
          </a:xfrm>
        </p:spPr>
        <p:txBody>
          <a:bodyPr/>
          <a:lstStyle/>
          <a:p>
            <a:pPr algn="ctr"/>
            <a:r>
              <a:rPr lang="en-US">
                <a:solidFill>
                  <a:schemeClr val="tx1"/>
                </a:solidFill>
                <a:latin typeface="Times New Roman"/>
                <a:cs typeface="Times New Roman"/>
              </a:rPr>
              <a:t>27</a:t>
            </a:r>
            <a:endParaRPr lang="en-US">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2676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5CFD9-FFB8-466A-B0A1-A19F6DC71D2C}"/>
              </a:ext>
            </a:extLst>
          </p:cNvPr>
          <p:cNvSpPr>
            <a:spLocks noGrp="1"/>
          </p:cNvSpPr>
          <p:nvPr>
            <p:ph type="title"/>
          </p:nvPr>
        </p:nvSpPr>
        <p:spPr/>
        <p:txBody>
          <a:bodyPr/>
          <a:lstStyle/>
          <a:p>
            <a:pPr algn="ctr"/>
            <a:r>
              <a:rPr lang="en-US"/>
              <a:t>The tl;dr:</a:t>
            </a:r>
          </a:p>
        </p:txBody>
      </p:sp>
      <p:sp>
        <p:nvSpPr>
          <p:cNvPr id="3" name="Content Placeholder 2">
            <a:extLst>
              <a:ext uri="{FF2B5EF4-FFF2-40B4-BE49-F238E27FC236}">
                <a16:creationId xmlns:a16="http://schemas.microsoft.com/office/drawing/2014/main" id="{96A3B7CA-661F-495E-93C1-45E836B2A987}"/>
              </a:ext>
            </a:extLst>
          </p:cNvPr>
          <p:cNvSpPr>
            <a:spLocks noGrp="1"/>
          </p:cNvSpPr>
          <p:nvPr>
            <p:ph idx="1"/>
          </p:nvPr>
        </p:nvSpPr>
        <p:spPr/>
        <p:txBody>
          <a:bodyPr/>
          <a:lstStyle/>
          <a:p>
            <a:r>
              <a:rPr lang="en-US"/>
              <a:t>If you need to pay now for something that will happen next fiscal year, email the invoice to your AP Specialist with the budget coding for </a:t>
            </a:r>
            <a:r>
              <a:rPr lang="en-US" b="1"/>
              <a:t>next</a:t>
            </a:r>
            <a:r>
              <a:rPr lang="en-US"/>
              <a:t> fiscal year.</a:t>
            </a:r>
          </a:p>
          <a:p>
            <a:r>
              <a:rPr lang="en-US" i="1"/>
              <a:t>Example: Subscriptions and institutional memberships that are billed in advance every year. </a:t>
            </a:r>
          </a:p>
          <a:p>
            <a:r>
              <a:rPr lang="en-US"/>
              <a:t>AP will pay it now.</a:t>
            </a:r>
          </a:p>
          <a:p>
            <a:r>
              <a:rPr lang="en-US"/>
              <a:t>In July, create a requisition in the new fiscal year and notify your AP Specialist.</a:t>
            </a:r>
          </a:p>
          <a:p>
            <a:r>
              <a:rPr lang="en-US"/>
              <a:t>If the transaction is split across both fiscal years, create two </a:t>
            </a:r>
            <a:r>
              <a:rPr lang="en-US" err="1"/>
              <a:t>reqs</a:t>
            </a:r>
            <a:r>
              <a:rPr lang="en-US"/>
              <a:t>, one now for this year’s portion, one in July for next year’s portion.</a:t>
            </a:r>
          </a:p>
          <a:p>
            <a:endParaRPr lang="en-US"/>
          </a:p>
        </p:txBody>
      </p:sp>
      <p:sp>
        <p:nvSpPr>
          <p:cNvPr id="4" name="TextBox 3">
            <a:extLst>
              <a:ext uri="{FF2B5EF4-FFF2-40B4-BE49-F238E27FC236}">
                <a16:creationId xmlns:a16="http://schemas.microsoft.com/office/drawing/2014/main" id="{5FC6DF44-25D9-4C9E-88C1-690765F11D4C}"/>
              </a:ext>
            </a:extLst>
          </p:cNvPr>
          <p:cNvSpPr txBox="1"/>
          <p:nvPr/>
        </p:nvSpPr>
        <p:spPr>
          <a:xfrm>
            <a:off x="3918282" y="172528"/>
            <a:ext cx="646981"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a:ln>
                  <a:noFill/>
                </a:ln>
                <a:solidFill>
                  <a:prstClr val="black"/>
                </a:solidFill>
                <a:effectLst/>
                <a:uLnTx/>
                <a:uFillTx/>
                <a:latin typeface="Corbel" panose="020B0503020204020204"/>
                <a:ea typeface="+mn-ea"/>
                <a:cs typeface="+mn-cs"/>
              </a:rPr>
              <a:t>*</a:t>
            </a:r>
          </a:p>
        </p:txBody>
      </p:sp>
      <p:sp>
        <p:nvSpPr>
          <p:cNvPr id="5" name="TextBox 4">
            <a:extLst>
              <a:ext uri="{FF2B5EF4-FFF2-40B4-BE49-F238E27FC236}">
                <a16:creationId xmlns:a16="http://schemas.microsoft.com/office/drawing/2014/main" id="{1407CC4A-7D43-4532-883F-FF4DDC158EFF}"/>
              </a:ext>
            </a:extLst>
          </p:cNvPr>
          <p:cNvSpPr txBox="1"/>
          <p:nvPr/>
        </p:nvSpPr>
        <p:spPr>
          <a:xfrm>
            <a:off x="0" y="6103452"/>
            <a:ext cx="353683"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Corbel" panose="020B0503020204020204"/>
                <a:ea typeface="+mn-ea"/>
                <a:cs typeface="+mn-cs"/>
              </a:rPr>
              <a:t>*</a:t>
            </a:r>
          </a:p>
        </p:txBody>
      </p:sp>
      <p:sp>
        <p:nvSpPr>
          <p:cNvPr id="6" name="TextBox 5">
            <a:extLst>
              <a:ext uri="{FF2B5EF4-FFF2-40B4-BE49-F238E27FC236}">
                <a16:creationId xmlns:a16="http://schemas.microsoft.com/office/drawing/2014/main" id="{AB09624C-83CD-4024-B86B-890E0AA4F891}"/>
              </a:ext>
            </a:extLst>
          </p:cNvPr>
          <p:cNvSpPr txBox="1"/>
          <p:nvPr/>
        </p:nvSpPr>
        <p:spPr>
          <a:xfrm>
            <a:off x="176841" y="6316140"/>
            <a:ext cx="396815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“too long; didn’t read”</a:t>
            </a:r>
          </a:p>
        </p:txBody>
      </p:sp>
      <p:sp>
        <p:nvSpPr>
          <p:cNvPr id="7" name="TextBox 6">
            <a:extLst>
              <a:ext uri="{FF2B5EF4-FFF2-40B4-BE49-F238E27FC236}">
                <a16:creationId xmlns:a16="http://schemas.microsoft.com/office/drawing/2014/main" id="{0E825A5A-46DF-504C-B519-17C4945CCDC8}"/>
              </a:ext>
            </a:extLst>
          </p:cNvPr>
          <p:cNvSpPr txBox="1"/>
          <p:nvPr/>
        </p:nvSpPr>
        <p:spPr>
          <a:xfrm rot="19410406">
            <a:off x="873662" y="2875002"/>
            <a:ext cx="4005059" cy="110799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a:ln>
                  <a:noFill/>
                </a:ln>
                <a:solidFill>
                  <a:prstClr val="white">
                    <a:lumMod val="75000"/>
                  </a:prstClr>
                </a:solidFill>
                <a:effectLst/>
                <a:uLnTx/>
                <a:uFillTx/>
                <a:latin typeface="Bodoni MT" panose="020F0502020204030204" pitchFamily="34" charset="0"/>
                <a:ea typeface="+mn-ea"/>
                <a:cs typeface="+mn-cs"/>
              </a:rPr>
              <a:t>PREPAYS</a:t>
            </a:r>
          </a:p>
        </p:txBody>
      </p:sp>
      <p:sp>
        <p:nvSpPr>
          <p:cNvPr id="14" name="Footer Placeholder 13">
            <a:extLst>
              <a:ext uri="{FF2B5EF4-FFF2-40B4-BE49-F238E27FC236}">
                <a16:creationId xmlns:a16="http://schemas.microsoft.com/office/drawing/2014/main" id="{DAD5D7C9-C18D-69C9-BD03-C51457109D53}"/>
              </a:ext>
            </a:extLst>
          </p:cNvPr>
          <p:cNvSpPr>
            <a:spLocks noGrp="1"/>
          </p:cNvSpPr>
          <p:nvPr>
            <p:ph type="ftr" sz="quarter" idx="11"/>
          </p:nvPr>
        </p:nvSpPr>
        <p:spPr>
          <a:xfrm>
            <a:off x="3274172" y="6323124"/>
            <a:ext cx="3814856" cy="365125"/>
          </a:xfrm>
        </p:spPr>
        <p:txBody>
          <a:bodyPr/>
          <a:lstStyle/>
          <a:p>
            <a:pPr algn="ctr"/>
            <a:r>
              <a:rPr lang="en-US">
                <a:solidFill>
                  <a:schemeClr val="tx1"/>
                </a:solidFill>
                <a:latin typeface="Times New Roman"/>
                <a:cs typeface="Times New Roman"/>
              </a:rPr>
              <a:t>28</a:t>
            </a:r>
            <a:endParaRPr lang="en-US">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7339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5CFD9-FFB8-466A-B0A1-A19F6DC71D2C}"/>
              </a:ext>
            </a:extLst>
          </p:cNvPr>
          <p:cNvSpPr>
            <a:spLocks noGrp="1"/>
          </p:cNvSpPr>
          <p:nvPr>
            <p:ph type="title"/>
          </p:nvPr>
        </p:nvSpPr>
        <p:spPr/>
        <p:txBody>
          <a:bodyPr/>
          <a:lstStyle/>
          <a:p>
            <a:pPr algn="ctr"/>
            <a:r>
              <a:rPr lang="en-US"/>
              <a:t>The tl;dr:</a:t>
            </a:r>
          </a:p>
        </p:txBody>
      </p:sp>
      <p:sp>
        <p:nvSpPr>
          <p:cNvPr id="3" name="Content Placeholder 2">
            <a:extLst>
              <a:ext uri="{FF2B5EF4-FFF2-40B4-BE49-F238E27FC236}">
                <a16:creationId xmlns:a16="http://schemas.microsoft.com/office/drawing/2014/main" id="{96A3B7CA-661F-495E-93C1-45E836B2A987}"/>
              </a:ext>
            </a:extLst>
          </p:cNvPr>
          <p:cNvSpPr>
            <a:spLocks noGrp="1"/>
          </p:cNvSpPr>
          <p:nvPr>
            <p:ph idx="1"/>
          </p:nvPr>
        </p:nvSpPr>
        <p:spPr/>
        <p:txBody>
          <a:bodyPr>
            <a:normAutofit lnSpcReduction="10000"/>
          </a:bodyPr>
          <a:lstStyle/>
          <a:p>
            <a:r>
              <a:rPr lang="en-US"/>
              <a:t>If you need to pay in July or later for goods and services received in June or earlier, work with your business office to submit the invoices or estimates as part of your campus’s “liability list.”</a:t>
            </a:r>
          </a:p>
          <a:p>
            <a:r>
              <a:rPr lang="en-US" i="1"/>
              <a:t>Example: Vendor works in June but won’t bill until August, or there is a dispute on the invoice that will take a long time to resolve</a:t>
            </a:r>
          </a:p>
          <a:p>
            <a:r>
              <a:rPr lang="en-US"/>
              <a:t>Finance will create a journal entry that charges your old year budget for the expense being accrued.</a:t>
            </a:r>
          </a:p>
          <a:p>
            <a:r>
              <a:rPr lang="en-US"/>
              <a:t>The journal entry will reverse the funds in the new year, creating a negative expense.</a:t>
            </a:r>
          </a:p>
          <a:p>
            <a:r>
              <a:rPr lang="en-US"/>
              <a:t>AP will process a payment in the new fiscal year which will be offset by the negative expense.</a:t>
            </a:r>
          </a:p>
          <a:p>
            <a:r>
              <a:rPr lang="en-US"/>
              <a:t>If the transaction crosses between fiscal years, you will need to do a req in July for the new year portion.</a:t>
            </a:r>
          </a:p>
        </p:txBody>
      </p:sp>
      <p:sp>
        <p:nvSpPr>
          <p:cNvPr id="4" name="TextBox 3">
            <a:extLst>
              <a:ext uri="{FF2B5EF4-FFF2-40B4-BE49-F238E27FC236}">
                <a16:creationId xmlns:a16="http://schemas.microsoft.com/office/drawing/2014/main" id="{5FC6DF44-25D9-4C9E-88C1-690765F11D4C}"/>
              </a:ext>
            </a:extLst>
          </p:cNvPr>
          <p:cNvSpPr txBox="1"/>
          <p:nvPr/>
        </p:nvSpPr>
        <p:spPr>
          <a:xfrm>
            <a:off x="3918282" y="172528"/>
            <a:ext cx="646981"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a:ln>
                  <a:noFill/>
                </a:ln>
                <a:solidFill>
                  <a:prstClr val="black"/>
                </a:solidFill>
                <a:effectLst/>
                <a:uLnTx/>
                <a:uFillTx/>
                <a:latin typeface="Corbel" panose="020B0503020204020204"/>
                <a:ea typeface="+mn-ea"/>
                <a:cs typeface="+mn-cs"/>
              </a:rPr>
              <a:t>*</a:t>
            </a:r>
          </a:p>
        </p:txBody>
      </p:sp>
      <p:sp>
        <p:nvSpPr>
          <p:cNvPr id="5" name="TextBox 4">
            <a:extLst>
              <a:ext uri="{FF2B5EF4-FFF2-40B4-BE49-F238E27FC236}">
                <a16:creationId xmlns:a16="http://schemas.microsoft.com/office/drawing/2014/main" id="{1407CC4A-7D43-4532-883F-FF4DDC158EFF}"/>
              </a:ext>
            </a:extLst>
          </p:cNvPr>
          <p:cNvSpPr txBox="1"/>
          <p:nvPr/>
        </p:nvSpPr>
        <p:spPr>
          <a:xfrm>
            <a:off x="0" y="6103452"/>
            <a:ext cx="353683"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Corbel" panose="020B0503020204020204"/>
                <a:ea typeface="+mn-ea"/>
                <a:cs typeface="+mn-cs"/>
              </a:rPr>
              <a:t>*</a:t>
            </a:r>
          </a:p>
        </p:txBody>
      </p:sp>
      <p:sp>
        <p:nvSpPr>
          <p:cNvPr id="6" name="TextBox 5">
            <a:extLst>
              <a:ext uri="{FF2B5EF4-FFF2-40B4-BE49-F238E27FC236}">
                <a16:creationId xmlns:a16="http://schemas.microsoft.com/office/drawing/2014/main" id="{AB09624C-83CD-4024-B86B-890E0AA4F891}"/>
              </a:ext>
            </a:extLst>
          </p:cNvPr>
          <p:cNvSpPr txBox="1"/>
          <p:nvPr/>
        </p:nvSpPr>
        <p:spPr>
          <a:xfrm>
            <a:off x="176841" y="6316140"/>
            <a:ext cx="396815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“too long; didn’t read”</a:t>
            </a:r>
          </a:p>
        </p:txBody>
      </p:sp>
      <p:sp>
        <p:nvSpPr>
          <p:cNvPr id="8" name="TextBox 7">
            <a:extLst>
              <a:ext uri="{FF2B5EF4-FFF2-40B4-BE49-F238E27FC236}">
                <a16:creationId xmlns:a16="http://schemas.microsoft.com/office/drawing/2014/main" id="{A2F3229C-32BF-254F-A714-5EA5DD3095B9}"/>
              </a:ext>
            </a:extLst>
          </p:cNvPr>
          <p:cNvSpPr txBox="1"/>
          <p:nvPr/>
        </p:nvSpPr>
        <p:spPr>
          <a:xfrm rot="19410406">
            <a:off x="-324943" y="3121297"/>
            <a:ext cx="6185171" cy="110799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a:ln>
                  <a:noFill/>
                </a:ln>
                <a:solidFill>
                  <a:prstClr val="white">
                    <a:lumMod val="75000"/>
                  </a:prstClr>
                </a:solidFill>
                <a:effectLst/>
                <a:uLnTx/>
                <a:uFillTx/>
                <a:latin typeface="Bodoni MT" panose="020F0502020204030204" pitchFamily="34" charset="0"/>
                <a:ea typeface="+mn-ea"/>
                <a:cs typeface="+mn-cs"/>
              </a:rPr>
              <a:t>LIABIILITIES</a:t>
            </a:r>
          </a:p>
        </p:txBody>
      </p:sp>
      <p:sp>
        <p:nvSpPr>
          <p:cNvPr id="14" name="Footer Placeholder 13">
            <a:extLst>
              <a:ext uri="{FF2B5EF4-FFF2-40B4-BE49-F238E27FC236}">
                <a16:creationId xmlns:a16="http://schemas.microsoft.com/office/drawing/2014/main" id="{3A6FD064-6218-86D4-B3A3-8B0A9A9DBEC8}"/>
              </a:ext>
            </a:extLst>
          </p:cNvPr>
          <p:cNvSpPr>
            <a:spLocks noGrp="1"/>
          </p:cNvSpPr>
          <p:nvPr>
            <p:ph type="ftr" sz="quarter" idx="11"/>
          </p:nvPr>
        </p:nvSpPr>
        <p:spPr>
          <a:xfrm>
            <a:off x="3274172" y="6360284"/>
            <a:ext cx="3814856" cy="365125"/>
          </a:xfrm>
        </p:spPr>
        <p:txBody>
          <a:bodyPr/>
          <a:lstStyle/>
          <a:p>
            <a:pPr algn="ctr"/>
            <a:r>
              <a:rPr lang="en-US">
                <a:solidFill>
                  <a:schemeClr val="tx1"/>
                </a:solidFill>
                <a:latin typeface="Times New Roman"/>
                <a:cs typeface="Times New Roman"/>
              </a:rPr>
              <a:t>29</a:t>
            </a:r>
            <a:endParaRPr lang="en-US">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5700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Freeform 6">
            <a:extLst>
              <a:ext uri="{FF2B5EF4-FFF2-40B4-BE49-F238E27FC236}">
                <a16:creationId xmlns:a16="http://schemas.microsoft.com/office/drawing/2014/main" id="{49EC5C96-A5B7-48AF-865B-32EA92606F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cxnSp>
        <p:nvCxnSpPr>
          <p:cNvPr id="53" name="Straight Connector 24">
            <a:extLst>
              <a:ext uri="{FF2B5EF4-FFF2-40B4-BE49-F238E27FC236}">
                <a16:creationId xmlns:a16="http://schemas.microsoft.com/office/drawing/2014/main" id="{87D3361C-8AD4-4C09-8E01-4332488617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54" name="Rectangle 26">
            <a:extLst>
              <a:ext uri="{FF2B5EF4-FFF2-40B4-BE49-F238E27FC236}">
                <a16:creationId xmlns:a16="http://schemas.microsoft.com/office/drawing/2014/main" id="{9F8CD012-29F5-45B8-83DF-393C0A213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1999" cy="45620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55" name="Freeform 6">
            <a:extLst>
              <a:ext uri="{FF2B5EF4-FFF2-40B4-BE49-F238E27FC236}">
                <a16:creationId xmlns:a16="http://schemas.microsoft.com/office/drawing/2014/main" id="{D5807261-5AA8-4462-847C-7789D2671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263417"/>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56" name="Rectangle 30">
            <a:extLst>
              <a:ext uri="{FF2B5EF4-FFF2-40B4-BE49-F238E27FC236}">
                <a16:creationId xmlns:a16="http://schemas.microsoft.com/office/drawing/2014/main" id="{5C9F31C1-4E46-4A89-877A-24BBC6D3F4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4553146"/>
            <a:ext cx="12191999" cy="23048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3" name="Title 1">
            <a:extLst>
              <a:ext uri="{FF2B5EF4-FFF2-40B4-BE49-F238E27FC236}">
                <a16:creationId xmlns:a16="http://schemas.microsoft.com/office/drawing/2014/main" id="{712AE9BB-4787-4EA9-A646-C5C7A9CFF0A5}"/>
              </a:ext>
            </a:extLst>
          </p:cNvPr>
          <p:cNvSpPr txBox="1">
            <a:spLocks/>
          </p:cNvSpPr>
          <p:nvPr/>
        </p:nvSpPr>
        <p:spPr>
          <a:xfrm>
            <a:off x="643464" y="5202087"/>
            <a:ext cx="9600863" cy="894704"/>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pPr marL="0" marR="0" lvl="0" indent="0" algn="r" defTabSz="914400" rtl="0" eaLnBrk="1" fontAlgn="auto" latinLnBrk="0" hangingPunct="1">
              <a:lnSpc>
                <a:spcPct val="85000"/>
              </a:lnSpc>
              <a:spcBef>
                <a:spcPct val="0"/>
              </a:spcBef>
              <a:spcAft>
                <a:spcPts val="600"/>
              </a:spcAft>
              <a:buClrTx/>
              <a:buSzTx/>
              <a:buFontTx/>
              <a:buNone/>
              <a:tabLst/>
              <a:defRPr/>
            </a:pPr>
            <a:r>
              <a:rPr kumimoji="0" lang="en-US" sz="3000" b="0" i="1" u="none" strike="noStrike" kern="1200" cap="all" spc="0" normalizeH="0" baseline="0" noProof="0">
                <a:ln>
                  <a:noFill/>
                </a:ln>
                <a:solidFill>
                  <a:srgbClr val="F5F5F5"/>
                </a:solidFill>
                <a:effectLst/>
                <a:uLnTx/>
                <a:uFillTx/>
                <a:latin typeface="Century Schoolbook" panose="02040604050505020304"/>
                <a:ea typeface="+mj-ea"/>
                <a:cs typeface="+mj-cs"/>
              </a:rPr>
              <a:t>Summary of Prepay and Liability Transactions</a:t>
            </a:r>
          </a:p>
        </p:txBody>
      </p:sp>
      <p:cxnSp>
        <p:nvCxnSpPr>
          <p:cNvPr id="57" name="Straight Connector 32">
            <a:extLst>
              <a:ext uri="{FF2B5EF4-FFF2-40B4-BE49-F238E27FC236}">
                <a16:creationId xmlns:a16="http://schemas.microsoft.com/office/drawing/2014/main" id="{99B864D8-020F-455C-951E-BECB1D7E9E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 y="6178167"/>
            <a:ext cx="10244326"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graphicFrame>
        <p:nvGraphicFramePr>
          <p:cNvPr id="7" name="Table 7">
            <a:extLst>
              <a:ext uri="{FF2B5EF4-FFF2-40B4-BE49-F238E27FC236}">
                <a16:creationId xmlns:a16="http://schemas.microsoft.com/office/drawing/2014/main" id="{7607A1C5-8946-1046-BC93-AA01B50A7795}"/>
              </a:ext>
            </a:extLst>
          </p:cNvPr>
          <p:cNvGraphicFramePr>
            <a:graphicFrameLocks noGrp="1"/>
          </p:cNvGraphicFramePr>
          <p:nvPr/>
        </p:nvGraphicFramePr>
        <p:xfrm>
          <a:off x="776321" y="610826"/>
          <a:ext cx="9755417" cy="3637216"/>
        </p:xfrm>
        <a:graphic>
          <a:graphicData uri="http://schemas.openxmlformats.org/drawingml/2006/table">
            <a:tbl>
              <a:tblPr firstRow="1" bandRow="1">
                <a:tableStyleId>{073A0DAA-6AF3-43AB-8588-CEC1D06C72B9}</a:tableStyleId>
              </a:tblPr>
              <a:tblGrid>
                <a:gridCol w="2939463">
                  <a:extLst>
                    <a:ext uri="{9D8B030D-6E8A-4147-A177-3AD203B41FA5}">
                      <a16:colId xmlns:a16="http://schemas.microsoft.com/office/drawing/2014/main" val="1271426708"/>
                    </a:ext>
                  </a:extLst>
                </a:gridCol>
                <a:gridCol w="2481487">
                  <a:extLst>
                    <a:ext uri="{9D8B030D-6E8A-4147-A177-3AD203B41FA5}">
                      <a16:colId xmlns:a16="http://schemas.microsoft.com/office/drawing/2014/main" val="2920942599"/>
                    </a:ext>
                  </a:extLst>
                </a:gridCol>
                <a:gridCol w="1748162">
                  <a:extLst>
                    <a:ext uri="{9D8B030D-6E8A-4147-A177-3AD203B41FA5}">
                      <a16:colId xmlns:a16="http://schemas.microsoft.com/office/drawing/2014/main" val="197638047"/>
                    </a:ext>
                  </a:extLst>
                </a:gridCol>
                <a:gridCol w="2586305">
                  <a:extLst>
                    <a:ext uri="{9D8B030D-6E8A-4147-A177-3AD203B41FA5}">
                      <a16:colId xmlns:a16="http://schemas.microsoft.com/office/drawing/2014/main" val="2546980025"/>
                    </a:ext>
                  </a:extLst>
                </a:gridCol>
              </a:tblGrid>
              <a:tr h="710461">
                <a:tc>
                  <a:txBody>
                    <a:bodyPr/>
                    <a:lstStyle/>
                    <a:p>
                      <a:r>
                        <a:rPr lang="en-US" sz="1500" b="1" cap="all" spc="60">
                          <a:solidFill>
                            <a:schemeClr val="bg1"/>
                          </a:solidFill>
                        </a:rPr>
                        <a:t>Type of transaction</a:t>
                      </a:r>
                    </a:p>
                  </a:txBody>
                  <a:tcPr marL="149415" marR="149415" marT="111009" marB="111009" anchor="b"/>
                </a:tc>
                <a:tc>
                  <a:txBody>
                    <a:bodyPr/>
                    <a:lstStyle/>
                    <a:p>
                      <a:r>
                        <a:rPr lang="en-US" sz="1500" b="1" cap="all" spc="60">
                          <a:solidFill>
                            <a:schemeClr val="bg1"/>
                          </a:solidFill>
                        </a:rPr>
                        <a:t>When we pay for it</a:t>
                      </a:r>
                    </a:p>
                  </a:txBody>
                  <a:tcPr marL="149415" marR="149415" marT="111009" marB="111009" anchor="b"/>
                </a:tc>
                <a:tc>
                  <a:txBody>
                    <a:bodyPr/>
                    <a:lstStyle/>
                    <a:p>
                      <a:r>
                        <a:rPr lang="en-US" sz="1500" b="1" cap="all" spc="60">
                          <a:solidFill>
                            <a:schemeClr val="bg1"/>
                          </a:solidFill>
                        </a:rPr>
                        <a:t>When we receive it</a:t>
                      </a:r>
                    </a:p>
                  </a:txBody>
                  <a:tcPr marL="149415" marR="149415" marT="111009" marB="111009" anchor="b"/>
                </a:tc>
                <a:tc>
                  <a:txBody>
                    <a:bodyPr/>
                    <a:lstStyle/>
                    <a:p>
                      <a:r>
                        <a:rPr lang="en-US" sz="1500" b="1" cap="all" spc="60">
                          <a:solidFill>
                            <a:schemeClr val="bg1"/>
                          </a:solidFill>
                        </a:rPr>
                        <a:t>When we account for it</a:t>
                      </a:r>
                    </a:p>
                  </a:txBody>
                  <a:tcPr marL="149415" marR="149415" marT="111009" marB="111009" anchor="b"/>
                </a:tc>
                <a:extLst>
                  <a:ext uri="{0D108BD9-81ED-4DB2-BD59-A6C34878D82A}">
                    <a16:rowId xmlns:a16="http://schemas.microsoft.com/office/drawing/2014/main" val="950146317"/>
                  </a:ext>
                </a:extLst>
              </a:tr>
              <a:tr h="526146">
                <a:tc>
                  <a:txBody>
                    <a:bodyPr/>
                    <a:lstStyle/>
                    <a:p>
                      <a:r>
                        <a:rPr lang="en-US" sz="1900" cap="none" spc="0">
                          <a:solidFill>
                            <a:schemeClr val="tx1"/>
                          </a:solidFill>
                        </a:rPr>
                        <a:t>Prepay</a:t>
                      </a:r>
                    </a:p>
                  </a:txBody>
                  <a:tcPr marL="149415" marR="149415" marT="74707" marB="111009"/>
                </a:tc>
                <a:tc>
                  <a:txBody>
                    <a:bodyPr/>
                    <a:lstStyle/>
                    <a:p>
                      <a:r>
                        <a:rPr lang="en-US" sz="2000" b="1" i="0" cap="none" spc="0">
                          <a:solidFill>
                            <a:schemeClr val="accent1"/>
                          </a:solidFill>
                        </a:rPr>
                        <a:t>Old Year</a:t>
                      </a:r>
                    </a:p>
                  </a:txBody>
                  <a:tcPr marL="149415" marR="149415" marT="74707" marB="111009"/>
                </a:tc>
                <a:tc>
                  <a:txBody>
                    <a:bodyPr/>
                    <a:lstStyle/>
                    <a:p>
                      <a:r>
                        <a:rPr lang="en-US" sz="2000" b="1" i="0" cap="none" spc="0">
                          <a:solidFill>
                            <a:schemeClr val="accent2"/>
                          </a:solidFill>
                        </a:rPr>
                        <a:t>New Year</a:t>
                      </a:r>
                    </a:p>
                  </a:txBody>
                  <a:tcPr marL="149415" marR="149415" marT="74707" marB="111009"/>
                </a:tc>
                <a:tc>
                  <a:txBody>
                    <a:bodyPr/>
                    <a:lstStyle/>
                    <a:p>
                      <a:r>
                        <a:rPr lang="en-US" sz="2000" b="1" i="0" cap="none" spc="0">
                          <a:solidFill>
                            <a:schemeClr val="accent2"/>
                          </a:solidFill>
                        </a:rPr>
                        <a:t>New Year</a:t>
                      </a:r>
                    </a:p>
                  </a:txBody>
                  <a:tcPr marL="149415" marR="149415" marT="74707" marB="111009"/>
                </a:tc>
                <a:extLst>
                  <a:ext uri="{0D108BD9-81ED-4DB2-BD59-A6C34878D82A}">
                    <a16:rowId xmlns:a16="http://schemas.microsoft.com/office/drawing/2014/main" val="3703187822"/>
                  </a:ext>
                </a:extLst>
              </a:tr>
              <a:tr h="526146">
                <a:tc>
                  <a:txBody>
                    <a:bodyPr/>
                    <a:lstStyle/>
                    <a:p>
                      <a:r>
                        <a:rPr lang="en-US" sz="1900" cap="none" spc="0">
                          <a:solidFill>
                            <a:schemeClr val="tx1"/>
                          </a:solidFill>
                        </a:rPr>
                        <a:t>Liability</a:t>
                      </a:r>
                    </a:p>
                  </a:txBody>
                  <a:tcPr marL="149415" marR="149415" marT="74707" marB="111009"/>
                </a:tc>
                <a:tc>
                  <a:txBody>
                    <a:bodyPr/>
                    <a:lstStyle/>
                    <a:p>
                      <a:r>
                        <a:rPr lang="en-US" sz="2000" b="1" i="0" cap="none" spc="0">
                          <a:solidFill>
                            <a:schemeClr val="accent2"/>
                          </a:solidFill>
                        </a:rPr>
                        <a:t>New Year</a:t>
                      </a:r>
                    </a:p>
                  </a:txBody>
                  <a:tcPr marL="149415" marR="149415" marT="74707" marB="111009"/>
                </a:tc>
                <a:tc>
                  <a:txBody>
                    <a:bodyPr/>
                    <a:lstStyle/>
                    <a:p>
                      <a:r>
                        <a:rPr lang="en-US" sz="2000" b="1" i="0" cap="none" spc="0">
                          <a:solidFill>
                            <a:schemeClr val="accent1"/>
                          </a:solidFill>
                        </a:rPr>
                        <a:t>Old Year</a:t>
                      </a:r>
                    </a:p>
                  </a:txBody>
                  <a:tcPr marL="149415" marR="149415" marT="74707" marB="111009"/>
                </a:tc>
                <a:tc>
                  <a:txBody>
                    <a:bodyPr/>
                    <a:lstStyle/>
                    <a:p>
                      <a:r>
                        <a:rPr lang="en-US" sz="2000" b="1" i="0" cap="none" spc="0">
                          <a:solidFill>
                            <a:schemeClr val="accent1"/>
                          </a:solidFill>
                        </a:rPr>
                        <a:t>Old  Year</a:t>
                      </a:r>
                    </a:p>
                  </a:txBody>
                  <a:tcPr marL="149415" marR="149415" marT="74707" marB="111009"/>
                </a:tc>
                <a:extLst>
                  <a:ext uri="{0D108BD9-81ED-4DB2-BD59-A6C34878D82A}">
                    <a16:rowId xmlns:a16="http://schemas.microsoft.com/office/drawing/2014/main" val="2167762984"/>
                  </a:ext>
                </a:extLst>
              </a:tr>
              <a:tr h="526146">
                <a:tc>
                  <a:txBody>
                    <a:bodyPr/>
                    <a:lstStyle/>
                    <a:p>
                      <a:r>
                        <a:rPr lang="en-US" sz="1900" cap="none" spc="0">
                          <a:solidFill>
                            <a:schemeClr val="tx1"/>
                          </a:solidFill>
                        </a:rPr>
                        <a:t>Prorated Prepay</a:t>
                      </a:r>
                    </a:p>
                  </a:txBody>
                  <a:tcPr marL="149415" marR="149415" marT="74707" marB="111009"/>
                </a:tc>
                <a:tc>
                  <a:txBody>
                    <a:bodyPr/>
                    <a:lstStyle/>
                    <a:p>
                      <a:r>
                        <a:rPr lang="en-US" sz="2000" b="1" i="0" cap="none" spc="0">
                          <a:solidFill>
                            <a:schemeClr val="accent1"/>
                          </a:solidFill>
                        </a:rPr>
                        <a:t>Old Year</a:t>
                      </a:r>
                    </a:p>
                  </a:txBody>
                  <a:tcPr marL="149415" marR="149415" marT="74707" marB="111009"/>
                </a:tc>
                <a:tc>
                  <a:txBody>
                    <a:bodyPr/>
                    <a:lstStyle/>
                    <a:p>
                      <a:r>
                        <a:rPr lang="en-US" sz="2000" b="1" i="0" cap="none" spc="0">
                          <a:solidFill>
                            <a:schemeClr val="tx1">
                              <a:lumMod val="75000"/>
                              <a:lumOff val="25000"/>
                            </a:schemeClr>
                          </a:solidFill>
                        </a:rPr>
                        <a:t>Both Years</a:t>
                      </a:r>
                    </a:p>
                  </a:txBody>
                  <a:tcPr marL="149415" marR="149415" marT="74707" marB="111009"/>
                </a:tc>
                <a:tc>
                  <a:txBody>
                    <a:bodyPr/>
                    <a:lstStyle/>
                    <a:p>
                      <a:r>
                        <a:rPr lang="en-US" sz="2000" b="1" i="0" cap="none" spc="0">
                          <a:solidFill>
                            <a:schemeClr val="tx1">
                              <a:lumMod val="75000"/>
                              <a:lumOff val="25000"/>
                            </a:schemeClr>
                          </a:solidFill>
                        </a:rPr>
                        <a:t>Both Years</a:t>
                      </a:r>
                    </a:p>
                  </a:txBody>
                  <a:tcPr marL="149415" marR="149415" marT="74707" marB="111009"/>
                </a:tc>
                <a:extLst>
                  <a:ext uri="{0D108BD9-81ED-4DB2-BD59-A6C34878D82A}">
                    <a16:rowId xmlns:a16="http://schemas.microsoft.com/office/drawing/2014/main" val="84797806"/>
                  </a:ext>
                </a:extLst>
              </a:tr>
              <a:tr h="526146">
                <a:tc>
                  <a:txBody>
                    <a:bodyPr/>
                    <a:lstStyle/>
                    <a:p>
                      <a:r>
                        <a:rPr lang="en-US" sz="1900" cap="none" spc="0">
                          <a:solidFill>
                            <a:schemeClr val="tx1"/>
                          </a:solidFill>
                        </a:rPr>
                        <a:t>Prorated Liability</a:t>
                      </a:r>
                    </a:p>
                  </a:txBody>
                  <a:tcPr marL="149415" marR="149415" marT="74707" marB="111009"/>
                </a:tc>
                <a:tc>
                  <a:txBody>
                    <a:bodyPr/>
                    <a:lstStyle/>
                    <a:p>
                      <a:r>
                        <a:rPr lang="en-US" sz="2000" b="1" i="0" cap="none" spc="0">
                          <a:solidFill>
                            <a:schemeClr val="accent2"/>
                          </a:solidFill>
                        </a:rPr>
                        <a:t>New Year</a:t>
                      </a:r>
                    </a:p>
                  </a:txBody>
                  <a:tcPr marL="149415" marR="149415" marT="74707" marB="111009"/>
                </a:tc>
                <a:tc>
                  <a:txBody>
                    <a:bodyPr/>
                    <a:lstStyle/>
                    <a:p>
                      <a:r>
                        <a:rPr lang="en-US" sz="2000" b="1" i="0" cap="none" spc="0">
                          <a:solidFill>
                            <a:schemeClr val="tx1">
                              <a:lumMod val="75000"/>
                              <a:lumOff val="25000"/>
                            </a:schemeClr>
                          </a:solidFill>
                        </a:rPr>
                        <a:t>Both Years</a:t>
                      </a:r>
                    </a:p>
                  </a:txBody>
                  <a:tcPr marL="149415" marR="149415" marT="74707" marB="111009"/>
                </a:tc>
                <a:tc>
                  <a:txBody>
                    <a:bodyPr/>
                    <a:lstStyle/>
                    <a:p>
                      <a:r>
                        <a:rPr lang="en-US" sz="2000" b="1" i="0" cap="none" spc="0">
                          <a:solidFill>
                            <a:schemeClr val="tx1">
                              <a:lumMod val="75000"/>
                              <a:lumOff val="25000"/>
                            </a:schemeClr>
                          </a:solidFill>
                        </a:rPr>
                        <a:t>Both Years</a:t>
                      </a:r>
                    </a:p>
                  </a:txBody>
                  <a:tcPr marL="149415" marR="149415" marT="74707" marB="111009"/>
                </a:tc>
                <a:extLst>
                  <a:ext uri="{0D108BD9-81ED-4DB2-BD59-A6C34878D82A}">
                    <a16:rowId xmlns:a16="http://schemas.microsoft.com/office/drawing/2014/main" val="1324238595"/>
                  </a:ext>
                </a:extLst>
              </a:tr>
              <a:tr h="822171">
                <a:tc>
                  <a:txBody>
                    <a:bodyPr/>
                    <a:lstStyle/>
                    <a:p>
                      <a:r>
                        <a:rPr lang="en-US" sz="1900" cap="none" spc="0">
                          <a:solidFill>
                            <a:schemeClr val="tx1"/>
                          </a:solidFill>
                        </a:rPr>
                        <a:t>Regular re-encumbrance</a:t>
                      </a:r>
                    </a:p>
                  </a:txBody>
                  <a:tcPr marL="149415" marR="149415" marT="74707" marB="111009"/>
                </a:tc>
                <a:tc>
                  <a:txBody>
                    <a:bodyPr/>
                    <a:lstStyle/>
                    <a:p>
                      <a:r>
                        <a:rPr lang="en-US" sz="2000" b="1" i="0" cap="none" spc="0">
                          <a:solidFill>
                            <a:schemeClr val="accent2"/>
                          </a:solidFill>
                        </a:rPr>
                        <a:t>New Year</a:t>
                      </a:r>
                    </a:p>
                  </a:txBody>
                  <a:tcPr marL="149415" marR="149415" marT="74707" marB="111009"/>
                </a:tc>
                <a:tc>
                  <a:txBody>
                    <a:bodyPr/>
                    <a:lstStyle/>
                    <a:p>
                      <a:r>
                        <a:rPr lang="en-US" sz="2000" b="1" i="0" cap="none" spc="0">
                          <a:solidFill>
                            <a:schemeClr val="accent2"/>
                          </a:solidFill>
                        </a:rPr>
                        <a:t>New Year</a:t>
                      </a:r>
                    </a:p>
                  </a:txBody>
                  <a:tcPr marL="149415" marR="149415" marT="74707" marB="111009"/>
                </a:tc>
                <a:tc>
                  <a:txBody>
                    <a:bodyPr/>
                    <a:lstStyle/>
                    <a:p>
                      <a:r>
                        <a:rPr lang="en-US" sz="2000" b="1" i="0" cap="none" spc="0">
                          <a:solidFill>
                            <a:schemeClr val="accent2"/>
                          </a:solidFill>
                        </a:rPr>
                        <a:t>New Year</a:t>
                      </a:r>
                    </a:p>
                  </a:txBody>
                  <a:tcPr marL="149415" marR="149415" marT="74707" marB="111009"/>
                </a:tc>
                <a:extLst>
                  <a:ext uri="{0D108BD9-81ED-4DB2-BD59-A6C34878D82A}">
                    <a16:rowId xmlns:a16="http://schemas.microsoft.com/office/drawing/2014/main" val="3501654733"/>
                  </a:ext>
                </a:extLst>
              </a:tr>
            </a:tbl>
          </a:graphicData>
        </a:graphic>
      </p:graphicFrame>
      <p:sp>
        <p:nvSpPr>
          <p:cNvPr id="9" name="Footer Placeholder 8">
            <a:extLst>
              <a:ext uri="{FF2B5EF4-FFF2-40B4-BE49-F238E27FC236}">
                <a16:creationId xmlns:a16="http://schemas.microsoft.com/office/drawing/2014/main" id="{3DE478EC-80A1-4BD8-43C4-EB83580C5889}"/>
              </a:ext>
            </a:extLst>
          </p:cNvPr>
          <p:cNvSpPr>
            <a:spLocks noGrp="1"/>
          </p:cNvSpPr>
          <p:nvPr>
            <p:ph type="ftr" sz="quarter" idx="11"/>
          </p:nvPr>
        </p:nvSpPr>
        <p:spPr>
          <a:xfrm>
            <a:off x="3536467" y="6335521"/>
            <a:ext cx="3814856" cy="365125"/>
          </a:xfrm>
        </p:spPr>
        <p:txBody>
          <a:bodyPr/>
          <a:lstStyle/>
          <a:p>
            <a:pPr algn="ctr"/>
            <a:r>
              <a:rPr lang="en-US">
                <a:solidFill>
                  <a:schemeClr val="bg1"/>
                </a:solidFill>
                <a:latin typeface="Times New Roman" panose="02020603050405020304" pitchFamily="18" charset="0"/>
                <a:cs typeface="Times New Roman" panose="02020603050405020304" pitchFamily="18" charset="0"/>
              </a:rPr>
              <a:t>30</a:t>
            </a:r>
          </a:p>
        </p:txBody>
      </p:sp>
    </p:spTree>
    <p:extLst>
      <p:ext uri="{BB962C8B-B14F-4D97-AF65-F5344CB8AC3E}">
        <p14:creationId xmlns:p14="http://schemas.microsoft.com/office/powerpoint/2010/main" val="34705354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4E69A3-AF36-427D-AD1D-695E4362C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3" name="Content Placeholder 2">
            <a:extLst>
              <a:ext uri="{FF2B5EF4-FFF2-40B4-BE49-F238E27FC236}">
                <a16:creationId xmlns:a16="http://schemas.microsoft.com/office/drawing/2014/main" id="{237989C3-0229-4414-81E3-65D447C13BC3}"/>
              </a:ext>
            </a:extLst>
          </p:cNvPr>
          <p:cNvSpPr>
            <a:spLocks noGrp="1"/>
          </p:cNvSpPr>
          <p:nvPr>
            <p:ph idx="1"/>
          </p:nvPr>
        </p:nvSpPr>
        <p:spPr>
          <a:xfrm>
            <a:off x="840509" y="569066"/>
            <a:ext cx="10779213" cy="3350684"/>
          </a:xfrm>
        </p:spPr>
        <p:txBody>
          <a:bodyPr>
            <a:normAutofit/>
          </a:bodyPr>
          <a:lstStyle/>
          <a:p>
            <a:r>
              <a:rPr lang="en-US"/>
              <a:t>In a normal transaction, funds move from your budget to an AP balance sheet account, and from there to cash</a:t>
            </a:r>
          </a:p>
          <a:p>
            <a:pPr lvl="1"/>
            <a:r>
              <a:rPr lang="en-US"/>
              <a:t>4304 -&gt; 9940 -&gt; 9110</a:t>
            </a:r>
          </a:p>
          <a:p>
            <a:pPr lvl="1"/>
            <a:r>
              <a:rPr lang="en-US"/>
              <a:t>In commitment control, you only see the first step in that chain</a:t>
            </a:r>
          </a:p>
          <a:p>
            <a:r>
              <a:rPr lang="en-US"/>
              <a:t>When we cut a prepay check, the initial transaction </a:t>
            </a:r>
            <a:r>
              <a:rPr lang="en-US" i="1"/>
              <a:t>starts</a:t>
            </a:r>
            <a:r>
              <a:rPr lang="en-US"/>
              <a:t> in a separate balance sheet account</a:t>
            </a:r>
          </a:p>
          <a:p>
            <a:pPr lvl="1"/>
            <a:r>
              <a:rPr lang="en-US"/>
              <a:t>9220 -&gt; 9940 -&gt; 9110</a:t>
            </a:r>
          </a:p>
          <a:p>
            <a:pPr lvl="1"/>
            <a:r>
              <a:rPr lang="en-US"/>
              <a:t>The payment is hitting cash (Peralta’s bank account) but it does not </a:t>
            </a:r>
            <a:r>
              <a:rPr lang="en-US" i="1"/>
              <a:t>yet</a:t>
            </a:r>
            <a:r>
              <a:rPr lang="en-US"/>
              <a:t> come out of your </a:t>
            </a:r>
            <a:r>
              <a:rPr lang="en-US" i="1"/>
              <a:t>budget</a:t>
            </a:r>
          </a:p>
          <a:p>
            <a:pPr lvl="1"/>
            <a:r>
              <a:rPr lang="en-US"/>
              <a:t>At this stage, you won’t see anything in commitment control (budget overview)</a:t>
            </a:r>
          </a:p>
        </p:txBody>
      </p:sp>
      <p:sp>
        <p:nvSpPr>
          <p:cNvPr id="10" name="Rectangle 9">
            <a:extLst>
              <a:ext uri="{FF2B5EF4-FFF2-40B4-BE49-F238E27FC236}">
                <a16:creationId xmlns:a16="http://schemas.microsoft.com/office/drawing/2014/main" id="{759B06A6-211C-43A2-8278-A81EAAD3AA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72000"/>
            <a:ext cx="12191998"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88D66323-08F9-49C4-AD14-B7ED945C893E}"/>
              </a:ext>
            </a:extLst>
          </p:cNvPr>
          <p:cNvSpPr>
            <a:spLocks noGrp="1"/>
          </p:cNvSpPr>
          <p:nvPr>
            <p:ph type="title"/>
          </p:nvPr>
        </p:nvSpPr>
        <p:spPr>
          <a:xfrm>
            <a:off x="840509" y="4747491"/>
            <a:ext cx="8339349" cy="1273806"/>
          </a:xfrm>
        </p:spPr>
        <p:txBody>
          <a:bodyPr anchor="b">
            <a:normAutofit fontScale="90000"/>
          </a:bodyPr>
          <a:lstStyle/>
          <a:p>
            <a:pPr algn="l"/>
            <a:r>
              <a:rPr lang="en-US">
                <a:solidFill>
                  <a:schemeClr val="bg1"/>
                </a:solidFill>
              </a:rPr>
              <a:t>Okay here’s the too long part</a:t>
            </a:r>
          </a:p>
        </p:txBody>
      </p:sp>
      <p:sp>
        <p:nvSpPr>
          <p:cNvPr id="12" name="Freeform 6">
            <a:extLst>
              <a:ext uri="{FF2B5EF4-FFF2-40B4-BE49-F238E27FC236}">
                <a16:creationId xmlns:a16="http://schemas.microsoft.com/office/drawing/2014/main" id="{A3444B27-B543-4CF9-AB5E-E91187473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202147"/>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cxnSp>
        <p:nvCxnSpPr>
          <p:cNvPr id="14" name="Straight Connector 13">
            <a:extLst>
              <a:ext uri="{FF2B5EF4-FFF2-40B4-BE49-F238E27FC236}">
                <a16:creationId xmlns:a16="http://schemas.microsoft.com/office/drawing/2014/main" id="{333CEE56-E85F-4F4D-ABDB-0F0424AED67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Footer Placeholder 12">
            <a:extLst>
              <a:ext uri="{FF2B5EF4-FFF2-40B4-BE49-F238E27FC236}">
                <a16:creationId xmlns:a16="http://schemas.microsoft.com/office/drawing/2014/main" id="{E5F3654B-0A21-C00D-D5CD-66AD5712549B}"/>
              </a:ext>
            </a:extLst>
          </p:cNvPr>
          <p:cNvSpPr>
            <a:spLocks noGrp="1"/>
          </p:cNvSpPr>
          <p:nvPr>
            <p:ph type="ftr" sz="quarter" idx="11"/>
          </p:nvPr>
        </p:nvSpPr>
        <p:spPr>
          <a:xfrm>
            <a:off x="4010577" y="6308422"/>
            <a:ext cx="3814856" cy="365125"/>
          </a:xfrm>
        </p:spPr>
        <p:txBody>
          <a:bodyPr/>
          <a:lstStyle/>
          <a:p>
            <a:pPr algn="ctr"/>
            <a:r>
              <a:rPr lang="en-US">
                <a:solidFill>
                  <a:schemeClr val="bg1"/>
                </a:solidFill>
                <a:latin typeface="Times New Roman" panose="02020603050405020304" pitchFamily="18" charset="0"/>
                <a:cs typeface="Times New Roman" panose="02020603050405020304" pitchFamily="18" charset="0"/>
              </a:rPr>
              <a:t>31</a:t>
            </a:r>
          </a:p>
        </p:txBody>
      </p:sp>
    </p:spTree>
    <p:extLst>
      <p:ext uri="{BB962C8B-B14F-4D97-AF65-F5344CB8AC3E}">
        <p14:creationId xmlns:p14="http://schemas.microsoft.com/office/powerpoint/2010/main" val="341232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0" name="Rectangle 9">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B3A5906B-8572-4C4E-B885-CC95444C5B4F}"/>
              </a:ext>
            </a:extLst>
          </p:cNvPr>
          <p:cNvSpPr>
            <a:spLocks noGrp="1"/>
          </p:cNvSpPr>
          <p:nvPr>
            <p:ph type="title"/>
          </p:nvPr>
        </p:nvSpPr>
        <p:spPr>
          <a:xfrm>
            <a:off x="960120" y="434101"/>
            <a:ext cx="7169753" cy="1232750"/>
          </a:xfrm>
        </p:spPr>
        <p:txBody>
          <a:bodyPr anchor="b">
            <a:normAutofit/>
          </a:bodyPr>
          <a:lstStyle/>
          <a:p>
            <a:r>
              <a:rPr lang="en-US">
                <a:solidFill>
                  <a:schemeClr val="bg1"/>
                </a:solidFill>
              </a:rPr>
              <a:t>Long part (continued)</a:t>
            </a:r>
          </a:p>
        </p:txBody>
      </p:sp>
      <p:cxnSp>
        <p:nvCxnSpPr>
          <p:cNvPr id="12" name="Straight Connector 11">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3" name="Content Placeholder 2">
            <a:extLst>
              <a:ext uri="{FF2B5EF4-FFF2-40B4-BE49-F238E27FC236}">
                <a16:creationId xmlns:a16="http://schemas.microsoft.com/office/drawing/2014/main" id="{D7C7BC43-57EA-40D6-885E-97E4D9DDA5A8}"/>
              </a:ext>
            </a:extLst>
          </p:cNvPr>
          <p:cNvSpPr>
            <a:spLocks noGrp="1"/>
          </p:cNvSpPr>
          <p:nvPr>
            <p:ph idx="1"/>
          </p:nvPr>
        </p:nvSpPr>
        <p:spPr>
          <a:xfrm>
            <a:off x="960119" y="2942252"/>
            <a:ext cx="10266681" cy="3172409"/>
          </a:xfrm>
        </p:spPr>
        <p:txBody>
          <a:bodyPr>
            <a:normAutofit/>
          </a:bodyPr>
          <a:lstStyle/>
          <a:p>
            <a:r>
              <a:rPr lang="en-US"/>
              <a:t>Later on, in the new fiscal year, you initiate the requisition to cover this (already paid) expense</a:t>
            </a:r>
          </a:p>
          <a:p>
            <a:r>
              <a:rPr lang="en-US"/>
              <a:t>AP takes the funds off of that PO and applies them to the prepaid voucher to offset the expense</a:t>
            </a:r>
          </a:p>
          <a:p>
            <a:pPr lvl="1"/>
            <a:r>
              <a:rPr lang="en-US"/>
              <a:t>4304 -&gt; 9220</a:t>
            </a:r>
          </a:p>
          <a:p>
            <a:r>
              <a:rPr lang="en-US"/>
              <a:t>The new voucher </a:t>
            </a:r>
            <a:r>
              <a:rPr lang="en-US" i="1"/>
              <a:t>does</a:t>
            </a:r>
            <a:r>
              <a:rPr lang="en-US"/>
              <a:t> show up in commitment control/budgets overview</a:t>
            </a:r>
          </a:p>
          <a:p>
            <a:r>
              <a:rPr lang="en-US"/>
              <a:t>You can maybe think of a prepay as borrowing from the district when we issue the prepay, and paying the district back when we do the offset requisition and voucher</a:t>
            </a:r>
          </a:p>
        </p:txBody>
      </p:sp>
      <p:sp>
        <p:nvSpPr>
          <p:cNvPr id="13" name="Footer Placeholder 12">
            <a:extLst>
              <a:ext uri="{FF2B5EF4-FFF2-40B4-BE49-F238E27FC236}">
                <a16:creationId xmlns:a16="http://schemas.microsoft.com/office/drawing/2014/main" id="{81A1ECB5-90D5-B6E7-1B0B-113450EA560F}"/>
              </a:ext>
            </a:extLst>
          </p:cNvPr>
          <p:cNvSpPr>
            <a:spLocks noGrp="1"/>
          </p:cNvSpPr>
          <p:nvPr>
            <p:ph type="ftr" sz="quarter" idx="11"/>
          </p:nvPr>
        </p:nvSpPr>
        <p:spPr>
          <a:xfrm>
            <a:off x="-1" y="6315177"/>
            <a:ext cx="12191999" cy="365125"/>
          </a:xfrm>
        </p:spPr>
        <p:txBody>
          <a:bodyPr/>
          <a:lstStyle/>
          <a:p>
            <a:pPr algn="ctr"/>
            <a:r>
              <a:rPr lang="en-US">
                <a:solidFill>
                  <a:schemeClr val="tx1"/>
                </a:solidFill>
                <a:latin typeface="Times New Roman" panose="02020603050405020304" pitchFamily="18" charset="0"/>
                <a:cs typeface="Times New Roman" panose="02020603050405020304" pitchFamily="18" charset="0"/>
              </a:rPr>
              <a:t>32</a:t>
            </a:r>
          </a:p>
        </p:txBody>
      </p:sp>
    </p:spTree>
    <p:extLst>
      <p:ext uri="{BB962C8B-B14F-4D97-AF65-F5344CB8AC3E}">
        <p14:creationId xmlns:p14="http://schemas.microsoft.com/office/powerpoint/2010/main" val="6688371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0" name="Rectangle 9">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D3F55987-806E-48AB-A8ED-1805903E2E2F}"/>
              </a:ext>
            </a:extLst>
          </p:cNvPr>
          <p:cNvSpPr>
            <a:spLocks noGrp="1"/>
          </p:cNvSpPr>
          <p:nvPr>
            <p:ph type="title"/>
          </p:nvPr>
        </p:nvSpPr>
        <p:spPr>
          <a:xfrm>
            <a:off x="960120" y="434101"/>
            <a:ext cx="7169753" cy="1232750"/>
          </a:xfrm>
        </p:spPr>
        <p:txBody>
          <a:bodyPr anchor="b">
            <a:normAutofit/>
          </a:bodyPr>
          <a:lstStyle/>
          <a:p>
            <a:r>
              <a:rPr lang="en-US">
                <a:solidFill>
                  <a:schemeClr val="bg1"/>
                </a:solidFill>
              </a:rPr>
              <a:t>Normal transaction</a:t>
            </a:r>
          </a:p>
        </p:txBody>
      </p:sp>
      <p:cxnSp>
        <p:nvCxnSpPr>
          <p:cNvPr id="12" name="Straight Connector 11">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6" name="Content Placeholder 5">
            <a:extLst>
              <a:ext uri="{FF2B5EF4-FFF2-40B4-BE49-F238E27FC236}">
                <a16:creationId xmlns:a16="http://schemas.microsoft.com/office/drawing/2014/main" id="{1B6D0431-1992-4200-80D1-756BF26D7AF8}"/>
              </a:ext>
            </a:extLst>
          </p:cNvPr>
          <p:cNvSpPr>
            <a:spLocks noGrp="1"/>
          </p:cNvSpPr>
          <p:nvPr>
            <p:ph idx="1"/>
          </p:nvPr>
        </p:nvSpPr>
        <p:spPr>
          <a:xfrm>
            <a:off x="7435970" y="2684474"/>
            <a:ext cx="3994028" cy="3539747"/>
          </a:xfrm>
        </p:spPr>
        <p:txBody>
          <a:bodyPr/>
          <a:lstStyle/>
          <a:p>
            <a:r>
              <a:rPr lang="en-US"/>
              <a:t>In a normal transaction, funds come out of your chartstring (and PO encumbrance) and into 9940 when AP creates a voucher</a:t>
            </a:r>
          </a:p>
          <a:p>
            <a:r>
              <a:rPr lang="en-US"/>
              <a:t>When AP cuts a check, the funds move from 9940 into 9110</a:t>
            </a:r>
          </a:p>
        </p:txBody>
      </p:sp>
      <p:sp>
        <p:nvSpPr>
          <p:cNvPr id="7" name="TextBox 6">
            <a:extLst>
              <a:ext uri="{FF2B5EF4-FFF2-40B4-BE49-F238E27FC236}">
                <a16:creationId xmlns:a16="http://schemas.microsoft.com/office/drawing/2014/main" id="{1E3FB941-11F5-4FC3-9CBE-5E2626E938E3}"/>
              </a:ext>
            </a:extLst>
          </p:cNvPr>
          <p:cNvSpPr txBox="1"/>
          <p:nvPr/>
        </p:nvSpPr>
        <p:spPr>
          <a:xfrm>
            <a:off x="1145595" y="3675494"/>
            <a:ext cx="1500489"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(Your req/PO distribution)</a:t>
            </a:r>
          </a:p>
        </p:txBody>
      </p:sp>
      <p:sp>
        <p:nvSpPr>
          <p:cNvPr id="9" name="TextBox 8">
            <a:extLst>
              <a:ext uri="{FF2B5EF4-FFF2-40B4-BE49-F238E27FC236}">
                <a16:creationId xmlns:a16="http://schemas.microsoft.com/office/drawing/2014/main" id="{56FBA146-2B54-4C9D-94F1-F64BEC5B5653}"/>
              </a:ext>
            </a:extLst>
          </p:cNvPr>
          <p:cNvSpPr txBox="1"/>
          <p:nvPr/>
        </p:nvSpPr>
        <p:spPr>
          <a:xfrm>
            <a:off x="3334481" y="3648672"/>
            <a:ext cx="1500489"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(AP suspense: a posted AP voucher)</a:t>
            </a:r>
          </a:p>
        </p:txBody>
      </p:sp>
      <p:sp>
        <p:nvSpPr>
          <p:cNvPr id="11" name="TextBox 10">
            <a:extLst>
              <a:ext uri="{FF2B5EF4-FFF2-40B4-BE49-F238E27FC236}">
                <a16:creationId xmlns:a16="http://schemas.microsoft.com/office/drawing/2014/main" id="{6CE6B956-82EE-4E5C-B60D-E3E902C38394}"/>
              </a:ext>
            </a:extLst>
          </p:cNvPr>
          <p:cNvSpPr txBox="1"/>
          <p:nvPr/>
        </p:nvSpPr>
        <p:spPr>
          <a:xfrm>
            <a:off x="5523365" y="3674627"/>
            <a:ext cx="1248371"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(Cash: a payment issued and posted)</a:t>
            </a:r>
          </a:p>
        </p:txBody>
      </p:sp>
      <p:sp>
        <p:nvSpPr>
          <p:cNvPr id="13" name="TextBox 12">
            <a:extLst>
              <a:ext uri="{FF2B5EF4-FFF2-40B4-BE49-F238E27FC236}">
                <a16:creationId xmlns:a16="http://schemas.microsoft.com/office/drawing/2014/main" id="{2144FF78-5D08-4EC1-A82D-03366BD7F4DB}"/>
              </a:ext>
            </a:extLst>
          </p:cNvPr>
          <p:cNvSpPr txBox="1"/>
          <p:nvPr/>
        </p:nvSpPr>
        <p:spPr>
          <a:xfrm>
            <a:off x="5401619" y="3339704"/>
            <a:ext cx="1370118"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9110</a:t>
            </a:r>
          </a:p>
        </p:txBody>
      </p:sp>
      <p:sp>
        <p:nvSpPr>
          <p:cNvPr id="15" name="TextBox 14">
            <a:extLst>
              <a:ext uri="{FF2B5EF4-FFF2-40B4-BE49-F238E27FC236}">
                <a16:creationId xmlns:a16="http://schemas.microsoft.com/office/drawing/2014/main" id="{D4248578-2B44-43D7-A7A5-D383F101B13A}"/>
              </a:ext>
            </a:extLst>
          </p:cNvPr>
          <p:cNvSpPr txBox="1"/>
          <p:nvPr/>
        </p:nvSpPr>
        <p:spPr>
          <a:xfrm>
            <a:off x="3334480" y="3343604"/>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9940</a:t>
            </a:r>
          </a:p>
        </p:txBody>
      </p:sp>
      <p:sp>
        <p:nvSpPr>
          <p:cNvPr id="16" name="TextBox 15">
            <a:extLst>
              <a:ext uri="{FF2B5EF4-FFF2-40B4-BE49-F238E27FC236}">
                <a16:creationId xmlns:a16="http://schemas.microsoft.com/office/drawing/2014/main" id="{9B62B12A-C68E-44B2-86D9-7792D3DDFCD6}"/>
              </a:ext>
            </a:extLst>
          </p:cNvPr>
          <p:cNvSpPr txBox="1"/>
          <p:nvPr/>
        </p:nvSpPr>
        <p:spPr>
          <a:xfrm>
            <a:off x="1145595" y="3343604"/>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4304</a:t>
            </a:r>
          </a:p>
        </p:txBody>
      </p:sp>
      <p:sp>
        <p:nvSpPr>
          <p:cNvPr id="17" name="Arrow: Right 16">
            <a:extLst>
              <a:ext uri="{FF2B5EF4-FFF2-40B4-BE49-F238E27FC236}">
                <a16:creationId xmlns:a16="http://schemas.microsoft.com/office/drawing/2014/main" id="{E8007B7D-EB34-46F6-A385-08595A6D6A28}"/>
              </a:ext>
            </a:extLst>
          </p:cNvPr>
          <p:cNvSpPr/>
          <p:nvPr/>
        </p:nvSpPr>
        <p:spPr>
          <a:xfrm>
            <a:off x="2646082" y="3718828"/>
            <a:ext cx="688395" cy="4575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8" name="Arrow: Right 17">
            <a:extLst>
              <a:ext uri="{FF2B5EF4-FFF2-40B4-BE49-F238E27FC236}">
                <a16:creationId xmlns:a16="http://schemas.microsoft.com/office/drawing/2014/main" id="{73C732AC-E534-40E2-B17E-7612F288239F}"/>
              </a:ext>
            </a:extLst>
          </p:cNvPr>
          <p:cNvSpPr/>
          <p:nvPr/>
        </p:nvSpPr>
        <p:spPr>
          <a:xfrm>
            <a:off x="4834968" y="3703080"/>
            <a:ext cx="688395" cy="4575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1" name="Scroll: Horizontal 20">
            <a:extLst>
              <a:ext uri="{FF2B5EF4-FFF2-40B4-BE49-F238E27FC236}">
                <a16:creationId xmlns:a16="http://schemas.microsoft.com/office/drawing/2014/main" id="{71992FEE-9878-4BC3-83C9-DD9F9C1768BB}"/>
              </a:ext>
            </a:extLst>
          </p:cNvPr>
          <p:cNvSpPr/>
          <p:nvPr/>
        </p:nvSpPr>
        <p:spPr>
          <a:xfrm rot="16200000">
            <a:off x="-401420" y="3639309"/>
            <a:ext cx="2285999" cy="94205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Current fiscal year</a:t>
            </a:r>
          </a:p>
        </p:txBody>
      </p:sp>
      <p:sp>
        <p:nvSpPr>
          <p:cNvPr id="23" name="Footer Placeholder 22">
            <a:extLst>
              <a:ext uri="{FF2B5EF4-FFF2-40B4-BE49-F238E27FC236}">
                <a16:creationId xmlns:a16="http://schemas.microsoft.com/office/drawing/2014/main" id="{D5C8FD0C-21AC-B417-17AD-B98FD8945B76}"/>
              </a:ext>
            </a:extLst>
          </p:cNvPr>
          <p:cNvSpPr>
            <a:spLocks noGrp="1"/>
          </p:cNvSpPr>
          <p:nvPr>
            <p:ph type="ftr" sz="quarter" idx="11"/>
          </p:nvPr>
        </p:nvSpPr>
        <p:spPr>
          <a:xfrm>
            <a:off x="-1" y="6314440"/>
            <a:ext cx="12192000" cy="365125"/>
          </a:xfrm>
        </p:spPr>
        <p:txBody>
          <a:bodyPr/>
          <a:lstStyle/>
          <a:p>
            <a:pPr algn="ctr"/>
            <a:r>
              <a:rPr lang="en-US">
                <a:solidFill>
                  <a:schemeClr val="tx1"/>
                </a:solidFill>
                <a:latin typeface="Times New Roman" panose="02020603050405020304" pitchFamily="18" charset="0"/>
                <a:cs typeface="Times New Roman" panose="02020603050405020304" pitchFamily="18" charset="0"/>
              </a:rPr>
              <a:t>33</a:t>
            </a:r>
          </a:p>
        </p:txBody>
      </p:sp>
    </p:spTree>
    <p:extLst>
      <p:ext uri="{BB962C8B-B14F-4D97-AF65-F5344CB8AC3E}">
        <p14:creationId xmlns:p14="http://schemas.microsoft.com/office/powerpoint/2010/main" val="36832186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0" name="Rectangle 9">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D3F55987-806E-48AB-A8ED-1805903E2E2F}"/>
              </a:ext>
            </a:extLst>
          </p:cNvPr>
          <p:cNvSpPr>
            <a:spLocks noGrp="1"/>
          </p:cNvSpPr>
          <p:nvPr>
            <p:ph type="title"/>
          </p:nvPr>
        </p:nvSpPr>
        <p:spPr>
          <a:xfrm>
            <a:off x="960120" y="434101"/>
            <a:ext cx="7169753" cy="1232750"/>
          </a:xfrm>
        </p:spPr>
        <p:txBody>
          <a:bodyPr anchor="b">
            <a:normAutofit/>
          </a:bodyPr>
          <a:lstStyle/>
          <a:p>
            <a:r>
              <a:rPr lang="en-US">
                <a:solidFill>
                  <a:schemeClr val="bg1"/>
                </a:solidFill>
              </a:rPr>
              <a:t>Prepay Transaction</a:t>
            </a:r>
          </a:p>
        </p:txBody>
      </p:sp>
      <p:cxnSp>
        <p:nvCxnSpPr>
          <p:cNvPr id="12" name="Straight Connector 11">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6" name="Content Placeholder 5">
            <a:extLst>
              <a:ext uri="{FF2B5EF4-FFF2-40B4-BE49-F238E27FC236}">
                <a16:creationId xmlns:a16="http://schemas.microsoft.com/office/drawing/2014/main" id="{1B6D0431-1992-4200-80D1-756BF26D7AF8}"/>
              </a:ext>
            </a:extLst>
          </p:cNvPr>
          <p:cNvSpPr>
            <a:spLocks noGrp="1"/>
          </p:cNvSpPr>
          <p:nvPr>
            <p:ph idx="1"/>
          </p:nvPr>
        </p:nvSpPr>
        <p:spPr>
          <a:xfrm>
            <a:off x="7435970" y="2684474"/>
            <a:ext cx="3994028" cy="3539747"/>
          </a:xfrm>
        </p:spPr>
        <p:txBody>
          <a:bodyPr/>
          <a:lstStyle/>
          <a:p>
            <a:r>
              <a:rPr lang="en-US"/>
              <a:t>In a prepay transaction, funds initially move from the 9220 balance sheet account to 9940</a:t>
            </a:r>
          </a:p>
          <a:p>
            <a:r>
              <a:rPr lang="en-US"/>
              <a:t>Later on, the transaction in 9220 is offset by a voucher which hits the new fiscal year budget</a:t>
            </a:r>
          </a:p>
        </p:txBody>
      </p:sp>
      <p:sp>
        <p:nvSpPr>
          <p:cNvPr id="7" name="TextBox 6">
            <a:extLst>
              <a:ext uri="{FF2B5EF4-FFF2-40B4-BE49-F238E27FC236}">
                <a16:creationId xmlns:a16="http://schemas.microsoft.com/office/drawing/2014/main" id="{1E3FB941-11F5-4FC3-9CBE-5E2626E938E3}"/>
              </a:ext>
            </a:extLst>
          </p:cNvPr>
          <p:cNvSpPr txBox="1"/>
          <p:nvPr/>
        </p:nvSpPr>
        <p:spPr>
          <a:xfrm>
            <a:off x="1555533" y="5577890"/>
            <a:ext cx="1500489"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(Your req/PO distribution)</a:t>
            </a:r>
          </a:p>
        </p:txBody>
      </p:sp>
      <p:sp>
        <p:nvSpPr>
          <p:cNvPr id="16" name="TextBox 15">
            <a:extLst>
              <a:ext uri="{FF2B5EF4-FFF2-40B4-BE49-F238E27FC236}">
                <a16:creationId xmlns:a16="http://schemas.microsoft.com/office/drawing/2014/main" id="{9B62B12A-C68E-44B2-86D9-7792D3DDFCD6}"/>
              </a:ext>
            </a:extLst>
          </p:cNvPr>
          <p:cNvSpPr txBox="1"/>
          <p:nvPr/>
        </p:nvSpPr>
        <p:spPr>
          <a:xfrm>
            <a:off x="1596764" y="5181421"/>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4304</a:t>
            </a:r>
          </a:p>
        </p:txBody>
      </p:sp>
      <p:sp>
        <p:nvSpPr>
          <p:cNvPr id="17" name="Arrow: Right 16">
            <a:extLst>
              <a:ext uri="{FF2B5EF4-FFF2-40B4-BE49-F238E27FC236}">
                <a16:creationId xmlns:a16="http://schemas.microsoft.com/office/drawing/2014/main" id="{E8007B7D-EB34-46F6-A385-08595A6D6A28}"/>
              </a:ext>
            </a:extLst>
          </p:cNvPr>
          <p:cNvSpPr/>
          <p:nvPr/>
        </p:nvSpPr>
        <p:spPr>
          <a:xfrm rot="16200000">
            <a:off x="1961581" y="4528385"/>
            <a:ext cx="688395" cy="457569"/>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1" name="Scroll: Horizontal 20">
            <a:extLst>
              <a:ext uri="{FF2B5EF4-FFF2-40B4-BE49-F238E27FC236}">
                <a16:creationId xmlns:a16="http://schemas.microsoft.com/office/drawing/2014/main" id="{71992FEE-9878-4BC3-83C9-DD9F9C1768BB}"/>
              </a:ext>
            </a:extLst>
          </p:cNvPr>
          <p:cNvSpPr/>
          <p:nvPr/>
        </p:nvSpPr>
        <p:spPr>
          <a:xfrm rot="16200000">
            <a:off x="-53863" y="2839648"/>
            <a:ext cx="1738451" cy="112240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Current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fiscal year</a:t>
            </a:r>
          </a:p>
        </p:txBody>
      </p:sp>
      <p:sp>
        <p:nvSpPr>
          <p:cNvPr id="19" name="Scroll: Horizontal 18">
            <a:extLst>
              <a:ext uri="{FF2B5EF4-FFF2-40B4-BE49-F238E27FC236}">
                <a16:creationId xmlns:a16="http://schemas.microsoft.com/office/drawing/2014/main" id="{0EA23149-3EAB-4832-B6DB-6C5966D26396}"/>
              </a:ext>
            </a:extLst>
          </p:cNvPr>
          <p:cNvSpPr/>
          <p:nvPr/>
        </p:nvSpPr>
        <p:spPr>
          <a:xfrm rot="16200000">
            <a:off x="-34464" y="4757582"/>
            <a:ext cx="1738451" cy="1122409"/>
          </a:xfrm>
          <a:prstGeom prst="horizontalScrol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Next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fiscal year</a:t>
            </a:r>
          </a:p>
        </p:txBody>
      </p:sp>
      <p:sp>
        <p:nvSpPr>
          <p:cNvPr id="20" name="TextBox 19">
            <a:extLst>
              <a:ext uri="{FF2B5EF4-FFF2-40B4-BE49-F238E27FC236}">
                <a16:creationId xmlns:a16="http://schemas.microsoft.com/office/drawing/2014/main" id="{D9EDE870-9795-4DD7-B4E3-C024BD5963B7}"/>
              </a:ext>
            </a:extLst>
          </p:cNvPr>
          <p:cNvSpPr txBox="1"/>
          <p:nvPr/>
        </p:nvSpPr>
        <p:spPr>
          <a:xfrm>
            <a:off x="1593197" y="3133456"/>
            <a:ext cx="1500489"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Prepayment balance sheet account</a:t>
            </a:r>
          </a:p>
        </p:txBody>
      </p:sp>
      <p:sp>
        <p:nvSpPr>
          <p:cNvPr id="22" name="TextBox 21">
            <a:extLst>
              <a:ext uri="{FF2B5EF4-FFF2-40B4-BE49-F238E27FC236}">
                <a16:creationId xmlns:a16="http://schemas.microsoft.com/office/drawing/2014/main" id="{6D124D93-8ECC-44C8-81AE-DDA4CBEB8F9D}"/>
              </a:ext>
            </a:extLst>
          </p:cNvPr>
          <p:cNvSpPr txBox="1"/>
          <p:nvPr/>
        </p:nvSpPr>
        <p:spPr>
          <a:xfrm>
            <a:off x="3782083" y="3106634"/>
            <a:ext cx="1500489"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(AP suspense: a posted AP voucher)</a:t>
            </a:r>
          </a:p>
        </p:txBody>
      </p:sp>
      <p:sp>
        <p:nvSpPr>
          <p:cNvPr id="23" name="TextBox 22">
            <a:extLst>
              <a:ext uri="{FF2B5EF4-FFF2-40B4-BE49-F238E27FC236}">
                <a16:creationId xmlns:a16="http://schemas.microsoft.com/office/drawing/2014/main" id="{859D896D-960E-4D4D-9307-DEEC58776CEB}"/>
              </a:ext>
            </a:extLst>
          </p:cNvPr>
          <p:cNvSpPr txBox="1"/>
          <p:nvPr/>
        </p:nvSpPr>
        <p:spPr>
          <a:xfrm>
            <a:off x="5970967" y="3132589"/>
            <a:ext cx="1248371"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(Cash: a payment issued and posted)</a:t>
            </a:r>
          </a:p>
        </p:txBody>
      </p:sp>
      <p:sp>
        <p:nvSpPr>
          <p:cNvPr id="24" name="TextBox 23">
            <a:extLst>
              <a:ext uri="{FF2B5EF4-FFF2-40B4-BE49-F238E27FC236}">
                <a16:creationId xmlns:a16="http://schemas.microsoft.com/office/drawing/2014/main" id="{06518A36-CCF4-4403-98A4-A03437A91C30}"/>
              </a:ext>
            </a:extLst>
          </p:cNvPr>
          <p:cNvSpPr txBox="1"/>
          <p:nvPr/>
        </p:nvSpPr>
        <p:spPr>
          <a:xfrm>
            <a:off x="5849221" y="2797666"/>
            <a:ext cx="1370118"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9110</a:t>
            </a:r>
          </a:p>
        </p:txBody>
      </p:sp>
      <p:sp>
        <p:nvSpPr>
          <p:cNvPr id="25" name="TextBox 24">
            <a:extLst>
              <a:ext uri="{FF2B5EF4-FFF2-40B4-BE49-F238E27FC236}">
                <a16:creationId xmlns:a16="http://schemas.microsoft.com/office/drawing/2014/main" id="{DFC8CFDD-3528-46B7-868D-58FFE4ABF9E2}"/>
              </a:ext>
            </a:extLst>
          </p:cNvPr>
          <p:cNvSpPr txBox="1"/>
          <p:nvPr/>
        </p:nvSpPr>
        <p:spPr>
          <a:xfrm>
            <a:off x="3782082" y="2801566"/>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9940</a:t>
            </a:r>
          </a:p>
        </p:txBody>
      </p:sp>
      <p:sp>
        <p:nvSpPr>
          <p:cNvPr id="26" name="TextBox 25">
            <a:extLst>
              <a:ext uri="{FF2B5EF4-FFF2-40B4-BE49-F238E27FC236}">
                <a16:creationId xmlns:a16="http://schemas.microsoft.com/office/drawing/2014/main" id="{F34BD099-3BEC-40AD-A15D-465A64956307}"/>
              </a:ext>
            </a:extLst>
          </p:cNvPr>
          <p:cNvSpPr txBox="1"/>
          <p:nvPr/>
        </p:nvSpPr>
        <p:spPr>
          <a:xfrm>
            <a:off x="1593197" y="2801566"/>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9220</a:t>
            </a:r>
          </a:p>
        </p:txBody>
      </p:sp>
      <p:sp>
        <p:nvSpPr>
          <p:cNvPr id="27" name="Arrow: Right 26">
            <a:extLst>
              <a:ext uri="{FF2B5EF4-FFF2-40B4-BE49-F238E27FC236}">
                <a16:creationId xmlns:a16="http://schemas.microsoft.com/office/drawing/2014/main" id="{0074F0C2-D567-42E8-A810-6D1D581529C6}"/>
              </a:ext>
            </a:extLst>
          </p:cNvPr>
          <p:cNvSpPr/>
          <p:nvPr/>
        </p:nvSpPr>
        <p:spPr>
          <a:xfrm>
            <a:off x="3093684" y="3176790"/>
            <a:ext cx="688395" cy="4575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8" name="Arrow: Right 27">
            <a:extLst>
              <a:ext uri="{FF2B5EF4-FFF2-40B4-BE49-F238E27FC236}">
                <a16:creationId xmlns:a16="http://schemas.microsoft.com/office/drawing/2014/main" id="{E3EDEA82-4045-47EC-B09F-5B6F716CA219}"/>
              </a:ext>
            </a:extLst>
          </p:cNvPr>
          <p:cNvSpPr/>
          <p:nvPr/>
        </p:nvSpPr>
        <p:spPr>
          <a:xfrm>
            <a:off x="5282570" y="3161042"/>
            <a:ext cx="688395" cy="4575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5" name="Footer Placeholder 14">
            <a:extLst>
              <a:ext uri="{FF2B5EF4-FFF2-40B4-BE49-F238E27FC236}">
                <a16:creationId xmlns:a16="http://schemas.microsoft.com/office/drawing/2014/main" id="{BF77920C-3A26-5D00-E4FD-4565ABB80B69}"/>
              </a:ext>
            </a:extLst>
          </p:cNvPr>
          <p:cNvSpPr>
            <a:spLocks noGrp="1"/>
          </p:cNvSpPr>
          <p:nvPr>
            <p:ph type="ftr" sz="quarter" idx="11"/>
          </p:nvPr>
        </p:nvSpPr>
        <p:spPr>
          <a:xfrm>
            <a:off x="0" y="6314440"/>
            <a:ext cx="12191999" cy="365125"/>
          </a:xfrm>
        </p:spPr>
        <p:txBody>
          <a:bodyPr/>
          <a:lstStyle/>
          <a:p>
            <a:pPr algn="ctr"/>
            <a:r>
              <a:rPr lang="en-US">
                <a:latin typeface="Times New Roman" panose="02020603050405020304" pitchFamily="18" charset="0"/>
                <a:cs typeface="Times New Roman" panose="02020603050405020304" pitchFamily="18" charset="0"/>
              </a:rPr>
              <a:t>34</a:t>
            </a:r>
          </a:p>
        </p:txBody>
      </p:sp>
    </p:spTree>
    <p:extLst>
      <p:ext uri="{BB962C8B-B14F-4D97-AF65-F5344CB8AC3E}">
        <p14:creationId xmlns:p14="http://schemas.microsoft.com/office/powerpoint/2010/main" val="29897569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0" name="Rectangle 9">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D3F55987-806E-48AB-A8ED-1805903E2E2F}"/>
              </a:ext>
            </a:extLst>
          </p:cNvPr>
          <p:cNvSpPr>
            <a:spLocks noGrp="1"/>
          </p:cNvSpPr>
          <p:nvPr>
            <p:ph type="title"/>
          </p:nvPr>
        </p:nvSpPr>
        <p:spPr>
          <a:xfrm>
            <a:off x="960120" y="434101"/>
            <a:ext cx="7169753" cy="1232750"/>
          </a:xfrm>
        </p:spPr>
        <p:txBody>
          <a:bodyPr anchor="b">
            <a:normAutofit fontScale="90000"/>
          </a:bodyPr>
          <a:lstStyle/>
          <a:p>
            <a:r>
              <a:rPr lang="en-US">
                <a:solidFill>
                  <a:schemeClr val="bg1"/>
                </a:solidFill>
              </a:rPr>
              <a:t>Prorated (Split)</a:t>
            </a:r>
            <a:br>
              <a:rPr lang="en-US">
                <a:solidFill>
                  <a:schemeClr val="bg1"/>
                </a:solidFill>
              </a:rPr>
            </a:br>
            <a:r>
              <a:rPr lang="en-US">
                <a:solidFill>
                  <a:schemeClr val="bg1"/>
                </a:solidFill>
              </a:rPr>
              <a:t>Prepay Transaction</a:t>
            </a:r>
          </a:p>
        </p:txBody>
      </p:sp>
      <p:cxnSp>
        <p:nvCxnSpPr>
          <p:cNvPr id="12" name="Straight Connector 11">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6" name="Content Placeholder 5">
            <a:extLst>
              <a:ext uri="{FF2B5EF4-FFF2-40B4-BE49-F238E27FC236}">
                <a16:creationId xmlns:a16="http://schemas.microsoft.com/office/drawing/2014/main" id="{1B6D0431-1992-4200-80D1-756BF26D7AF8}"/>
              </a:ext>
            </a:extLst>
          </p:cNvPr>
          <p:cNvSpPr>
            <a:spLocks noGrp="1"/>
          </p:cNvSpPr>
          <p:nvPr>
            <p:ph idx="1"/>
          </p:nvPr>
        </p:nvSpPr>
        <p:spPr>
          <a:xfrm>
            <a:off x="8140807" y="2524384"/>
            <a:ext cx="3994028" cy="3539747"/>
          </a:xfrm>
        </p:spPr>
        <p:txBody>
          <a:bodyPr/>
          <a:lstStyle/>
          <a:p>
            <a:r>
              <a:rPr lang="en-US"/>
              <a:t>In this example, we have a transaction that falls half in this year and half in next year</a:t>
            </a:r>
          </a:p>
          <a:p>
            <a:r>
              <a:rPr lang="en-US"/>
              <a:t>The actual split can be 60/40, 70/30, etc., depending on the dates in question</a:t>
            </a:r>
          </a:p>
          <a:p>
            <a:r>
              <a:rPr lang="en-US"/>
              <a:t>In this case you will do two reqs, one in the old fiscal year, one in the new fiscal year</a:t>
            </a:r>
          </a:p>
        </p:txBody>
      </p:sp>
      <p:sp>
        <p:nvSpPr>
          <p:cNvPr id="21" name="Scroll: Horizontal 20">
            <a:extLst>
              <a:ext uri="{FF2B5EF4-FFF2-40B4-BE49-F238E27FC236}">
                <a16:creationId xmlns:a16="http://schemas.microsoft.com/office/drawing/2014/main" id="{71992FEE-9878-4BC3-83C9-DD9F9C1768BB}"/>
              </a:ext>
            </a:extLst>
          </p:cNvPr>
          <p:cNvSpPr/>
          <p:nvPr/>
        </p:nvSpPr>
        <p:spPr>
          <a:xfrm rot="16200000">
            <a:off x="-360100" y="3322617"/>
            <a:ext cx="2437192" cy="112240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Current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fiscal year</a:t>
            </a:r>
          </a:p>
        </p:txBody>
      </p:sp>
      <p:sp>
        <p:nvSpPr>
          <p:cNvPr id="19" name="Scroll: Horizontal 18">
            <a:extLst>
              <a:ext uri="{FF2B5EF4-FFF2-40B4-BE49-F238E27FC236}">
                <a16:creationId xmlns:a16="http://schemas.microsoft.com/office/drawing/2014/main" id="{0EA23149-3EAB-4832-B6DB-6C5966D26396}"/>
              </a:ext>
            </a:extLst>
          </p:cNvPr>
          <p:cNvSpPr/>
          <p:nvPr/>
        </p:nvSpPr>
        <p:spPr>
          <a:xfrm rot="16200000">
            <a:off x="177027" y="5405978"/>
            <a:ext cx="1505251" cy="1122409"/>
          </a:xfrm>
          <a:prstGeom prst="horizontalScrol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Next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fiscal year</a:t>
            </a:r>
          </a:p>
        </p:txBody>
      </p:sp>
      <p:sp>
        <p:nvSpPr>
          <p:cNvPr id="44" name="TextBox 43">
            <a:extLst>
              <a:ext uri="{FF2B5EF4-FFF2-40B4-BE49-F238E27FC236}">
                <a16:creationId xmlns:a16="http://schemas.microsoft.com/office/drawing/2014/main" id="{6C4712D8-4BD4-4C3E-BB71-5D46C17EF7EB}"/>
              </a:ext>
            </a:extLst>
          </p:cNvPr>
          <p:cNvSpPr txBox="1"/>
          <p:nvPr/>
        </p:nvSpPr>
        <p:spPr>
          <a:xfrm>
            <a:off x="1636330" y="2997115"/>
            <a:ext cx="1500489"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Prepayment balance sheet account</a:t>
            </a:r>
          </a:p>
        </p:txBody>
      </p:sp>
      <p:sp>
        <p:nvSpPr>
          <p:cNvPr id="45" name="TextBox 44">
            <a:extLst>
              <a:ext uri="{FF2B5EF4-FFF2-40B4-BE49-F238E27FC236}">
                <a16:creationId xmlns:a16="http://schemas.microsoft.com/office/drawing/2014/main" id="{3CC38E64-4A27-481F-970B-CE57FE2785A6}"/>
              </a:ext>
            </a:extLst>
          </p:cNvPr>
          <p:cNvSpPr txBox="1"/>
          <p:nvPr/>
        </p:nvSpPr>
        <p:spPr>
          <a:xfrm>
            <a:off x="3825216" y="2970293"/>
            <a:ext cx="1500489"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(AP suspense: a posted AP voucher)</a:t>
            </a:r>
          </a:p>
        </p:txBody>
      </p:sp>
      <p:sp>
        <p:nvSpPr>
          <p:cNvPr id="46" name="TextBox 45">
            <a:extLst>
              <a:ext uri="{FF2B5EF4-FFF2-40B4-BE49-F238E27FC236}">
                <a16:creationId xmlns:a16="http://schemas.microsoft.com/office/drawing/2014/main" id="{1A42E364-D0BC-4B0C-94A1-1CF9924C4065}"/>
              </a:ext>
            </a:extLst>
          </p:cNvPr>
          <p:cNvSpPr txBox="1"/>
          <p:nvPr/>
        </p:nvSpPr>
        <p:spPr>
          <a:xfrm>
            <a:off x="6014100" y="2996248"/>
            <a:ext cx="1248371"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(Cash: a payment issued and posted)</a:t>
            </a:r>
          </a:p>
        </p:txBody>
      </p:sp>
      <p:sp>
        <p:nvSpPr>
          <p:cNvPr id="47" name="TextBox 46">
            <a:extLst>
              <a:ext uri="{FF2B5EF4-FFF2-40B4-BE49-F238E27FC236}">
                <a16:creationId xmlns:a16="http://schemas.microsoft.com/office/drawing/2014/main" id="{11D41DCC-D913-4E96-A23F-081D16CF3152}"/>
              </a:ext>
            </a:extLst>
          </p:cNvPr>
          <p:cNvSpPr txBox="1"/>
          <p:nvPr/>
        </p:nvSpPr>
        <p:spPr>
          <a:xfrm>
            <a:off x="5892354" y="2661325"/>
            <a:ext cx="1370118"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9110</a:t>
            </a:r>
          </a:p>
        </p:txBody>
      </p:sp>
      <p:sp>
        <p:nvSpPr>
          <p:cNvPr id="48" name="TextBox 47">
            <a:extLst>
              <a:ext uri="{FF2B5EF4-FFF2-40B4-BE49-F238E27FC236}">
                <a16:creationId xmlns:a16="http://schemas.microsoft.com/office/drawing/2014/main" id="{3DEF57F4-B963-4B8B-BD7C-FCF8068B50BF}"/>
              </a:ext>
            </a:extLst>
          </p:cNvPr>
          <p:cNvSpPr txBox="1"/>
          <p:nvPr/>
        </p:nvSpPr>
        <p:spPr>
          <a:xfrm>
            <a:off x="3825215" y="2665225"/>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9940</a:t>
            </a:r>
          </a:p>
        </p:txBody>
      </p:sp>
      <p:sp>
        <p:nvSpPr>
          <p:cNvPr id="49" name="TextBox 48">
            <a:extLst>
              <a:ext uri="{FF2B5EF4-FFF2-40B4-BE49-F238E27FC236}">
                <a16:creationId xmlns:a16="http://schemas.microsoft.com/office/drawing/2014/main" id="{169328BE-645C-4C2F-A315-87D2C7D3CBD7}"/>
              </a:ext>
            </a:extLst>
          </p:cNvPr>
          <p:cNvSpPr txBox="1"/>
          <p:nvPr/>
        </p:nvSpPr>
        <p:spPr>
          <a:xfrm>
            <a:off x="1636330" y="2665225"/>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9220</a:t>
            </a:r>
          </a:p>
        </p:txBody>
      </p:sp>
      <p:sp>
        <p:nvSpPr>
          <p:cNvPr id="50" name="Arrow: Right 49">
            <a:extLst>
              <a:ext uri="{FF2B5EF4-FFF2-40B4-BE49-F238E27FC236}">
                <a16:creationId xmlns:a16="http://schemas.microsoft.com/office/drawing/2014/main" id="{A914C24B-299E-482D-925F-BDCC0671E17F}"/>
              </a:ext>
            </a:extLst>
          </p:cNvPr>
          <p:cNvSpPr/>
          <p:nvPr/>
        </p:nvSpPr>
        <p:spPr>
          <a:xfrm>
            <a:off x="3136817" y="3040449"/>
            <a:ext cx="688395" cy="4575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51" name="Arrow: Right 50">
            <a:extLst>
              <a:ext uri="{FF2B5EF4-FFF2-40B4-BE49-F238E27FC236}">
                <a16:creationId xmlns:a16="http://schemas.microsoft.com/office/drawing/2014/main" id="{5601A6BE-2161-4ECD-A9EC-9AB70D521A9B}"/>
              </a:ext>
            </a:extLst>
          </p:cNvPr>
          <p:cNvSpPr/>
          <p:nvPr/>
        </p:nvSpPr>
        <p:spPr>
          <a:xfrm>
            <a:off x="5325703" y="3024701"/>
            <a:ext cx="688395" cy="4575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3" name="Speech Bubble: Rectangle 2">
            <a:extLst>
              <a:ext uri="{FF2B5EF4-FFF2-40B4-BE49-F238E27FC236}">
                <a16:creationId xmlns:a16="http://schemas.microsoft.com/office/drawing/2014/main" id="{A6647D22-FE85-48AE-99D1-88835819555B}"/>
              </a:ext>
            </a:extLst>
          </p:cNvPr>
          <p:cNvSpPr/>
          <p:nvPr/>
        </p:nvSpPr>
        <p:spPr>
          <a:xfrm>
            <a:off x="2928186" y="2445481"/>
            <a:ext cx="788714" cy="369332"/>
          </a:xfrm>
          <a:prstGeom prst="wedgeRectCallout">
            <a:avLst>
              <a:gd name="adj1" fmla="val -36145"/>
              <a:gd name="adj2" fmla="val 97535"/>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100%</a:t>
            </a:r>
          </a:p>
        </p:txBody>
      </p:sp>
      <p:sp>
        <p:nvSpPr>
          <p:cNvPr id="52" name="Speech Bubble: Rectangle 51">
            <a:extLst>
              <a:ext uri="{FF2B5EF4-FFF2-40B4-BE49-F238E27FC236}">
                <a16:creationId xmlns:a16="http://schemas.microsoft.com/office/drawing/2014/main" id="{3D3AC577-DAA0-4D1B-9BCA-B2992BC04076}"/>
              </a:ext>
            </a:extLst>
          </p:cNvPr>
          <p:cNvSpPr/>
          <p:nvPr/>
        </p:nvSpPr>
        <p:spPr>
          <a:xfrm>
            <a:off x="4815923" y="2442413"/>
            <a:ext cx="788714" cy="369332"/>
          </a:xfrm>
          <a:prstGeom prst="wedgeRectCallout">
            <a:avLst>
              <a:gd name="adj1" fmla="val -32864"/>
              <a:gd name="adj2" fmla="val 106878"/>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100%</a:t>
            </a:r>
          </a:p>
        </p:txBody>
      </p:sp>
      <p:sp>
        <p:nvSpPr>
          <p:cNvPr id="53" name="Speech Bubble: Rectangle 52">
            <a:extLst>
              <a:ext uri="{FF2B5EF4-FFF2-40B4-BE49-F238E27FC236}">
                <a16:creationId xmlns:a16="http://schemas.microsoft.com/office/drawing/2014/main" id="{A244C416-0693-4E6D-8C48-A27F545FC6AD}"/>
              </a:ext>
            </a:extLst>
          </p:cNvPr>
          <p:cNvSpPr/>
          <p:nvPr/>
        </p:nvSpPr>
        <p:spPr>
          <a:xfrm>
            <a:off x="6797031" y="2426489"/>
            <a:ext cx="788714" cy="369332"/>
          </a:xfrm>
          <a:prstGeom prst="wedgeRectCallout">
            <a:avLst>
              <a:gd name="adj1" fmla="val -38333"/>
              <a:gd name="adj2" fmla="val 97535"/>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100%</a:t>
            </a:r>
          </a:p>
        </p:txBody>
      </p:sp>
      <p:sp>
        <p:nvSpPr>
          <p:cNvPr id="57" name="TextBox 56">
            <a:extLst>
              <a:ext uri="{FF2B5EF4-FFF2-40B4-BE49-F238E27FC236}">
                <a16:creationId xmlns:a16="http://schemas.microsoft.com/office/drawing/2014/main" id="{99AE13AC-D5B1-46FF-BDC8-3D4BAC3519D8}"/>
              </a:ext>
            </a:extLst>
          </p:cNvPr>
          <p:cNvSpPr txBox="1"/>
          <p:nvPr/>
        </p:nvSpPr>
        <p:spPr>
          <a:xfrm>
            <a:off x="1262433" y="4517901"/>
            <a:ext cx="1500489"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orbel" panose="020B0503020204020204"/>
                <a:ea typeface="+mn-ea"/>
                <a:cs typeface="+mn-cs"/>
              </a:rPr>
              <a:t>(Your June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orbel" panose="020B0503020204020204"/>
                <a:ea typeface="+mn-ea"/>
                <a:cs typeface="+mn-cs"/>
              </a:rPr>
              <a:t>req/PO distribution)</a:t>
            </a:r>
          </a:p>
        </p:txBody>
      </p:sp>
      <p:sp>
        <p:nvSpPr>
          <p:cNvPr id="58" name="TextBox 57">
            <a:extLst>
              <a:ext uri="{FF2B5EF4-FFF2-40B4-BE49-F238E27FC236}">
                <a16:creationId xmlns:a16="http://schemas.microsoft.com/office/drawing/2014/main" id="{360100D7-D3BB-4D78-81CB-F562F3357B49}"/>
              </a:ext>
            </a:extLst>
          </p:cNvPr>
          <p:cNvSpPr txBox="1"/>
          <p:nvPr/>
        </p:nvSpPr>
        <p:spPr>
          <a:xfrm>
            <a:off x="1267650" y="4240976"/>
            <a:ext cx="1500489"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black"/>
                </a:solidFill>
                <a:effectLst/>
                <a:uLnTx/>
                <a:uFillTx/>
                <a:latin typeface="Corbel" panose="020B0503020204020204"/>
                <a:ea typeface="+mn-ea"/>
                <a:cs typeface="+mn-cs"/>
              </a:rPr>
              <a:t>4304</a:t>
            </a:r>
          </a:p>
        </p:txBody>
      </p:sp>
      <p:sp>
        <p:nvSpPr>
          <p:cNvPr id="59" name="Arrow: Right 58">
            <a:extLst>
              <a:ext uri="{FF2B5EF4-FFF2-40B4-BE49-F238E27FC236}">
                <a16:creationId xmlns:a16="http://schemas.microsoft.com/office/drawing/2014/main" id="{EED1B63B-F318-41B5-B745-E60C2569BDD9}"/>
              </a:ext>
            </a:extLst>
          </p:cNvPr>
          <p:cNvSpPr/>
          <p:nvPr/>
        </p:nvSpPr>
        <p:spPr>
          <a:xfrm rot="16200000">
            <a:off x="1853345" y="3849504"/>
            <a:ext cx="369331" cy="4575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63" name="TextBox 62">
            <a:extLst>
              <a:ext uri="{FF2B5EF4-FFF2-40B4-BE49-F238E27FC236}">
                <a16:creationId xmlns:a16="http://schemas.microsoft.com/office/drawing/2014/main" id="{9EA03872-F64E-4AA0-916A-508FECAA3B7D}"/>
              </a:ext>
            </a:extLst>
          </p:cNvPr>
          <p:cNvSpPr txBox="1"/>
          <p:nvPr/>
        </p:nvSpPr>
        <p:spPr>
          <a:xfrm>
            <a:off x="2038010" y="5989790"/>
            <a:ext cx="1312016"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orbel" panose="020B0503020204020204"/>
                <a:ea typeface="+mn-ea"/>
                <a:cs typeface="+mn-cs"/>
              </a:rPr>
              <a:t>(Your July req/PO distribution)</a:t>
            </a:r>
          </a:p>
        </p:txBody>
      </p:sp>
      <p:sp>
        <p:nvSpPr>
          <p:cNvPr id="64" name="TextBox 63">
            <a:extLst>
              <a:ext uri="{FF2B5EF4-FFF2-40B4-BE49-F238E27FC236}">
                <a16:creationId xmlns:a16="http://schemas.microsoft.com/office/drawing/2014/main" id="{1D379901-8869-4799-A011-D4AB4A3BAAC1}"/>
              </a:ext>
            </a:extLst>
          </p:cNvPr>
          <p:cNvSpPr txBox="1"/>
          <p:nvPr/>
        </p:nvSpPr>
        <p:spPr>
          <a:xfrm>
            <a:off x="1905795" y="5712865"/>
            <a:ext cx="1500489"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black"/>
                </a:solidFill>
                <a:effectLst/>
                <a:uLnTx/>
                <a:uFillTx/>
                <a:latin typeface="Corbel" panose="020B0503020204020204"/>
                <a:ea typeface="+mn-ea"/>
                <a:cs typeface="+mn-cs"/>
              </a:rPr>
              <a:t>4304</a:t>
            </a:r>
          </a:p>
        </p:txBody>
      </p:sp>
      <p:sp>
        <p:nvSpPr>
          <p:cNvPr id="65" name="Arrow: Right 64">
            <a:extLst>
              <a:ext uri="{FF2B5EF4-FFF2-40B4-BE49-F238E27FC236}">
                <a16:creationId xmlns:a16="http://schemas.microsoft.com/office/drawing/2014/main" id="{00DDC011-7615-4D10-9FCF-86C6CE409C0C}"/>
              </a:ext>
            </a:extLst>
          </p:cNvPr>
          <p:cNvSpPr/>
          <p:nvPr/>
        </p:nvSpPr>
        <p:spPr>
          <a:xfrm rot="16200000">
            <a:off x="1768957" y="4598859"/>
            <a:ext cx="1814398" cy="457569"/>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72" name="Speech Bubble: Rectangle 71">
            <a:extLst>
              <a:ext uri="{FF2B5EF4-FFF2-40B4-BE49-F238E27FC236}">
                <a16:creationId xmlns:a16="http://schemas.microsoft.com/office/drawing/2014/main" id="{4CBE10B6-5D2F-4F1D-9A22-9DBA4500365E}"/>
              </a:ext>
            </a:extLst>
          </p:cNvPr>
          <p:cNvSpPr/>
          <p:nvPr/>
        </p:nvSpPr>
        <p:spPr>
          <a:xfrm>
            <a:off x="2868242" y="5345049"/>
            <a:ext cx="538042" cy="369332"/>
          </a:xfrm>
          <a:prstGeom prst="wedgeRectCallout">
            <a:avLst>
              <a:gd name="adj1" fmla="val -37023"/>
              <a:gd name="adj2" fmla="val 78850"/>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orbel" panose="020B0503020204020204"/>
                <a:ea typeface="+mn-ea"/>
                <a:cs typeface="+mn-cs"/>
              </a:rPr>
              <a:t>50%</a:t>
            </a:r>
          </a:p>
        </p:txBody>
      </p:sp>
      <p:sp>
        <p:nvSpPr>
          <p:cNvPr id="73" name="Speech Bubble: Rectangle 72">
            <a:extLst>
              <a:ext uri="{FF2B5EF4-FFF2-40B4-BE49-F238E27FC236}">
                <a16:creationId xmlns:a16="http://schemas.microsoft.com/office/drawing/2014/main" id="{152CD7E6-DABE-40E3-AB86-E28099BD534A}"/>
              </a:ext>
            </a:extLst>
          </p:cNvPr>
          <p:cNvSpPr/>
          <p:nvPr/>
        </p:nvSpPr>
        <p:spPr>
          <a:xfrm>
            <a:off x="1307883" y="3905978"/>
            <a:ext cx="501342" cy="369332"/>
          </a:xfrm>
          <a:prstGeom prst="wedgeRectCallout">
            <a:avLst>
              <a:gd name="adj1" fmla="val 32024"/>
              <a:gd name="adj2" fmla="val 71843"/>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orbel" panose="020B0503020204020204"/>
                <a:ea typeface="+mn-ea"/>
                <a:cs typeface="+mn-cs"/>
              </a:rPr>
              <a:t>50%</a:t>
            </a:r>
          </a:p>
        </p:txBody>
      </p:sp>
      <p:sp>
        <p:nvSpPr>
          <p:cNvPr id="15" name="Footer Placeholder 14">
            <a:extLst>
              <a:ext uri="{FF2B5EF4-FFF2-40B4-BE49-F238E27FC236}">
                <a16:creationId xmlns:a16="http://schemas.microsoft.com/office/drawing/2014/main" id="{0FFC0E13-26FB-F8C5-ECF4-199FE0CC940D}"/>
              </a:ext>
            </a:extLst>
          </p:cNvPr>
          <p:cNvSpPr>
            <a:spLocks noGrp="1"/>
          </p:cNvSpPr>
          <p:nvPr>
            <p:ph type="ftr" sz="quarter" idx="11"/>
          </p:nvPr>
        </p:nvSpPr>
        <p:spPr>
          <a:xfrm>
            <a:off x="0" y="6314440"/>
            <a:ext cx="12192000" cy="365125"/>
          </a:xfrm>
        </p:spPr>
        <p:txBody>
          <a:bodyPr/>
          <a:lstStyle/>
          <a:p>
            <a:pPr algn="ctr"/>
            <a:r>
              <a:rPr lang="en-US">
                <a:latin typeface="Times New Roman" panose="02020603050405020304" pitchFamily="18" charset="0"/>
                <a:cs typeface="Times New Roman" panose="02020603050405020304" pitchFamily="18" charset="0"/>
              </a:rPr>
              <a:t>35</a:t>
            </a:r>
          </a:p>
        </p:txBody>
      </p:sp>
    </p:spTree>
    <p:extLst>
      <p:ext uri="{BB962C8B-B14F-4D97-AF65-F5344CB8AC3E}">
        <p14:creationId xmlns:p14="http://schemas.microsoft.com/office/powerpoint/2010/main" val="1119686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581885"/>
          </a:xfrm>
        </p:spPr>
        <p:txBody>
          <a:bodyPr>
            <a:normAutofit fontScale="90000"/>
          </a:bodyPr>
          <a:lstStyle/>
          <a:p>
            <a:pPr algn="ctr"/>
            <a:r>
              <a:rPr lang="en-US" sz="3600"/>
              <a:t>Year End Close</a:t>
            </a:r>
          </a:p>
        </p:txBody>
      </p:sp>
      <p:sp>
        <p:nvSpPr>
          <p:cNvPr id="9" name="TextBox 8">
            <a:extLst>
              <a:ext uri="{FF2B5EF4-FFF2-40B4-BE49-F238E27FC236}">
                <a16:creationId xmlns:a16="http://schemas.microsoft.com/office/drawing/2014/main" id="{AB3913D5-E52C-46EF-A5FA-BE752E313BD5}"/>
              </a:ext>
            </a:extLst>
          </p:cNvPr>
          <p:cNvSpPr txBox="1"/>
          <p:nvPr/>
        </p:nvSpPr>
        <p:spPr>
          <a:xfrm>
            <a:off x="640373" y="1111828"/>
            <a:ext cx="10911254" cy="4909704"/>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endParaRPr lang="en-US">
              <a:ea typeface="+mj-ea"/>
            </a:endParaRPr>
          </a:p>
        </p:txBody>
      </p:sp>
      <p:pic>
        <p:nvPicPr>
          <p:cNvPr id="2050" name="Picture 2" descr="Text on yellow note with notepad on wooden desk - Year-end closing 7315840  Stock Photo at Vecteezy">
            <a:extLst>
              <a:ext uri="{FF2B5EF4-FFF2-40B4-BE49-F238E27FC236}">
                <a16:creationId xmlns:a16="http://schemas.microsoft.com/office/drawing/2014/main" id="{FEEC0551-FA5D-D8D6-7B30-536837C2D9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7006" y="1887761"/>
            <a:ext cx="4473597" cy="29769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anic png images | PNGWing">
            <a:extLst>
              <a:ext uri="{FF2B5EF4-FFF2-40B4-BE49-F238E27FC236}">
                <a16:creationId xmlns:a16="http://schemas.microsoft.com/office/drawing/2014/main" id="{EAFC4799-96C7-21AD-17B8-6BA439C69D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5843" y="1813441"/>
            <a:ext cx="4125464" cy="3231117"/>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678170EE-F625-73B1-79B3-BC52428254BB}"/>
              </a:ext>
            </a:extLst>
          </p:cNvPr>
          <p:cNvSpPr>
            <a:spLocks noGrp="1"/>
          </p:cNvSpPr>
          <p:nvPr>
            <p:ph type="ftr" sz="quarter" idx="10"/>
          </p:nvPr>
        </p:nvSpPr>
        <p:spPr>
          <a:xfrm>
            <a:off x="838200" y="6327456"/>
            <a:ext cx="10515600" cy="365125"/>
          </a:xfrm>
        </p:spPr>
        <p:txBody>
          <a:bodyPr/>
          <a:lstStyle/>
          <a:p>
            <a:pPr algn="ctr"/>
            <a:r>
              <a:rPr lang="en-US" sz="1200">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3246803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0" name="Rectangle 9">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BF450D89-7385-4459-9001-6AF27F011FCD}"/>
              </a:ext>
            </a:extLst>
          </p:cNvPr>
          <p:cNvSpPr>
            <a:spLocks noGrp="1"/>
          </p:cNvSpPr>
          <p:nvPr>
            <p:ph type="title"/>
          </p:nvPr>
        </p:nvSpPr>
        <p:spPr>
          <a:xfrm>
            <a:off x="960120" y="434101"/>
            <a:ext cx="7169753" cy="1232750"/>
          </a:xfrm>
        </p:spPr>
        <p:txBody>
          <a:bodyPr anchor="b">
            <a:normAutofit fontScale="90000"/>
          </a:bodyPr>
          <a:lstStyle/>
          <a:p>
            <a:r>
              <a:rPr lang="en-US">
                <a:solidFill>
                  <a:schemeClr val="bg1"/>
                </a:solidFill>
              </a:rPr>
              <a:t>How do I know if my prepay invoice is paid?</a:t>
            </a:r>
          </a:p>
        </p:txBody>
      </p:sp>
      <p:cxnSp>
        <p:nvCxnSpPr>
          <p:cNvPr id="12" name="Straight Connector 11">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3" name="Content Placeholder 2">
            <a:extLst>
              <a:ext uri="{FF2B5EF4-FFF2-40B4-BE49-F238E27FC236}">
                <a16:creationId xmlns:a16="http://schemas.microsoft.com/office/drawing/2014/main" id="{568AA330-867D-455A-9D8C-35AE3929A086}"/>
              </a:ext>
            </a:extLst>
          </p:cNvPr>
          <p:cNvSpPr>
            <a:spLocks noGrp="1"/>
          </p:cNvSpPr>
          <p:nvPr>
            <p:ph idx="1"/>
          </p:nvPr>
        </p:nvSpPr>
        <p:spPr>
          <a:xfrm>
            <a:off x="960119" y="2942252"/>
            <a:ext cx="5135881" cy="3172409"/>
          </a:xfrm>
        </p:spPr>
        <p:txBody>
          <a:bodyPr>
            <a:normAutofit lnSpcReduction="10000"/>
          </a:bodyPr>
          <a:lstStyle/>
          <a:p>
            <a:r>
              <a:rPr lang="en-US"/>
              <a:t>You can’t use req doc status or VOUCHERS_BY_REQUESTER to see if your prepay invoice was paid, because the voucher is not associated with a requisition in the system</a:t>
            </a:r>
          </a:p>
          <a:p>
            <a:r>
              <a:rPr lang="en-US"/>
              <a:t>But you can pull up the voucher directly by using the Voucher Inquiry screen under Review Accounts Payable Information</a:t>
            </a:r>
          </a:p>
          <a:p>
            <a:r>
              <a:rPr lang="en-US"/>
              <a:t>Search using the invoice number</a:t>
            </a:r>
          </a:p>
        </p:txBody>
      </p:sp>
      <p:pic>
        <p:nvPicPr>
          <p:cNvPr id="4" name="Picture 3">
            <a:extLst>
              <a:ext uri="{FF2B5EF4-FFF2-40B4-BE49-F238E27FC236}">
                <a16:creationId xmlns:a16="http://schemas.microsoft.com/office/drawing/2014/main" id="{98F2AADF-777B-4631-B250-439EAE9A4FE4}"/>
              </a:ext>
            </a:extLst>
          </p:cNvPr>
          <p:cNvPicPr>
            <a:picLocks noChangeAspect="1"/>
          </p:cNvPicPr>
          <p:nvPr/>
        </p:nvPicPr>
        <p:blipFill>
          <a:blip r:embed="rId2"/>
          <a:stretch>
            <a:fillRect/>
          </a:stretch>
        </p:blipFill>
        <p:spPr>
          <a:xfrm>
            <a:off x="6439453" y="2592593"/>
            <a:ext cx="5185361" cy="2588828"/>
          </a:xfrm>
          <a:prstGeom prst="rect">
            <a:avLst/>
          </a:prstGeom>
        </p:spPr>
      </p:pic>
      <p:sp>
        <p:nvSpPr>
          <p:cNvPr id="15" name="Footer Placeholder 14">
            <a:extLst>
              <a:ext uri="{FF2B5EF4-FFF2-40B4-BE49-F238E27FC236}">
                <a16:creationId xmlns:a16="http://schemas.microsoft.com/office/drawing/2014/main" id="{7AAEC301-F3FE-0CA2-C844-86B11F8ED485}"/>
              </a:ext>
            </a:extLst>
          </p:cNvPr>
          <p:cNvSpPr>
            <a:spLocks noGrp="1"/>
          </p:cNvSpPr>
          <p:nvPr>
            <p:ph type="ftr" sz="quarter" idx="11"/>
          </p:nvPr>
        </p:nvSpPr>
        <p:spPr>
          <a:xfrm>
            <a:off x="-1" y="6314440"/>
            <a:ext cx="12192000" cy="365125"/>
          </a:xfrm>
        </p:spPr>
        <p:txBody>
          <a:bodyPr/>
          <a:lstStyle/>
          <a:p>
            <a:pPr algn="ctr"/>
            <a:r>
              <a:rPr lang="en-US">
                <a:latin typeface="Times New Roman"/>
                <a:cs typeface="Times New Roman"/>
              </a:rPr>
              <a:t>36</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18552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0" name="Rectangle 9">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BF450D89-7385-4459-9001-6AF27F011FCD}"/>
              </a:ext>
            </a:extLst>
          </p:cNvPr>
          <p:cNvSpPr>
            <a:spLocks noGrp="1"/>
          </p:cNvSpPr>
          <p:nvPr>
            <p:ph type="title"/>
          </p:nvPr>
        </p:nvSpPr>
        <p:spPr>
          <a:xfrm>
            <a:off x="960120" y="434101"/>
            <a:ext cx="7169753" cy="1232750"/>
          </a:xfrm>
        </p:spPr>
        <p:txBody>
          <a:bodyPr anchor="b">
            <a:normAutofit fontScale="90000"/>
          </a:bodyPr>
          <a:lstStyle/>
          <a:p>
            <a:r>
              <a:rPr lang="en-US">
                <a:solidFill>
                  <a:schemeClr val="bg1"/>
                </a:solidFill>
              </a:rPr>
              <a:t>How do I know if my prepay invoice is paid?</a:t>
            </a:r>
          </a:p>
        </p:txBody>
      </p:sp>
      <p:cxnSp>
        <p:nvCxnSpPr>
          <p:cNvPr id="12" name="Straight Connector 11">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3" name="Content Placeholder 2">
            <a:extLst>
              <a:ext uri="{FF2B5EF4-FFF2-40B4-BE49-F238E27FC236}">
                <a16:creationId xmlns:a16="http://schemas.microsoft.com/office/drawing/2014/main" id="{568AA330-867D-455A-9D8C-35AE3929A086}"/>
              </a:ext>
            </a:extLst>
          </p:cNvPr>
          <p:cNvSpPr>
            <a:spLocks noGrp="1"/>
          </p:cNvSpPr>
          <p:nvPr>
            <p:ph idx="1"/>
          </p:nvPr>
        </p:nvSpPr>
        <p:spPr>
          <a:xfrm>
            <a:off x="960119" y="2942252"/>
            <a:ext cx="5135881" cy="3172409"/>
          </a:xfrm>
        </p:spPr>
        <p:txBody>
          <a:bodyPr>
            <a:normAutofit/>
          </a:bodyPr>
          <a:lstStyle/>
          <a:p>
            <a:r>
              <a:rPr lang="en-US"/>
              <a:t>You can also use query IS_IT_PAID_SIMPLE to search by invoice number or vendor ID/vendor name</a:t>
            </a:r>
          </a:p>
        </p:txBody>
      </p:sp>
      <p:pic>
        <p:nvPicPr>
          <p:cNvPr id="5" name="Picture 4">
            <a:extLst>
              <a:ext uri="{FF2B5EF4-FFF2-40B4-BE49-F238E27FC236}">
                <a16:creationId xmlns:a16="http://schemas.microsoft.com/office/drawing/2014/main" id="{D2F5931F-CB9A-498E-8A74-C5DDA077DC59}"/>
              </a:ext>
            </a:extLst>
          </p:cNvPr>
          <p:cNvPicPr>
            <a:picLocks noChangeAspect="1"/>
          </p:cNvPicPr>
          <p:nvPr/>
        </p:nvPicPr>
        <p:blipFill>
          <a:blip r:embed="rId2"/>
          <a:stretch>
            <a:fillRect/>
          </a:stretch>
        </p:blipFill>
        <p:spPr>
          <a:xfrm>
            <a:off x="7056119" y="2449826"/>
            <a:ext cx="3718368" cy="3700787"/>
          </a:xfrm>
          <a:prstGeom prst="rect">
            <a:avLst/>
          </a:prstGeom>
        </p:spPr>
      </p:pic>
      <p:sp>
        <p:nvSpPr>
          <p:cNvPr id="15" name="Footer Placeholder 14">
            <a:extLst>
              <a:ext uri="{FF2B5EF4-FFF2-40B4-BE49-F238E27FC236}">
                <a16:creationId xmlns:a16="http://schemas.microsoft.com/office/drawing/2014/main" id="{D2CFA68B-80D7-F42C-D3FC-ABBCE860D95C}"/>
              </a:ext>
            </a:extLst>
          </p:cNvPr>
          <p:cNvSpPr>
            <a:spLocks noGrp="1"/>
          </p:cNvSpPr>
          <p:nvPr>
            <p:ph type="ftr" sz="quarter" idx="11"/>
          </p:nvPr>
        </p:nvSpPr>
        <p:spPr>
          <a:xfrm>
            <a:off x="0" y="6314440"/>
            <a:ext cx="12191999" cy="365125"/>
          </a:xfrm>
        </p:spPr>
        <p:txBody>
          <a:bodyPr/>
          <a:lstStyle/>
          <a:p>
            <a:pPr algn="ctr"/>
            <a:r>
              <a:rPr lang="en-US">
                <a:solidFill>
                  <a:schemeClr val="tx1"/>
                </a:solidFill>
                <a:latin typeface="Times New Roman"/>
                <a:cs typeface="Times New Roman"/>
              </a:rPr>
              <a:t>37</a:t>
            </a:r>
            <a:endParaRPr lang="en-US">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2120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BAD4D-AEC0-4C1F-AC70-DF51A77E860B}"/>
              </a:ext>
            </a:extLst>
          </p:cNvPr>
          <p:cNvSpPr>
            <a:spLocks noGrp="1"/>
          </p:cNvSpPr>
          <p:nvPr>
            <p:ph type="title"/>
          </p:nvPr>
        </p:nvSpPr>
        <p:spPr/>
        <p:txBody>
          <a:bodyPr/>
          <a:lstStyle/>
          <a:p>
            <a:r>
              <a:rPr lang="en-US"/>
              <a:t>How does this relate to “liability lists”</a:t>
            </a:r>
          </a:p>
        </p:txBody>
      </p:sp>
      <p:sp>
        <p:nvSpPr>
          <p:cNvPr id="3" name="Content Placeholder 2">
            <a:extLst>
              <a:ext uri="{FF2B5EF4-FFF2-40B4-BE49-F238E27FC236}">
                <a16:creationId xmlns:a16="http://schemas.microsoft.com/office/drawing/2014/main" id="{564492E7-B4F0-4471-A47D-5AB0375CB358}"/>
              </a:ext>
            </a:extLst>
          </p:cNvPr>
          <p:cNvSpPr>
            <a:spLocks noGrp="1"/>
          </p:cNvSpPr>
          <p:nvPr>
            <p:ph idx="1"/>
          </p:nvPr>
        </p:nvSpPr>
        <p:spPr/>
        <p:txBody>
          <a:bodyPr/>
          <a:lstStyle/>
          <a:p>
            <a:r>
              <a:rPr lang="en-US"/>
              <a:t>When we talk about “liability lists” we’re referring the accrual of invoices from the prior fiscal year for payment in the new fiscal year</a:t>
            </a:r>
          </a:p>
          <a:p>
            <a:r>
              <a:rPr lang="en-US"/>
              <a:t>So, basically the </a:t>
            </a:r>
            <a:r>
              <a:rPr lang="en-US" b="1"/>
              <a:t>opposite</a:t>
            </a:r>
            <a:r>
              <a:rPr lang="en-US"/>
              <a:t> of a prepay</a:t>
            </a:r>
          </a:p>
          <a:p>
            <a:r>
              <a:rPr lang="en-US"/>
              <a:t>In the liability list process, you make a list of invoices you know are outstanding but which for some reason can’t be paid by the AP cutoff in July</a:t>
            </a:r>
          </a:p>
          <a:p>
            <a:r>
              <a:rPr lang="en-US"/>
              <a:t>That list of invoices is used to create a journal entry to record the expense in the old year while allowing us to pay it in the new year</a:t>
            </a:r>
          </a:p>
          <a:p>
            <a:r>
              <a:rPr lang="en-US"/>
              <a:t>For example, a vendor has completed work but they fail to invoice us in a timely manner. We accrue the funds so we can pay them once we do get the invoice</a:t>
            </a:r>
          </a:p>
          <a:p>
            <a:endParaRPr lang="en-US"/>
          </a:p>
        </p:txBody>
      </p:sp>
      <p:sp>
        <p:nvSpPr>
          <p:cNvPr id="10" name="Footer Placeholder 9">
            <a:extLst>
              <a:ext uri="{FF2B5EF4-FFF2-40B4-BE49-F238E27FC236}">
                <a16:creationId xmlns:a16="http://schemas.microsoft.com/office/drawing/2014/main" id="{E5773F5E-2AAC-BA8B-1E72-5348593FD1C7}"/>
              </a:ext>
            </a:extLst>
          </p:cNvPr>
          <p:cNvSpPr>
            <a:spLocks noGrp="1"/>
          </p:cNvSpPr>
          <p:nvPr>
            <p:ph type="ftr" sz="quarter" idx="11"/>
          </p:nvPr>
        </p:nvSpPr>
        <p:spPr>
          <a:xfrm>
            <a:off x="0" y="6314440"/>
            <a:ext cx="12191999" cy="365125"/>
          </a:xfrm>
        </p:spPr>
        <p:txBody>
          <a:bodyPr/>
          <a:lstStyle/>
          <a:p>
            <a:pPr algn="ctr"/>
            <a:r>
              <a:rPr lang="en-US">
                <a:latin typeface="Times New Roman"/>
                <a:cs typeface="Times New Roman"/>
              </a:rPr>
              <a:t>38</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082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0" name="Rectangle 9">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D3F55987-806E-48AB-A8ED-1805903E2E2F}"/>
              </a:ext>
            </a:extLst>
          </p:cNvPr>
          <p:cNvSpPr>
            <a:spLocks noGrp="1"/>
          </p:cNvSpPr>
          <p:nvPr>
            <p:ph type="title"/>
          </p:nvPr>
        </p:nvSpPr>
        <p:spPr>
          <a:xfrm>
            <a:off x="960120" y="434101"/>
            <a:ext cx="7169753" cy="1232750"/>
          </a:xfrm>
        </p:spPr>
        <p:txBody>
          <a:bodyPr anchor="b">
            <a:normAutofit/>
          </a:bodyPr>
          <a:lstStyle/>
          <a:p>
            <a:r>
              <a:rPr lang="en-US">
                <a:solidFill>
                  <a:schemeClr val="bg1"/>
                </a:solidFill>
              </a:rPr>
              <a:t>Liability Transaction</a:t>
            </a:r>
          </a:p>
        </p:txBody>
      </p:sp>
      <p:cxnSp>
        <p:nvCxnSpPr>
          <p:cNvPr id="12" name="Straight Connector 11">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6" name="Content Placeholder 5">
            <a:extLst>
              <a:ext uri="{FF2B5EF4-FFF2-40B4-BE49-F238E27FC236}">
                <a16:creationId xmlns:a16="http://schemas.microsoft.com/office/drawing/2014/main" id="{1B6D0431-1992-4200-80D1-756BF26D7AF8}"/>
              </a:ext>
            </a:extLst>
          </p:cNvPr>
          <p:cNvSpPr>
            <a:spLocks noGrp="1"/>
          </p:cNvSpPr>
          <p:nvPr>
            <p:ph idx="1"/>
          </p:nvPr>
        </p:nvSpPr>
        <p:spPr>
          <a:xfrm>
            <a:off x="7435970" y="2684474"/>
            <a:ext cx="4091012" cy="3539747"/>
          </a:xfrm>
        </p:spPr>
        <p:txBody>
          <a:bodyPr>
            <a:normAutofit fontScale="92500"/>
          </a:bodyPr>
          <a:lstStyle/>
          <a:p>
            <a:r>
              <a:rPr lang="en-US"/>
              <a:t>In a liability transaction, funds are moved from your original budget </a:t>
            </a:r>
            <a:r>
              <a:rPr lang="en-US" err="1"/>
              <a:t>chartstring</a:t>
            </a:r>
            <a:r>
              <a:rPr lang="en-US"/>
              <a:t> into the liability account.</a:t>
            </a:r>
          </a:p>
          <a:p>
            <a:r>
              <a:rPr lang="en-US"/>
              <a:t>Then, they are reversed into the new fiscal year to create a </a:t>
            </a:r>
            <a:r>
              <a:rPr lang="en-US" i="1"/>
              <a:t>negative</a:t>
            </a:r>
            <a:r>
              <a:rPr lang="en-US"/>
              <a:t> expense. Like an anti-check!</a:t>
            </a:r>
          </a:p>
          <a:p>
            <a:r>
              <a:rPr lang="en-US"/>
              <a:t>When AP pays the bill, the AP voucher washes out with the reversed prepay.</a:t>
            </a:r>
          </a:p>
        </p:txBody>
      </p:sp>
      <p:sp>
        <p:nvSpPr>
          <p:cNvPr id="21" name="Scroll: Horizontal 20">
            <a:extLst>
              <a:ext uri="{FF2B5EF4-FFF2-40B4-BE49-F238E27FC236}">
                <a16:creationId xmlns:a16="http://schemas.microsoft.com/office/drawing/2014/main" id="{71992FEE-9878-4BC3-83C9-DD9F9C1768BB}"/>
              </a:ext>
            </a:extLst>
          </p:cNvPr>
          <p:cNvSpPr/>
          <p:nvPr/>
        </p:nvSpPr>
        <p:spPr>
          <a:xfrm rot="16200000">
            <a:off x="-53863" y="2839648"/>
            <a:ext cx="1738451" cy="112240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Current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fiscal year</a:t>
            </a:r>
          </a:p>
        </p:txBody>
      </p:sp>
      <p:sp>
        <p:nvSpPr>
          <p:cNvPr id="19" name="Scroll: Horizontal 18">
            <a:extLst>
              <a:ext uri="{FF2B5EF4-FFF2-40B4-BE49-F238E27FC236}">
                <a16:creationId xmlns:a16="http://schemas.microsoft.com/office/drawing/2014/main" id="{0EA23149-3EAB-4832-B6DB-6C5966D26396}"/>
              </a:ext>
            </a:extLst>
          </p:cNvPr>
          <p:cNvSpPr/>
          <p:nvPr/>
        </p:nvSpPr>
        <p:spPr>
          <a:xfrm rot="16200000">
            <a:off x="-34464" y="4757582"/>
            <a:ext cx="1738451" cy="1122409"/>
          </a:xfrm>
          <a:prstGeom prst="horizontalScrol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Next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fiscal year</a:t>
            </a:r>
          </a:p>
        </p:txBody>
      </p:sp>
      <p:sp>
        <p:nvSpPr>
          <p:cNvPr id="20" name="TextBox 19">
            <a:extLst>
              <a:ext uri="{FF2B5EF4-FFF2-40B4-BE49-F238E27FC236}">
                <a16:creationId xmlns:a16="http://schemas.microsoft.com/office/drawing/2014/main" id="{D9EDE870-9795-4DD7-B4E3-C024BD5963B7}"/>
              </a:ext>
            </a:extLst>
          </p:cNvPr>
          <p:cNvSpPr txBox="1"/>
          <p:nvPr/>
        </p:nvSpPr>
        <p:spPr>
          <a:xfrm>
            <a:off x="1577273" y="2907386"/>
            <a:ext cx="1500489"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Your original budget</a:t>
            </a:r>
          </a:p>
        </p:txBody>
      </p:sp>
      <p:sp>
        <p:nvSpPr>
          <p:cNvPr id="22" name="TextBox 21">
            <a:extLst>
              <a:ext uri="{FF2B5EF4-FFF2-40B4-BE49-F238E27FC236}">
                <a16:creationId xmlns:a16="http://schemas.microsoft.com/office/drawing/2014/main" id="{6D124D93-8ECC-44C8-81AE-DDA4CBEB8F9D}"/>
              </a:ext>
            </a:extLst>
          </p:cNvPr>
          <p:cNvSpPr txBox="1"/>
          <p:nvPr/>
        </p:nvSpPr>
        <p:spPr>
          <a:xfrm>
            <a:off x="3766159" y="2880564"/>
            <a:ext cx="1500489" cy="147732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Journal entry into the liability balance sheet account</a:t>
            </a:r>
          </a:p>
        </p:txBody>
      </p:sp>
      <p:sp>
        <p:nvSpPr>
          <p:cNvPr id="25" name="TextBox 24">
            <a:extLst>
              <a:ext uri="{FF2B5EF4-FFF2-40B4-BE49-F238E27FC236}">
                <a16:creationId xmlns:a16="http://schemas.microsoft.com/office/drawing/2014/main" id="{DFC8CFDD-3528-46B7-868D-58FFE4ABF9E2}"/>
              </a:ext>
            </a:extLst>
          </p:cNvPr>
          <p:cNvSpPr txBox="1"/>
          <p:nvPr/>
        </p:nvSpPr>
        <p:spPr>
          <a:xfrm>
            <a:off x="3766158" y="2575496"/>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9510</a:t>
            </a:r>
          </a:p>
        </p:txBody>
      </p:sp>
      <p:sp>
        <p:nvSpPr>
          <p:cNvPr id="26" name="TextBox 25">
            <a:extLst>
              <a:ext uri="{FF2B5EF4-FFF2-40B4-BE49-F238E27FC236}">
                <a16:creationId xmlns:a16="http://schemas.microsoft.com/office/drawing/2014/main" id="{F34BD099-3BEC-40AD-A15D-465A64956307}"/>
              </a:ext>
            </a:extLst>
          </p:cNvPr>
          <p:cNvSpPr txBox="1"/>
          <p:nvPr/>
        </p:nvSpPr>
        <p:spPr>
          <a:xfrm>
            <a:off x="1577273" y="2575496"/>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4304</a:t>
            </a:r>
          </a:p>
        </p:txBody>
      </p:sp>
      <p:sp>
        <p:nvSpPr>
          <p:cNvPr id="27" name="Arrow: Right 26">
            <a:extLst>
              <a:ext uri="{FF2B5EF4-FFF2-40B4-BE49-F238E27FC236}">
                <a16:creationId xmlns:a16="http://schemas.microsoft.com/office/drawing/2014/main" id="{0074F0C2-D567-42E8-A810-6D1D581529C6}"/>
              </a:ext>
            </a:extLst>
          </p:cNvPr>
          <p:cNvSpPr/>
          <p:nvPr/>
        </p:nvSpPr>
        <p:spPr>
          <a:xfrm>
            <a:off x="3077760" y="2950720"/>
            <a:ext cx="688395" cy="4575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9" name="Arrow: Right 28">
            <a:extLst>
              <a:ext uri="{FF2B5EF4-FFF2-40B4-BE49-F238E27FC236}">
                <a16:creationId xmlns:a16="http://schemas.microsoft.com/office/drawing/2014/main" id="{ED85E47E-B228-44C2-BA9C-F122AD18179C}"/>
              </a:ext>
            </a:extLst>
          </p:cNvPr>
          <p:cNvSpPr/>
          <p:nvPr/>
        </p:nvSpPr>
        <p:spPr>
          <a:xfrm rot="8619326">
            <a:off x="2622493" y="4173974"/>
            <a:ext cx="1246027" cy="457569"/>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30" name="TextBox 29">
            <a:extLst>
              <a:ext uri="{FF2B5EF4-FFF2-40B4-BE49-F238E27FC236}">
                <a16:creationId xmlns:a16="http://schemas.microsoft.com/office/drawing/2014/main" id="{F3C1E03F-3B0F-49D2-B3D2-C06BFC64AFEF}"/>
              </a:ext>
            </a:extLst>
          </p:cNvPr>
          <p:cNvSpPr txBox="1"/>
          <p:nvPr/>
        </p:nvSpPr>
        <p:spPr>
          <a:xfrm>
            <a:off x="1376567" y="4956044"/>
            <a:ext cx="1500489"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Journal entry reverses into the new fiscal year</a:t>
            </a:r>
          </a:p>
        </p:txBody>
      </p:sp>
      <p:sp>
        <p:nvSpPr>
          <p:cNvPr id="31" name="TextBox 30">
            <a:extLst>
              <a:ext uri="{FF2B5EF4-FFF2-40B4-BE49-F238E27FC236}">
                <a16:creationId xmlns:a16="http://schemas.microsoft.com/office/drawing/2014/main" id="{35C90DB0-D462-425A-BD12-27EC99FAF585}"/>
              </a:ext>
            </a:extLst>
          </p:cNvPr>
          <p:cNvSpPr txBox="1"/>
          <p:nvPr/>
        </p:nvSpPr>
        <p:spPr>
          <a:xfrm>
            <a:off x="1417798" y="4559575"/>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4304</a:t>
            </a:r>
          </a:p>
        </p:txBody>
      </p:sp>
      <p:sp>
        <p:nvSpPr>
          <p:cNvPr id="32" name="Arrow: Right 31">
            <a:extLst>
              <a:ext uri="{FF2B5EF4-FFF2-40B4-BE49-F238E27FC236}">
                <a16:creationId xmlns:a16="http://schemas.microsoft.com/office/drawing/2014/main" id="{6077A8DC-63CA-4513-86AB-E6F6587D0B30}"/>
              </a:ext>
            </a:extLst>
          </p:cNvPr>
          <p:cNvSpPr/>
          <p:nvPr/>
        </p:nvSpPr>
        <p:spPr>
          <a:xfrm>
            <a:off x="3077760" y="5206605"/>
            <a:ext cx="688395" cy="457569"/>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33" name="TextBox 32">
            <a:extLst>
              <a:ext uri="{FF2B5EF4-FFF2-40B4-BE49-F238E27FC236}">
                <a16:creationId xmlns:a16="http://schemas.microsoft.com/office/drawing/2014/main" id="{F79A19C1-6EC1-45F3-9374-E36F6141A282}"/>
              </a:ext>
            </a:extLst>
          </p:cNvPr>
          <p:cNvSpPr txBox="1"/>
          <p:nvPr/>
        </p:nvSpPr>
        <p:spPr>
          <a:xfrm>
            <a:off x="3908716" y="5181421"/>
            <a:ext cx="1500489"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AP Suspense Account</a:t>
            </a:r>
          </a:p>
        </p:txBody>
      </p:sp>
      <p:sp>
        <p:nvSpPr>
          <p:cNvPr id="34" name="TextBox 33">
            <a:extLst>
              <a:ext uri="{FF2B5EF4-FFF2-40B4-BE49-F238E27FC236}">
                <a16:creationId xmlns:a16="http://schemas.microsoft.com/office/drawing/2014/main" id="{13512FB7-DA53-40B2-87DE-4AAB749AA55F}"/>
              </a:ext>
            </a:extLst>
          </p:cNvPr>
          <p:cNvSpPr txBox="1"/>
          <p:nvPr/>
        </p:nvSpPr>
        <p:spPr>
          <a:xfrm>
            <a:off x="3908715" y="4876353"/>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9940</a:t>
            </a:r>
          </a:p>
        </p:txBody>
      </p:sp>
      <p:sp>
        <p:nvSpPr>
          <p:cNvPr id="35" name="TextBox 34">
            <a:extLst>
              <a:ext uri="{FF2B5EF4-FFF2-40B4-BE49-F238E27FC236}">
                <a16:creationId xmlns:a16="http://schemas.microsoft.com/office/drawing/2014/main" id="{93BF580C-0C46-485B-AB0A-F396FBA7D63B}"/>
              </a:ext>
            </a:extLst>
          </p:cNvPr>
          <p:cNvSpPr txBox="1"/>
          <p:nvPr/>
        </p:nvSpPr>
        <p:spPr>
          <a:xfrm>
            <a:off x="5927700" y="4921635"/>
            <a:ext cx="1248371"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(Cash: a payment issued and posted)</a:t>
            </a:r>
          </a:p>
        </p:txBody>
      </p:sp>
      <p:sp>
        <p:nvSpPr>
          <p:cNvPr id="36" name="TextBox 35">
            <a:extLst>
              <a:ext uri="{FF2B5EF4-FFF2-40B4-BE49-F238E27FC236}">
                <a16:creationId xmlns:a16="http://schemas.microsoft.com/office/drawing/2014/main" id="{08D5BE96-3559-45CD-AE08-D173404050C1}"/>
              </a:ext>
            </a:extLst>
          </p:cNvPr>
          <p:cNvSpPr txBox="1"/>
          <p:nvPr/>
        </p:nvSpPr>
        <p:spPr>
          <a:xfrm>
            <a:off x="5805954" y="4586712"/>
            <a:ext cx="1370118"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9110</a:t>
            </a:r>
          </a:p>
        </p:txBody>
      </p:sp>
      <p:sp>
        <p:nvSpPr>
          <p:cNvPr id="37" name="Arrow: Right 36">
            <a:extLst>
              <a:ext uri="{FF2B5EF4-FFF2-40B4-BE49-F238E27FC236}">
                <a16:creationId xmlns:a16="http://schemas.microsoft.com/office/drawing/2014/main" id="{6524A816-1E28-4FAB-AFE9-8CB67ABE4649}"/>
              </a:ext>
            </a:extLst>
          </p:cNvPr>
          <p:cNvSpPr/>
          <p:nvPr/>
        </p:nvSpPr>
        <p:spPr>
          <a:xfrm>
            <a:off x="5355885" y="5181421"/>
            <a:ext cx="688395" cy="457569"/>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3" name="Footer Placeholder 12">
            <a:extLst>
              <a:ext uri="{FF2B5EF4-FFF2-40B4-BE49-F238E27FC236}">
                <a16:creationId xmlns:a16="http://schemas.microsoft.com/office/drawing/2014/main" id="{B0B8428D-260D-2E2B-6C14-51F235567F9C}"/>
              </a:ext>
            </a:extLst>
          </p:cNvPr>
          <p:cNvSpPr>
            <a:spLocks noGrp="1"/>
          </p:cNvSpPr>
          <p:nvPr>
            <p:ph type="ftr" sz="quarter" idx="11"/>
          </p:nvPr>
        </p:nvSpPr>
        <p:spPr>
          <a:xfrm>
            <a:off x="0" y="6314440"/>
            <a:ext cx="12191999" cy="365125"/>
          </a:xfrm>
        </p:spPr>
        <p:txBody>
          <a:bodyPr/>
          <a:lstStyle/>
          <a:p>
            <a:pPr algn="ctr"/>
            <a:r>
              <a:rPr lang="en-US">
                <a:latin typeface="Times New Roman" panose="02020603050405020304" pitchFamily="18" charset="0"/>
                <a:cs typeface="Times New Roman" panose="02020603050405020304" pitchFamily="18" charset="0"/>
              </a:rPr>
              <a:t>39</a:t>
            </a:r>
          </a:p>
        </p:txBody>
      </p:sp>
    </p:spTree>
    <p:extLst>
      <p:ext uri="{BB962C8B-B14F-4D97-AF65-F5344CB8AC3E}">
        <p14:creationId xmlns:p14="http://schemas.microsoft.com/office/powerpoint/2010/main" val="38620338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81BC32-FF58-4898-A6B5-7B3D059BC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0" name="Rectangle 9">
            <a:extLst>
              <a:ext uri="{FF2B5EF4-FFF2-40B4-BE49-F238E27FC236}">
                <a16:creationId xmlns:a16="http://schemas.microsoft.com/office/drawing/2014/main" id="{0D614406-135F-4875-9C87-53822CB1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D3F55987-806E-48AB-A8ED-1805903E2E2F}"/>
              </a:ext>
            </a:extLst>
          </p:cNvPr>
          <p:cNvSpPr>
            <a:spLocks noGrp="1"/>
          </p:cNvSpPr>
          <p:nvPr>
            <p:ph type="title"/>
          </p:nvPr>
        </p:nvSpPr>
        <p:spPr>
          <a:xfrm>
            <a:off x="960120" y="434101"/>
            <a:ext cx="7169753" cy="1232750"/>
          </a:xfrm>
        </p:spPr>
        <p:txBody>
          <a:bodyPr anchor="b">
            <a:normAutofit fontScale="90000"/>
          </a:bodyPr>
          <a:lstStyle/>
          <a:p>
            <a:r>
              <a:rPr lang="en-US">
                <a:solidFill>
                  <a:schemeClr val="bg1"/>
                </a:solidFill>
              </a:rPr>
              <a:t>Prorated (Split)</a:t>
            </a:r>
            <a:br>
              <a:rPr lang="en-US">
                <a:solidFill>
                  <a:schemeClr val="bg1"/>
                </a:solidFill>
              </a:rPr>
            </a:br>
            <a:r>
              <a:rPr lang="en-US">
                <a:solidFill>
                  <a:schemeClr val="bg1"/>
                </a:solidFill>
              </a:rPr>
              <a:t>Liability Transaction</a:t>
            </a:r>
          </a:p>
        </p:txBody>
      </p:sp>
      <p:cxnSp>
        <p:nvCxnSpPr>
          <p:cNvPr id="12" name="Straight Connector 11">
            <a:extLst>
              <a:ext uri="{FF2B5EF4-FFF2-40B4-BE49-F238E27FC236}">
                <a16:creationId xmlns:a16="http://schemas.microsoft.com/office/drawing/2014/main" id="{C6C21149-7D17-44C2-AFB6-4D931DC55F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6" name="Content Placeholder 5">
            <a:extLst>
              <a:ext uri="{FF2B5EF4-FFF2-40B4-BE49-F238E27FC236}">
                <a16:creationId xmlns:a16="http://schemas.microsoft.com/office/drawing/2014/main" id="{1B6D0431-1992-4200-80D1-756BF26D7AF8}"/>
              </a:ext>
            </a:extLst>
          </p:cNvPr>
          <p:cNvSpPr>
            <a:spLocks noGrp="1"/>
          </p:cNvSpPr>
          <p:nvPr>
            <p:ph idx="1"/>
          </p:nvPr>
        </p:nvSpPr>
        <p:spPr>
          <a:xfrm>
            <a:off x="8140807" y="2524384"/>
            <a:ext cx="3994028" cy="3539747"/>
          </a:xfrm>
        </p:spPr>
        <p:txBody>
          <a:bodyPr/>
          <a:lstStyle/>
          <a:p>
            <a:r>
              <a:rPr lang="en-US"/>
              <a:t>In a prorated liability transaction, the liability journal accrues the old FY portion.</a:t>
            </a:r>
          </a:p>
          <a:p>
            <a:r>
              <a:rPr lang="en-US"/>
              <a:t>New near funds are encumbered normally.</a:t>
            </a:r>
          </a:p>
          <a:p>
            <a:r>
              <a:rPr lang="en-US"/>
              <a:t>So, your requestion will have (at least) two lines, one coded normally and one coded to 393.</a:t>
            </a:r>
          </a:p>
        </p:txBody>
      </p:sp>
      <p:sp>
        <p:nvSpPr>
          <p:cNvPr id="3" name="Speech Bubble: Rectangle 2">
            <a:extLst>
              <a:ext uri="{FF2B5EF4-FFF2-40B4-BE49-F238E27FC236}">
                <a16:creationId xmlns:a16="http://schemas.microsoft.com/office/drawing/2014/main" id="{A6647D22-FE85-48AE-99D1-88835819555B}"/>
              </a:ext>
            </a:extLst>
          </p:cNvPr>
          <p:cNvSpPr/>
          <p:nvPr/>
        </p:nvSpPr>
        <p:spPr>
          <a:xfrm>
            <a:off x="4868198" y="4185173"/>
            <a:ext cx="788714" cy="369332"/>
          </a:xfrm>
          <a:prstGeom prst="wedgeRectCallout">
            <a:avLst>
              <a:gd name="adj1" fmla="val -36145"/>
              <a:gd name="adj2" fmla="val 97535"/>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100%</a:t>
            </a:r>
          </a:p>
        </p:txBody>
      </p:sp>
      <p:sp>
        <p:nvSpPr>
          <p:cNvPr id="72" name="Speech Bubble: Rectangle 71">
            <a:extLst>
              <a:ext uri="{FF2B5EF4-FFF2-40B4-BE49-F238E27FC236}">
                <a16:creationId xmlns:a16="http://schemas.microsoft.com/office/drawing/2014/main" id="{4CBE10B6-5D2F-4F1D-9A22-9DBA4500365E}"/>
              </a:ext>
            </a:extLst>
          </p:cNvPr>
          <p:cNvSpPr/>
          <p:nvPr/>
        </p:nvSpPr>
        <p:spPr>
          <a:xfrm>
            <a:off x="2735522" y="2287336"/>
            <a:ext cx="538042" cy="369332"/>
          </a:xfrm>
          <a:prstGeom prst="wedgeRectCallout">
            <a:avLst>
              <a:gd name="adj1" fmla="val -37023"/>
              <a:gd name="adj2" fmla="val 78850"/>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orbel" panose="020B0503020204020204"/>
                <a:ea typeface="+mn-ea"/>
                <a:cs typeface="+mn-cs"/>
              </a:rPr>
              <a:t>50%</a:t>
            </a:r>
          </a:p>
        </p:txBody>
      </p:sp>
      <p:sp>
        <p:nvSpPr>
          <p:cNvPr id="73" name="Speech Bubble: Rectangle 72">
            <a:extLst>
              <a:ext uri="{FF2B5EF4-FFF2-40B4-BE49-F238E27FC236}">
                <a16:creationId xmlns:a16="http://schemas.microsoft.com/office/drawing/2014/main" id="{152CD7E6-DABE-40E3-AB86-E28099BD534A}"/>
              </a:ext>
            </a:extLst>
          </p:cNvPr>
          <p:cNvSpPr/>
          <p:nvPr/>
        </p:nvSpPr>
        <p:spPr>
          <a:xfrm>
            <a:off x="1330319" y="5474183"/>
            <a:ext cx="501342" cy="369332"/>
          </a:xfrm>
          <a:prstGeom prst="wedgeRectCallout">
            <a:avLst>
              <a:gd name="adj1" fmla="val 32024"/>
              <a:gd name="adj2" fmla="val 71843"/>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orbel" panose="020B0503020204020204"/>
                <a:ea typeface="+mn-ea"/>
                <a:cs typeface="+mn-cs"/>
              </a:rPr>
              <a:t>50%</a:t>
            </a:r>
          </a:p>
        </p:txBody>
      </p:sp>
      <p:sp>
        <p:nvSpPr>
          <p:cNvPr id="29" name="Scroll: Horizontal 28">
            <a:extLst>
              <a:ext uri="{FF2B5EF4-FFF2-40B4-BE49-F238E27FC236}">
                <a16:creationId xmlns:a16="http://schemas.microsoft.com/office/drawing/2014/main" id="{C7E494D8-EFAA-49DD-B690-1BA4247236D4}"/>
              </a:ext>
            </a:extLst>
          </p:cNvPr>
          <p:cNvSpPr/>
          <p:nvPr/>
        </p:nvSpPr>
        <p:spPr>
          <a:xfrm rot="16200000">
            <a:off x="204931" y="2580854"/>
            <a:ext cx="1220864" cy="112240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Current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fiscal year</a:t>
            </a:r>
          </a:p>
        </p:txBody>
      </p:sp>
      <p:sp>
        <p:nvSpPr>
          <p:cNvPr id="30" name="Scroll: Horizontal 29">
            <a:extLst>
              <a:ext uri="{FF2B5EF4-FFF2-40B4-BE49-F238E27FC236}">
                <a16:creationId xmlns:a16="http://schemas.microsoft.com/office/drawing/2014/main" id="{A5AC3531-E12D-4032-84CD-786E0B8E09CE}"/>
              </a:ext>
            </a:extLst>
          </p:cNvPr>
          <p:cNvSpPr/>
          <p:nvPr/>
        </p:nvSpPr>
        <p:spPr>
          <a:xfrm rot="16200000">
            <a:off x="-538596" y="4735801"/>
            <a:ext cx="2707919" cy="1122409"/>
          </a:xfrm>
          <a:prstGeom prst="horizontalScrol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Next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fiscal year</a:t>
            </a:r>
          </a:p>
        </p:txBody>
      </p:sp>
      <p:sp>
        <p:nvSpPr>
          <p:cNvPr id="31" name="TextBox 30">
            <a:extLst>
              <a:ext uri="{FF2B5EF4-FFF2-40B4-BE49-F238E27FC236}">
                <a16:creationId xmlns:a16="http://schemas.microsoft.com/office/drawing/2014/main" id="{4D84570F-63D2-45FF-BADB-D96F02D0A8E8}"/>
              </a:ext>
            </a:extLst>
          </p:cNvPr>
          <p:cNvSpPr txBox="1"/>
          <p:nvPr/>
        </p:nvSpPr>
        <p:spPr>
          <a:xfrm>
            <a:off x="1475471" y="2738291"/>
            <a:ext cx="1500489"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Your original budget</a:t>
            </a:r>
          </a:p>
        </p:txBody>
      </p:sp>
      <p:sp>
        <p:nvSpPr>
          <p:cNvPr id="32" name="TextBox 31">
            <a:extLst>
              <a:ext uri="{FF2B5EF4-FFF2-40B4-BE49-F238E27FC236}">
                <a16:creationId xmlns:a16="http://schemas.microsoft.com/office/drawing/2014/main" id="{7C79C350-96C3-415F-ACF2-47094D8948E5}"/>
              </a:ext>
            </a:extLst>
          </p:cNvPr>
          <p:cNvSpPr txBox="1"/>
          <p:nvPr/>
        </p:nvSpPr>
        <p:spPr>
          <a:xfrm>
            <a:off x="3664357" y="2711469"/>
            <a:ext cx="1500489" cy="147732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Journal entry into the liability balance sheet account</a:t>
            </a:r>
          </a:p>
        </p:txBody>
      </p:sp>
      <p:sp>
        <p:nvSpPr>
          <p:cNvPr id="33" name="TextBox 32">
            <a:extLst>
              <a:ext uri="{FF2B5EF4-FFF2-40B4-BE49-F238E27FC236}">
                <a16:creationId xmlns:a16="http://schemas.microsoft.com/office/drawing/2014/main" id="{E105BFD0-3E5C-49E5-976A-3C62C2E42822}"/>
              </a:ext>
            </a:extLst>
          </p:cNvPr>
          <p:cNvSpPr txBox="1"/>
          <p:nvPr/>
        </p:nvSpPr>
        <p:spPr>
          <a:xfrm>
            <a:off x="3664356" y="2406401"/>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9510</a:t>
            </a:r>
          </a:p>
        </p:txBody>
      </p:sp>
      <p:sp>
        <p:nvSpPr>
          <p:cNvPr id="34" name="TextBox 33">
            <a:extLst>
              <a:ext uri="{FF2B5EF4-FFF2-40B4-BE49-F238E27FC236}">
                <a16:creationId xmlns:a16="http://schemas.microsoft.com/office/drawing/2014/main" id="{0F837113-4962-4D7B-A4CD-BE2D23A425DD}"/>
              </a:ext>
            </a:extLst>
          </p:cNvPr>
          <p:cNvSpPr txBox="1"/>
          <p:nvPr/>
        </p:nvSpPr>
        <p:spPr>
          <a:xfrm>
            <a:off x="1475471" y="2406401"/>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4304</a:t>
            </a:r>
          </a:p>
        </p:txBody>
      </p:sp>
      <p:sp>
        <p:nvSpPr>
          <p:cNvPr id="35" name="Arrow: Right 34">
            <a:extLst>
              <a:ext uri="{FF2B5EF4-FFF2-40B4-BE49-F238E27FC236}">
                <a16:creationId xmlns:a16="http://schemas.microsoft.com/office/drawing/2014/main" id="{8762BF24-809B-46E4-99DD-4FCCB29427C6}"/>
              </a:ext>
            </a:extLst>
          </p:cNvPr>
          <p:cNvSpPr/>
          <p:nvPr/>
        </p:nvSpPr>
        <p:spPr>
          <a:xfrm>
            <a:off x="2975958" y="2781625"/>
            <a:ext cx="688395" cy="4575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36" name="Arrow: Right 35">
            <a:extLst>
              <a:ext uri="{FF2B5EF4-FFF2-40B4-BE49-F238E27FC236}">
                <a16:creationId xmlns:a16="http://schemas.microsoft.com/office/drawing/2014/main" id="{89464E3D-B66F-48F2-815F-1F723DCD2063}"/>
              </a:ext>
            </a:extLst>
          </p:cNvPr>
          <p:cNvSpPr/>
          <p:nvPr/>
        </p:nvSpPr>
        <p:spPr>
          <a:xfrm rot="8942318">
            <a:off x="2507216" y="3559898"/>
            <a:ext cx="1267996" cy="457569"/>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37" name="TextBox 36">
            <a:extLst>
              <a:ext uri="{FF2B5EF4-FFF2-40B4-BE49-F238E27FC236}">
                <a16:creationId xmlns:a16="http://schemas.microsoft.com/office/drawing/2014/main" id="{1E82B59E-5A90-4508-BF20-330D84E9360E}"/>
              </a:ext>
            </a:extLst>
          </p:cNvPr>
          <p:cNvSpPr txBox="1"/>
          <p:nvPr/>
        </p:nvSpPr>
        <p:spPr>
          <a:xfrm>
            <a:off x="1357169" y="4449530"/>
            <a:ext cx="1500489"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Journal entry reverses to new year</a:t>
            </a:r>
          </a:p>
        </p:txBody>
      </p:sp>
      <p:sp>
        <p:nvSpPr>
          <p:cNvPr id="38" name="TextBox 37">
            <a:extLst>
              <a:ext uri="{FF2B5EF4-FFF2-40B4-BE49-F238E27FC236}">
                <a16:creationId xmlns:a16="http://schemas.microsoft.com/office/drawing/2014/main" id="{6DC54B9D-1F6E-4008-9ED7-6C71B2CDC60D}"/>
              </a:ext>
            </a:extLst>
          </p:cNvPr>
          <p:cNvSpPr txBox="1"/>
          <p:nvPr/>
        </p:nvSpPr>
        <p:spPr>
          <a:xfrm>
            <a:off x="1398400" y="4053061"/>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4304</a:t>
            </a:r>
          </a:p>
        </p:txBody>
      </p:sp>
      <p:sp>
        <p:nvSpPr>
          <p:cNvPr id="39" name="Arrow: Right 38">
            <a:extLst>
              <a:ext uri="{FF2B5EF4-FFF2-40B4-BE49-F238E27FC236}">
                <a16:creationId xmlns:a16="http://schemas.microsoft.com/office/drawing/2014/main" id="{0016CC7D-3B71-48E3-83A6-6E821DEEB0D6}"/>
              </a:ext>
            </a:extLst>
          </p:cNvPr>
          <p:cNvSpPr/>
          <p:nvPr/>
        </p:nvSpPr>
        <p:spPr>
          <a:xfrm>
            <a:off x="3058362" y="4700091"/>
            <a:ext cx="830954" cy="457569"/>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40" name="TextBox 39">
            <a:extLst>
              <a:ext uri="{FF2B5EF4-FFF2-40B4-BE49-F238E27FC236}">
                <a16:creationId xmlns:a16="http://schemas.microsoft.com/office/drawing/2014/main" id="{C9AEF5DA-C007-4E67-9EF8-86F4789EEFF2}"/>
              </a:ext>
            </a:extLst>
          </p:cNvPr>
          <p:cNvSpPr txBox="1"/>
          <p:nvPr/>
        </p:nvSpPr>
        <p:spPr>
          <a:xfrm>
            <a:off x="3889318" y="4674907"/>
            <a:ext cx="1500489"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AP Suspense Account</a:t>
            </a:r>
          </a:p>
        </p:txBody>
      </p:sp>
      <p:sp>
        <p:nvSpPr>
          <p:cNvPr id="41" name="TextBox 40">
            <a:extLst>
              <a:ext uri="{FF2B5EF4-FFF2-40B4-BE49-F238E27FC236}">
                <a16:creationId xmlns:a16="http://schemas.microsoft.com/office/drawing/2014/main" id="{ACA751DA-1909-4E66-B973-B868EF642E6E}"/>
              </a:ext>
            </a:extLst>
          </p:cNvPr>
          <p:cNvSpPr txBox="1"/>
          <p:nvPr/>
        </p:nvSpPr>
        <p:spPr>
          <a:xfrm>
            <a:off x="3889317" y="4369839"/>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9940</a:t>
            </a:r>
          </a:p>
        </p:txBody>
      </p:sp>
      <p:sp>
        <p:nvSpPr>
          <p:cNvPr id="42" name="TextBox 41">
            <a:extLst>
              <a:ext uri="{FF2B5EF4-FFF2-40B4-BE49-F238E27FC236}">
                <a16:creationId xmlns:a16="http://schemas.microsoft.com/office/drawing/2014/main" id="{FF8666D0-F5BB-4CD0-99A1-B1176DFF624E}"/>
              </a:ext>
            </a:extLst>
          </p:cNvPr>
          <p:cNvSpPr txBox="1"/>
          <p:nvPr/>
        </p:nvSpPr>
        <p:spPr>
          <a:xfrm>
            <a:off x="5908302" y="4415121"/>
            <a:ext cx="1248371"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(Cash: a payment issued and posted)</a:t>
            </a:r>
          </a:p>
        </p:txBody>
      </p:sp>
      <p:sp>
        <p:nvSpPr>
          <p:cNvPr id="43" name="TextBox 42">
            <a:extLst>
              <a:ext uri="{FF2B5EF4-FFF2-40B4-BE49-F238E27FC236}">
                <a16:creationId xmlns:a16="http://schemas.microsoft.com/office/drawing/2014/main" id="{0856E89A-A5B6-439C-A5E7-7BCC0B64B331}"/>
              </a:ext>
            </a:extLst>
          </p:cNvPr>
          <p:cNvSpPr txBox="1"/>
          <p:nvPr/>
        </p:nvSpPr>
        <p:spPr>
          <a:xfrm>
            <a:off x="5786556" y="4080198"/>
            <a:ext cx="1370118"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9110</a:t>
            </a:r>
          </a:p>
        </p:txBody>
      </p:sp>
      <p:sp>
        <p:nvSpPr>
          <p:cNvPr id="54" name="Arrow: Right 53">
            <a:extLst>
              <a:ext uri="{FF2B5EF4-FFF2-40B4-BE49-F238E27FC236}">
                <a16:creationId xmlns:a16="http://schemas.microsoft.com/office/drawing/2014/main" id="{493994B5-DD96-4983-9E91-7A792EB077DE}"/>
              </a:ext>
            </a:extLst>
          </p:cNvPr>
          <p:cNvSpPr/>
          <p:nvPr/>
        </p:nvSpPr>
        <p:spPr>
          <a:xfrm>
            <a:off x="5336487" y="4674907"/>
            <a:ext cx="688395" cy="457569"/>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55" name="Speech Bubble: Rectangle 54">
            <a:extLst>
              <a:ext uri="{FF2B5EF4-FFF2-40B4-BE49-F238E27FC236}">
                <a16:creationId xmlns:a16="http://schemas.microsoft.com/office/drawing/2014/main" id="{83771584-93A9-4D92-88BA-DB955A0A4706}"/>
              </a:ext>
            </a:extLst>
          </p:cNvPr>
          <p:cNvSpPr/>
          <p:nvPr/>
        </p:nvSpPr>
        <p:spPr>
          <a:xfrm>
            <a:off x="4696323" y="2271161"/>
            <a:ext cx="538042" cy="369332"/>
          </a:xfrm>
          <a:prstGeom prst="wedgeRectCallout">
            <a:avLst>
              <a:gd name="adj1" fmla="val -37023"/>
              <a:gd name="adj2" fmla="val 78850"/>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orbel" panose="020B0503020204020204"/>
                <a:ea typeface="+mn-ea"/>
                <a:cs typeface="+mn-cs"/>
              </a:rPr>
              <a:t>50%</a:t>
            </a:r>
          </a:p>
        </p:txBody>
      </p:sp>
      <p:sp>
        <p:nvSpPr>
          <p:cNvPr id="60" name="TextBox 59">
            <a:extLst>
              <a:ext uri="{FF2B5EF4-FFF2-40B4-BE49-F238E27FC236}">
                <a16:creationId xmlns:a16="http://schemas.microsoft.com/office/drawing/2014/main" id="{2281AE6D-3F2B-4AD2-96EB-4329AD54455A}"/>
              </a:ext>
            </a:extLst>
          </p:cNvPr>
          <p:cNvSpPr txBox="1"/>
          <p:nvPr/>
        </p:nvSpPr>
        <p:spPr>
          <a:xfrm>
            <a:off x="1346253" y="5941047"/>
            <a:ext cx="1500489"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orbel" panose="020B0503020204020204"/>
                <a:ea typeface="+mn-ea"/>
                <a:cs typeface="+mn-cs"/>
              </a:rPr>
              <a:t>New year budget</a:t>
            </a:r>
          </a:p>
        </p:txBody>
      </p:sp>
      <p:sp>
        <p:nvSpPr>
          <p:cNvPr id="61" name="TextBox 60">
            <a:extLst>
              <a:ext uri="{FF2B5EF4-FFF2-40B4-BE49-F238E27FC236}">
                <a16:creationId xmlns:a16="http://schemas.microsoft.com/office/drawing/2014/main" id="{9037669B-C595-4F13-AB8A-F57FEB37AFD2}"/>
              </a:ext>
            </a:extLst>
          </p:cNvPr>
          <p:cNvSpPr txBox="1"/>
          <p:nvPr/>
        </p:nvSpPr>
        <p:spPr>
          <a:xfrm>
            <a:off x="1387484" y="5544578"/>
            <a:ext cx="150048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orbel" panose="020B0503020204020204"/>
                <a:ea typeface="+mn-ea"/>
                <a:cs typeface="+mn-cs"/>
              </a:rPr>
              <a:t>4304</a:t>
            </a:r>
          </a:p>
        </p:txBody>
      </p:sp>
      <p:sp>
        <p:nvSpPr>
          <p:cNvPr id="4" name="Arrow: Bent-Up 3">
            <a:extLst>
              <a:ext uri="{FF2B5EF4-FFF2-40B4-BE49-F238E27FC236}">
                <a16:creationId xmlns:a16="http://schemas.microsoft.com/office/drawing/2014/main" id="{C23C8661-9784-4CFD-986F-B51B83D7E76A}"/>
              </a:ext>
            </a:extLst>
          </p:cNvPr>
          <p:cNvSpPr/>
          <p:nvPr/>
        </p:nvSpPr>
        <p:spPr>
          <a:xfrm>
            <a:off x="2846742" y="5436210"/>
            <a:ext cx="1915039" cy="731677"/>
          </a:xfrm>
          <a:prstGeom prst="ben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62" name="Speech Bubble: Rectangle 61">
            <a:extLst>
              <a:ext uri="{FF2B5EF4-FFF2-40B4-BE49-F238E27FC236}">
                <a16:creationId xmlns:a16="http://schemas.microsoft.com/office/drawing/2014/main" id="{54942937-1F01-43A0-99CA-5263D1799D30}"/>
              </a:ext>
            </a:extLst>
          </p:cNvPr>
          <p:cNvSpPr/>
          <p:nvPr/>
        </p:nvSpPr>
        <p:spPr>
          <a:xfrm>
            <a:off x="1365100" y="4074309"/>
            <a:ext cx="501342" cy="369332"/>
          </a:xfrm>
          <a:prstGeom prst="wedgeRectCallout">
            <a:avLst>
              <a:gd name="adj1" fmla="val 32024"/>
              <a:gd name="adj2" fmla="val 71843"/>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orbel" panose="020B0503020204020204"/>
                <a:ea typeface="+mn-ea"/>
                <a:cs typeface="+mn-cs"/>
              </a:rPr>
              <a:t>50%</a:t>
            </a:r>
          </a:p>
        </p:txBody>
      </p:sp>
      <p:sp>
        <p:nvSpPr>
          <p:cNvPr id="66" name="Speech Bubble: Rectangle 65">
            <a:extLst>
              <a:ext uri="{FF2B5EF4-FFF2-40B4-BE49-F238E27FC236}">
                <a16:creationId xmlns:a16="http://schemas.microsoft.com/office/drawing/2014/main" id="{A5D781E6-0632-4EF1-84C2-43062F98CB8F}"/>
              </a:ext>
            </a:extLst>
          </p:cNvPr>
          <p:cNvSpPr/>
          <p:nvPr/>
        </p:nvSpPr>
        <p:spPr>
          <a:xfrm>
            <a:off x="6964758" y="4185173"/>
            <a:ext cx="788714" cy="369332"/>
          </a:xfrm>
          <a:prstGeom prst="wedgeRectCallout">
            <a:avLst>
              <a:gd name="adj1" fmla="val -36145"/>
              <a:gd name="adj2" fmla="val 97535"/>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orbel" panose="020B0503020204020204"/>
                <a:ea typeface="+mn-ea"/>
                <a:cs typeface="+mn-cs"/>
              </a:rPr>
              <a:t>100%</a:t>
            </a:r>
          </a:p>
        </p:txBody>
      </p:sp>
      <p:sp>
        <p:nvSpPr>
          <p:cNvPr id="16" name="Footer Placeholder 15">
            <a:extLst>
              <a:ext uri="{FF2B5EF4-FFF2-40B4-BE49-F238E27FC236}">
                <a16:creationId xmlns:a16="http://schemas.microsoft.com/office/drawing/2014/main" id="{CD426F9D-425C-3205-54FC-FC47C4EEC027}"/>
              </a:ext>
            </a:extLst>
          </p:cNvPr>
          <p:cNvSpPr>
            <a:spLocks noGrp="1"/>
          </p:cNvSpPr>
          <p:nvPr>
            <p:ph type="ftr" sz="quarter" idx="11"/>
          </p:nvPr>
        </p:nvSpPr>
        <p:spPr>
          <a:xfrm>
            <a:off x="0" y="6314440"/>
            <a:ext cx="12191999" cy="365125"/>
          </a:xfrm>
        </p:spPr>
        <p:txBody>
          <a:bodyPr/>
          <a:lstStyle/>
          <a:p>
            <a:pPr algn="ctr"/>
            <a:r>
              <a:rPr lang="en-US">
                <a:latin typeface="Times New Roman"/>
                <a:cs typeface="Times New Roman"/>
              </a:rPr>
              <a:t>40</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2123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68575C10-8187-4AC4-AD72-C754EAFD28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4ADBB1C2-8879-4194-BCF0-4FD1DDD25A96}"/>
              </a:ext>
            </a:extLst>
          </p:cNvPr>
          <p:cNvSpPr>
            <a:spLocks noGrp="1"/>
          </p:cNvSpPr>
          <p:nvPr>
            <p:ph type="title"/>
          </p:nvPr>
        </p:nvSpPr>
        <p:spPr>
          <a:xfrm>
            <a:off x="762000" y="559678"/>
            <a:ext cx="3567915" cy="4952492"/>
          </a:xfrm>
        </p:spPr>
        <p:txBody>
          <a:bodyPr>
            <a:normAutofit/>
          </a:bodyPr>
          <a:lstStyle/>
          <a:p>
            <a:r>
              <a:rPr lang="en-US">
                <a:solidFill>
                  <a:schemeClr val="bg1"/>
                </a:solidFill>
              </a:rPr>
              <a:t>What should be accrued?</a:t>
            </a:r>
          </a:p>
        </p:txBody>
      </p:sp>
      <p:cxnSp>
        <p:nvCxnSpPr>
          <p:cNvPr id="33" name="Straight Connector 32">
            <a:extLst>
              <a:ext uri="{FF2B5EF4-FFF2-40B4-BE49-F238E27FC236}">
                <a16:creationId xmlns:a16="http://schemas.microsoft.com/office/drawing/2014/main" id="{74E776C9-ED67-41B7-B3A3-4DF76EF3AC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29768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Content Placeholder 2">
            <a:extLst>
              <a:ext uri="{FF2B5EF4-FFF2-40B4-BE49-F238E27FC236}">
                <a16:creationId xmlns:a16="http://schemas.microsoft.com/office/drawing/2014/main" id="{01FA451A-5868-4294-8F9C-923726F7CAEF}"/>
              </a:ext>
            </a:extLst>
          </p:cNvPr>
          <p:cNvSpPr txBox="1">
            <a:spLocks/>
          </p:cNvSpPr>
          <p:nvPr/>
        </p:nvSpPr>
        <p:spPr>
          <a:xfrm>
            <a:off x="6236610" y="2942251"/>
            <a:ext cx="4517655" cy="3172409"/>
          </a:xfrm>
          <a:prstGeom prst="rect">
            <a:avLst/>
          </a:prstGeom>
        </p:spPr>
        <p:txBody>
          <a:bodyPr vert="horz" lIns="91440" tIns="45720" rIns="91440" bIns="45720" rtlCol="0">
            <a:normAutofit/>
          </a:bodyPr>
          <a:lst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a:lstStyle>
          <a:p>
            <a:pPr marL="283464" marR="0" lvl="0" indent="-283464" algn="l" defTabSz="914400" rtl="0" eaLnBrk="1" fontAlgn="auto" latinLnBrk="0" hangingPunct="1">
              <a:lnSpc>
                <a:spcPct val="112000"/>
              </a:lnSpc>
              <a:spcBef>
                <a:spcPts val="90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a:ln>
                <a:noFill/>
              </a:ln>
              <a:solidFill>
                <a:prstClr val="black">
                  <a:lumMod val="85000"/>
                  <a:lumOff val="15000"/>
                </a:prstClr>
              </a:solidFill>
              <a:effectLst/>
              <a:uLnTx/>
              <a:uFillTx/>
              <a:latin typeface="Corbel" panose="020B0503020204020204"/>
              <a:ea typeface="+mn-ea"/>
              <a:cs typeface="+mn-cs"/>
            </a:endParaRPr>
          </a:p>
        </p:txBody>
      </p:sp>
      <p:graphicFrame>
        <p:nvGraphicFramePr>
          <p:cNvPr id="27" name="Content Placeholder 4">
            <a:extLst>
              <a:ext uri="{FF2B5EF4-FFF2-40B4-BE49-F238E27FC236}">
                <a16:creationId xmlns:a16="http://schemas.microsoft.com/office/drawing/2014/main" id="{818E5EF7-12F7-4DB5-B767-CA9062672213}"/>
              </a:ext>
            </a:extLst>
          </p:cNvPr>
          <p:cNvGraphicFramePr>
            <a:graphicFrameLocks noGrp="1"/>
          </p:cNvGraphicFramePr>
          <p:nvPr>
            <p:ph idx="1"/>
            <p:extLst>
              <p:ext uri="{D42A27DB-BD31-4B8C-83A1-F6EECF244321}">
                <p14:modId xmlns:p14="http://schemas.microsoft.com/office/powerpoint/2010/main" val="2386739343"/>
              </p:ext>
            </p:extLst>
          </p:nvPr>
        </p:nvGraphicFramePr>
        <p:xfrm>
          <a:off x="5181600" y="568325"/>
          <a:ext cx="6248400" cy="5656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Footer Placeholder 8">
            <a:extLst>
              <a:ext uri="{FF2B5EF4-FFF2-40B4-BE49-F238E27FC236}">
                <a16:creationId xmlns:a16="http://schemas.microsoft.com/office/drawing/2014/main" id="{A1F4C264-98EF-0E73-9D78-47C5C8C9D916}"/>
              </a:ext>
            </a:extLst>
          </p:cNvPr>
          <p:cNvSpPr>
            <a:spLocks noGrp="1"/>
          </p:cNvSpPr>
          <p:nvPr>
            <p:ph type="ftr" sz="quarter" idx="11"/>
          </p:nvPr>
        </p:nvSpPr>
        <p:spPr>
          <a:xfrm>
            <a:off x="0" y="6314440"/>
            <a:ext cx="12191999" cy="365125"/>
          </a:xfrm>
        </p:spPr>
        <p:txBody>
          <a:bodyPr/>
          <a:lstStyle/>
          <a:p>
            <a:pPr algn="ctr"/>
            <a:r>
              <a:rPr lang="en-US">
                <a:latin typeface="Times New Roman"/>
                <a:cs typeface="Times New Roman"/>
              </a:rPr>
              <a:t>41</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2184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a:extLst>
            <a:ext uri="{FF2B5EF4-FFF2-40B4-BE49-F238E27FC236}">
              <a16:creationId xmlns:a16="http://schemas.microsoft.com/office/drawing/2014/main" id="{F2B31BCB-73B8-4158-102D-B621DAC2BE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73D1EB-E57B-73A1-5E6B-3860DA25E0BD}"/>
              </a:ext>
            </a:extLst>
          </p:cNvPr>
          <p:cNvSpPr>
            <a:spLocks noGrp="1"/>
          </p:cNvSpPr>
          <p:nvPr>
            <p:ph type="title"/>
          </p:nvPr>
        </p:nvSpPr>
        <p:spPr/>
        <p:txBody>
          <a:bodyPr/>
          <a:lstStyle/>
          <a:p>
            <a:r>
              <a:rPr lang="en-US">
                <a:solidFill>
                  <a:schemeClr val="bg1"/>
                </a:solidFill>
                <a:latin typeface="Palatino"/>
                <a:cs typeface="Poppins"/>
              </a:rPr>
              <a:t>Accounting</a:t>
            </a:r>
            <a:endParaRPr lang="en-US"/>
          </a:p>
        </p:txBody>
      </p:sp>
      <p:sp>
        <p:nvSpPr>
          <p:cNvPr id="18" name="Content Placeholder 8">
            <a:extLst>
              <a:ext uri="{FF2B5EF4-FFF2-40B4-BE49-F238E27FC236}">
                <a16:creationId xmlns:a16="http://schemas.microsoft.com/office/drawing/2014/main" id="{3B470347-3AD8-C38B-2028-58546A93F6CB}"/>
              </a:ext>
            </a:extLst>
          </p:cNvPr>
          <p:cNvSpPr txBox="1">
            <a:spLocks/>
          </p:cNvSpPr>
          <p:nvPr/>
        </p:nvSpPr>
        <p:spPr>
          <a:xfrm>
            <a:off x="365926" y="4602667"/>
            <a:ext cx="2350690"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err="1">
                <a:solidFill>
                  <a:schemeClr val="bg1"/>
                </a:solidFill>
                <a:latin typeface="Palatino"/>
                <a:cs typeface="Poppins"/>
              </a:rPr>
              <a:t>Herzie</a:t>
            </a:r>
            <a:r>
              <a:rPr lang="en-US" sz="2000">
                <a:solidFill>
                  <a:schemeClr val="bg1"/>
                </a:solidFill>
                <a:latin typeface="Palatino"/>
                <a:cs typeface="Poppins"/>
              </a:rPr>
              <a:t> Mendoza</a:t>
            </a:r>
            <a:endParaRPr lang="en-US">
              <a:solidFill>
                <a:schemeClr val="bg1"/>
              </a:solidFill>
            </a:endParaRPr>
          </a:p>
          <a:p>
            <a:pPr algn="ctr"/>
            <a:r>
              <a:rPr lang="en-US">
                <a:solidFill>
                  <a:schemeClr val="bg1"/>
                </a:solidFill>
                <a:latin typeface="Palatino"/>
                <a:cs typeface="Poppins"/>
              </a:rPr>
              <a:t>Senior District Accountant</a:t>
            </a:r>
            <a:endParaRPr lang="en-US"/>
          </a:p>
        </p:txBody>
      </p:sp>
      <p:sp>
        <p:nvSpPr>
          <p:cNvPr id="21" name="Content Placeholder 8">
            <a:extLst>
              <a:ext uri="{FF2B5EF4-FFF2-40B4-BE49-F238E27FC236}">
                <a16:creationId xmlns:a16="http://schemas.microsoft.com/office/drawing/2014/main" id="{CDA10F63-9BFD-2CBA-8481-C69474853CC5}"/>
              </a:ext>
            </a:extLst>
          </p:cNvPr>
          <p:cNvSpPr txBox="1">
            <a:spLocks/>
          </p:cNvSpPr>
          <p:nvPr/>
        </p:nvSpPr>
        <p:spPr>
          <a:xfrm>
            <a:off x="6024304" y="4602666"/>
            <a:ext cx="2307559"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Ofelia Mendoza</a:t>
            </a:r>
            <a:endParaRPr lang="en-US"/>
          </a:p>
          <a:p>
            <a:pPr algn="ctr"/>
            <a:r>
              <a:rPr lang="en-US">
                <a:solidFill>
                  <a:schemeClr val="bg1"/>
                </a:solidFill>
                <a:latin typeface="Palatino"/>
                <a:cs typeface="Poppins"/>
              </a:rPr>
              <a:t>District Accounting Technician</a:t>
            </a:r>
            <a:endParaRPr lang="en-US"/>
          </a:p>
        </p:txBody>
      </p:sp>
      <p:sp>
        <p:nvSpPr>
          <p:cNvPr id="22" name="Content Placeholder 8">
            <a:extLst>
              <a:ext uri="{FF2B5EF4-FFF2-40B4-BE49-F238E27FC236}">
                <a16:creationId xmlns:a16="http://schemas.microsoft.com/office/drawing/2014/main" id="{3A3211F2-3E46-C1DB-55F8-FCE201A6608B}"/>
              </a:ext>
            </a:extLst>
          </p:cNvPr>
          <p:cNvSpPr txBox="1">
            <a:spLocks/>
          </p:cNvSpPr>
          <p:nvPr/>
        </p:nvSpPr>
        <p:spPr>
          <a:xfrm>
            <a:off x="3095294" y="4602665"/>
            <a:ext cx="2796388"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Richard (Zhao) Jian</a:t>
            </a:r>
            <a:endParaRPr lang="en-US">
              <a:solidFill>
                <a:schemeClr val="bg1"/>
              </a:solidFill>
            </a:endParaRPr>
          </a:p>
          <a:p>
            <a:pPr algn="ctr"/>
            <a:r>
              <a:rPr lang="en-US">
                <a:solidFill>
                  <a:schemeClr val="bg1"/>
                </a:solidFill>
                <a:latin typeface="Palatino"/>
                <a:cs typeface="Poppins"/>
              </a:rPr>
              <a:t>District Accounting Technician</a:t>
            </a:r>
            <a:endParaRPr lang="en-US">
              <a:solidFill>
                <a:schemeClr val="bg1"/>
              </a:solidFill>
            </a:endParaRPr>
          </a:p>
        </p:txBody>
      </p:sp>
      <p:sp>
        <p:nvSpPr>
          <p:cNvPr id="23" name="Content Placeholder 8">
            <a:extLst>
              <a:ext uri="{FF2B5EF4-FFF2-40B4-BE49-F238E27FC236}">
                <a16:creationId xmlns:a16="http://schemas.microsoft.com/office/drawing/2014/main" id="{082015F6-4286-5A74-6E56-052A9575BFBE}"/>
              </a:ext>
            </a:extLst>
          </p:cNvPr>
          <p:cNvSpPr txBox="1">
            <a:spLocks/>
          </p:cNvSpPr>
          <p:nvPr/>
        </p:nvSpPr>
        <p:spPr>
          <a:xfrm>
            <a:off x="8970842" y="4602665"/>
            <a:ext cx="2236629" cy="1177737"/>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a:solidFill>
                  <a:schemeClr val="bg1"/>
                </a:solidFill>
                <a:latin typeface="Palatino"/>
                <a:cs typeface="Poppins"/>
              </a:rPr>
              <a:t>Judy Lam</a:t>
            </a:r>
            <a:endParaRPr lang="en-US"/>
          </a:p>
          <a:p>
            <a:pPr algn="ctr"/>
            <a:r>
              <a:rPr lang="en-US">
                <a:solidFill>
                  <a:schemeClr val="bg1"/>
                </a:solidFill>
                <a:latin typeface="Palatino"/>
                <a:cs typeface="Poppins"/>
              </a:rPr>
              <a:t>Principal Accounting Technician</a:t>
            </a:r>
            <a:endParaRPr lang="en-US" err="1">
              <a:solidFill>
                <a:schemeClr val="bg1"/>
              </a:solidFill>
            </a:endParaRPr>
          </a:p>
        </p:txBody>
      </p:sp>
      <p:sp>
        <p:nvSpPr>
          <p:cNvPr id="25" name="Content Placeholder 8">
            <a:extLst>
              <a:ext uri="{FF2B5EF4-FFF2-40B4-BE49-F238E27FC236}">
                <a16:creationId xmlns:a16="http://schemas.microsoft.com/office/drawing/2014/main" id="{430EE94E-C118-E7F5-2EFE-4B4C81BA0092}"/>
              </a:ext>
            </a:extLst>
          </p:cNvPr>
          <p:cNvSpPr txBox="1">
            <a:spLocks/>
          </p:cNvSpPr>
          <p:nvPr/>
        </p:nvSpPr>
        <p:spPr>
          <a:xfrm>
            <a:off x="487243" y="1075695"/>
            <a:ext cx="11054057" cy="3411155"/>
          </a:xfrm>
          <a:prstGeom prst="rect">
            <a:avLst/>
          </a:prstGeom>
        </p:spPr>
        <p:txBody>
          <a:bodyPr vert="horz" lIns="91440" tIns="45720" rIns="91440" bIns="45720" rtlCol="0" anchor="t">
            <a:noAutofit/>
          </a:bodyPr>
          <a:lstStyle>
            <a:lvl1pPr marL="0" indent="0" algn="l" defTabSz="914400" rtl="0" eaLnBrk="1" latinLnBrk="0" hangingPunct="1">
              <a:lnSpc>
                <a:spcPct val="150000"/>
              </a:lnSpc>
              <a:spcBef>
                <a:spcPts val="1000"/>
              </a:spcBef>
              <a:buFont typeface="Arial" panose="020B0604020202020204" pitchFamily="34" charset="0"/>
              <a:buNone/>
              <a:defRPr sz="1200" kern="1200">
                <a:solidFill>
                  <a:schemeClr val="tx1"/>
                </a:solidFill>
                <a:latin typeface="Poppins" pitchFamily="2" charset="77"/>
                <a:ea typeface="+mn-ea"/>
                <a:cs typeface="Poppins" pitchFamily="2" charset="77"/>
              </a:defRPr>
            </a:lvl1pPr>
            <a:lvl2pPr marL="6858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2pPr>
            <a:lvl3pPr marL="11430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3pPr>
            <a:lvl4pPr marL="16002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4pPr>
            <a:lvl5pPr marL="2057400" indent="-228600" algn="l" defTabSz="914400" rtl="0" eaLnBrk="1" latinLnBrk="0" hangingPunct="1">
              <a:lnSpc>
                <a:spcPct val="150000"/>
              </a:lnSpc>
              <a:spcBef>
                <a:spcPts val="500"/>
              </a:spcBef>
              <a:buFont typeface="Arial" panose="020B0604020202020204" pitchFamily="34" charset="0"/>
              <a:buChar char="•"/>
              <a:defRPr sz="1200" kern="1200">
                <a:solidFill>
                  <a:schemeClr val="bg2"/>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20B0604020202020204" pitchFamily="34" charset="0"/>
              <a:buChar char="q"/>
            </a:pPr>
            <a:r>
              <a:rPr lang="en-US" sz="1600">
                <a:solidFill>
                  <a:schemeClr val="bg1"/>
                </a:solidFill>
                <a:latin typeface="Poppins"/>
                <a:cs typeface="Poppins"/>
              </a:rPr>
              <a:t>Review all billings to ensure compliance with local, state, and federal policies and regulations</a:t>
            </a:r>
          </a:p>
          <a:p>
            <a:pPr marL="285750" indent="-285750">
              <a:buFont typeface="Wingdings" panose="020B0604020202020204" pitchFamily="34" charset="0"/>
              <a:buChar char="q"/>
            </a:pPr>
            <a:r>
              <a:rPr lang="en-US" sz="1600">
                <a:solidFill>
                  <a:schemeClr val="bg1"/>
                </a:solidFill>
                <a:latin typeface="Poppins"/>
                <a:cs typeface="Poppins"/>
              </a:rPr>
              <a:t>Maintains detailed ledger of funds allocated, received, and expended</a:t>
            </a:r>
            <a:endParaRPr lang="en-US" sz="1600">
              <a:solidFill>
                <a:schemeClr val="bg1"/>
              </a:solidFill>
            </a:endParaRPr>
          </a:p>
          <a:p>
            <a:pPr marL="285750" indent="-285750">
              <a:buFont typeface="Wingdings" panose="020B0604020202020204" pitchFamily="34" charset="0"/>
              <a:buChar char="q"/>
            </a:pPr>
            <a:r>
              <a:rPr lang="en-US" sz="1600">
                <a:solidFill>
                  <a:schemeClr val="bg1"/>
                </a:solidFill>
                <a:latin typeface="Poppins"/>
                <a:cs typeface="Poppins"/>
              </a:rPr>
              <a:t>Organizes billing workflow and ensures that financial schedules and deadline are met</a:t>
            </a:r>
            <a:endParaRPr lang="en-US" sz="1600">
              <a:solidFill>
                <a:schemeClr val="bg1"/>
              </a:solidFill>
            </a:endParaRPr>
          </a:p>
          <a:p>
            <a:pPr marL="285750" indent="-285750">
              <a:buFont typeface="Wingdings" panose="020B0604020202020204" pitchFamily="34" charset="0"/>
              <a:buChar char="q"/>
            </a:pPr>
            <a:r>
              <a:rPr lang="en-US" sz="1600">
                <a:solidFill>
                  <a:schemeClr val="bg1"/>
                </a:solidFill>
                <a:latin typeface="Poppins"/>
                <a:cs typeface="Poppins"/>
              </a:rPr>
              <a:t>Submit project billings</a:t>
            </a:r>
            <a:endParaRPr lang="en-US" sz="1600">
              <a:solidFill>
                <a:schemeClr val="bg1"/>
              </a:solidFill>
            </a:endParaRPr>
          </a:p>
          <a:p>
            <a:pPr marL="285750" indent="-285750">
              <a:buFont typeface="Wingdings" panose="020B0604020202020204" pitchFamily="34" charset="0"/>
              <a:buChar char="q"/>
            </a:pPr>
            <a:r>
              <a:rPr lang="en-US" sz="1600">
                <a:solidFill>
                  <a:schemeClr val="bg1"/>
                </a:solidFill>
                <a:latin typeface="Poppins"/>
                <a:cs typeface="Poppins"/>
              </a:rPr>
              <a:t>Collects data and posts entries to appropriate general ledgers</a:t>
            </a:r>
            <a:endParaRPr lang="en-US" sz="1600">
              <a:solidFill>
                <a:schemeClr val="bg1"/>
              </a:solidFill>
            </a:endParaRPr>
          </a:p>
          <a:p>
            <a:pPr marL="285750" indent="-285750">
              <a:buFont typeface="Wingdings" panose="020B0604020202020204" pitchFamily="34" charset="0"/>
              <a:buChar char="q"/>
            </a:pPr>
            <a:r>
              <a:rPr lang="en-US" sz="1600">
                <a:solidFill>
                  <a:schemeClr val="bg1"/>
                </a:solidFill>
                <a:latin typeface="Poppins"/>
                <a:cs typeface="Poppins"/>
              </a:rPr>
              <a:t>Receives cash and check deposits from the colleges</a:t>
            </a:r>
            <a:endParaRPr lang="en-US" sz="1600">
              <a:solidFill>
                <a:schemeClr val="bg1"/>
              </a:solidFill>
            </a:endParaRPr>
          </a:p>
          <a:p>
            <a:pPr marL="285750" indent="-285750">
              <a:buFont typeface="Wingdings" panose="020B0604020202020204" pitchFamily="34" charset="0"/>
              <a:buChar char="q"/>
            </a:pPr>
            <a:endParaRPr lang="en-US" sz="1600">
              <a:solidFill>
                <a:schemeClr val="bg1"/>
              </a:solidFill>
            </a:endParaRPr>
          </a:p>
          <a:p>
            <a:pPr marL="285750" indent="-285750">
              <a:buFont typeface="Wingdings" panose="020B0604020202020204" pitchFamily="34" charset="0"/>
              <a:buChar char="q"/>
            </a:pPr>
            <a:endParaRPr lang="en-US" sz="1600">
              <a:solidFill>
                <a:schemeClr val="bg1"/>
              </a:solidFill>
            </a:endParaRPr>
          </a:p>
        </p:txBody>
      </p:sp>
    </p:spTree>
    <p:extLst>
      <p:ext uri="{BB962C8B-B14F-4D97-AF65-F5344CB8AC3E}">
        <p14:creationId xmlns:p14="http://schemas.microsoft.com/office/powerpoint/2010/main" val="28712792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48970-D5E5-A0E3-AF7A-E11AA52ACCF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C18A60F-6C83-844E-4131-057496B20419}"/>
              </a:ext>
            </a:extLst>
          </p:cNvPr>
          <p:cNvSpPr>
            <a:spLocks noGrp="1"/>
          </p:cNvSpPr>
          <p:nvPr>
            <p:ph type="ctrTitle"/>
          </p:nvPr>
        </p:nvSpPr>
        <p:spPr>
          <a:xfrm>
            <a:off x="533400" y="1211813"/>
            <a:ext cx="11087100" cy="2769637"/>
          </a:xfrm>
        </p:spPr>
        <p:txBody>
          <a:bodyPr>
            <a:normAutofit/>
          </a:bodyPr>
          <a:lstStyle/>
          <a:p>
            <a:r>
              <a:rPr lang="en-US">
                <a:latin typeface="Palatino"/>
                <a:cs typeface="Poppins"/>
              </a:rPr>
              <a:t>Accruals</a:t>
            </a:r>
            <a:endParaRPr lang="en-US" err="1"/>
          </a:p>
        </p:txBody>
      </p:sp>
      <p:sp>
        <p:nvSpPr>
          <p:cNvPr id="5" name="Subtitle 4">
            <a:extLst>
              <a:ext uri="{FF2B5EF4-FFF2-40B4-BE49-F238E27FC236}">
                <a16:creationId xmlns:a16="http://schemas.microsoft.com/office/drawing/2014/main" id="{18007B58-57BE-5BC0-21CB-77F4A63C631B}"/>
              </a:ext>
            </a:extLst>
          </p:cNvPr>
          <p:cNvSpPr>
            <a:spLocks noGrp="1"/>
          </p:cNvSpPr>
          <p:nvPr>
            <p:ph type="subTitle" idx="1"/>
          </p:nvPr>
        </p:nvSpPr>
        <p:spPr>
          <a:xfrm>
            <a:off x="533400" y="3691488"/>
            <a:ext cx="11087100" cy="1925520"/>
          </a:xfrm>
        </p:spPr>
        <p:txBody>
          <a:bodyPr vert="horz" lIns="91440" tIns="45720" rIns="91440" bIns="45720" rtlCol="0" anchor="t">
            <a:normAutofit/>
          </a:bodyPr>
          <a:lstStyle/>
          <a:p>
            <a:endParaRPr lang="en-US">
              <a:latin typeface="Poppins Light"/>
              <a:cs typeface="Poppins Light"/>
            </a:endParaRPr>
          </a:p>
          <a:p>
            <a:endParaRPr lang="en-US">
              <a:latin typeface="Poppins Light"/>
              <a:cs typeface="Poppins Light"/>
            </a:endParaRPr>
          </a:p>
          <a:p>
            <a:r>
              <a:rPr lang="en-US" sz="2000">
                <a:latin typeface="Palatino"/>
                <a:cs typeface="Poppins Light"/>
              </a:rPr>
              <a:t>Presenter: </a:t>
            </a:r>
            <a:endParaRPr lang="en-US" sz="2000">
              <a:latin typeface="Palatino"/>
            </a:endParaRPr>
          </a:p>
          <a:p>
            <a:r>
              <a:rPr lang="en-US" sz="2000" err="1">
                <a:latin typeface="Palatino"/>
                <a:cs typeface="Poppins Light"/>
              </a:rPr>
              <a:t>Herzie</a:t>
            </a:r>
            <a:r>
              <a:rPr lang="en-US" sz="2000">
                <a:latin typeface="Palatino"/>
                <a:cs typeface="Poppins Light"/>
              </a:rPr>
              <a:t> Mendoza</a:t>
            </a:r>
            <a:endParaRPr lang="en-US" sz="2000">
              <a:latin typeface="Palatino"/>
            </a:endParaRPr>
          </a:p>
        </p:txBody>
      </p:sp>
    </p:spTree>
    <p:extLst>
      <p:ext uri="{BB962C8B-B14F-4D97-AF65-F5344CB8AC3E}">
        <p14:creationId xmlns:p14="http://schemas.microsoft.com/office/powerpoint/2010/main" val="32180294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BB1C2-8879-4194-BCF0-4FD1DDD25A96}"/>
              </a:ext>
            </a:extLst>
          </p:cNvPr>
          <p:cNvSpPr>
            <a:spLocks noGrp="1"/>
          </p:cNvSpPr>
          <p:nvPr>
            <p:ph type="title"/>
          </p:nvPr>
        </p:nvSpPr>
        <p:spPr>
          <a:xfrm>
            <a:off x="762000" y="560388"/>
            <a:ext cx="3833813" cy="4951412"/>
          </a:xfrm>
        </p:spPr>
        <p:txBody>
          <a:bodyPr anchor="b">
            <a:normAutofit/>
          </a:bodyPr>
          <a:lstStyle/>
          <a:p>
            <a:r>
              <a:rPr lang="en-US"/>
              <a:t>How liabilities are processed</a:t>
            </a:r>
          </a:p>
        </p:txBody>
      </p:sp>
      <p:sp>
        <p:nvSpPr>
          <p:cNvPr id="3" name="Content Placeholder 2">
            <a:extLst>
              <a:ext uri="{FF2B5EF4-FFF2-40B4-BE49-F238E27FC236}">
                <a16:creationId xmlns:a16="http://schemas.microsoft.com/office/drawing/2014/main" id="{4F79C4A1-CC2E-4B0F-8FE9-CE97539EF6F9}"/>
              </a:ext>
            </a:extLst>
          </p:cNvPr>
          <p:cNvSpPr>
            <a:spLocks noGrp="1"/>
          </p:cNvSpPr>
          <p:nvPr>
            <p:ph idx="1"/>
          </p:nvPr>
        </p:nvSpPr>
        <p:spPr>
          <a:xfrm>
            <a:off x="5181600" y="569066"/>
            <a:ext cx="6248398" cy="5655156"/>
          </a:xfrm>
        </p:spPr>
        <p:txBody>
          <a:bodyPr>
            <a:normAutofit/>
          </a:bodyPr>
          <a:lstStyle/>
          <a:p>
            <a:r>
              <a:rPr lang="en-US"/>
              <a:t>Finance will provide an Excel template to the business office.</a:t>
            </a:r>
          </a:p>
          <a:p>
            <a:r>
              <a:rPr lang="en-US"/>
              <a:t>Work with the business office to list all invoices (or estimates) for prior-year expenses that you will not be able to submit normally.</a:t>
            </a:r>
          </a:p>
          <a:p>
            <a:r>
              <a:rPr lang="en-US"/>
              <a:t>You must have valid budget for all of them. </a:t>
            </a:r>
          </a:p>
          <a:p>
            <a:pPr marL="283464" marR="0" lvl="0" indent="-283464" algn="l" defTabSz="914400" rtl="0" eaLnBrk="1" fontAlgn="auto" latinLnBrk="0" hangingPunct="1">
              <a:lnSpc>
                <a:spcPct val="112000"/>
              </a:lnSpc>
              <a:spcBef>
                <a:spcPts val="90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black">
                    <a:lumMod val="85000"/>
                    <a:lumOff val="15000"/>
                  </a:prstClr>
                </a:solidFill>
                <a:effectLst/>
                <a:uLnTx/>
                <a:uFillTx/>
                <a:latin typeface="Corbel" panose="020B0503020204020204"/>
                <a:ea typeface="+mn-ea"/>
                <a:cs typeface="+mn-cs"/>
              </a:rPr>
              <a:t>Finance will set a deadline to submit the spreadsheet.</a:t>
            </a:r>
          </a:p>
          <a:p>
            <a:pPr marL="283464" marR="0" lvl="0" indent="-283464" algn="l" defTabSz="914400" rtl="0" eaLnBrk="1" fontAlgn="auto" latinLnBrk="0" hangingPunct="1">
              <a:lnSpc>
                <a:spcPct val="112000"/>
              </a:lnSpc>
              <a:spcBef>
                <a:spcPts val="900"/>
              </a:spcBef>
              <a:spcAft>
                <a:spcPts val="0"/>
              </a:spcAft>
              <a:buClrTx/>
              <a:buSzTx/>
              <a:buFont typeface="Arial" panose="020B0604020202020204" pitchFamily="34" charset="0"/>
              <a:buChar char="•"/>
              <a:tabLst/>
              <a:defRPr/>
            </a:pPr>
            <a:r>
              <a:rPr lang="en-US">
                <a:solidFill>
                  <a:prstClr val="black">
                    <a:lumMod val="85000"/>
                    <a:lumOff val="15000"/>
                  </a:prstClr>
                </a:solidFill>
                <a:latin typeface="Corbel" panose="020B0503020204020204"/>
              </a:rPr>
              <a:t>The accrual deadline for FY25 is August 1.</a:t>
            </a:r>
            <a:endParaRPr kumimoji="0" lang="en-US" sz="2000" b="0" i="0" u="none" strike="noStrike" kern="1200" cap="none" spc="0" normalizeH="0" baseline="0" noProof="0">
              <a:ln>
                <a:noFill/>
              </a:ln>
              <a:solidFill>
                <a:prstClr val="black">
                  <a:lumMod val="85000"/>
                  <a:lumOff val="15000"/>
                </a:prstClr>
              </a:solidFill>
              <a:effectLst/>
              <a:uLnTx/>
              <a:uFillTx/>
              <a:latin typeface="Corbel" panose="020B0503020204020204"/>
              <a:ea typeface="+mn-ea"/>
              <a:cs typeface="+mn-cs"/>
            </a:endParaRPr>
          </a:p>
          <a:p>
            <a:pPr marL="283464" marR="0" lvl="0" indent="-283464" algn="l" defTabSz="914400" rtl="0" eaLnBrk="1" fontAlgn="auto" latinLnBrk="0" hangingPunct="1">
              <a:lnSpc>
                <a:spcPct val="112000"/>
              </a:lnSpc>
              <a:spcBef>
                <a:spcPts val="90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black">
                    <a:lumMod val="85000"/>
                    <a:lumOff val="15000"/>
                  </a:prstClr>
                </a:solidFill>
                <a:effectLst/>
                <a:uLnTx/>
                <a:uFillTx/>
                <a:latin typeface="Corbel" panose="020B0503020204020204"/>
                <a:ea typeface="+mn-ea"/>
                <a:cs typeface="+mn-cs"/>
              </a:rPr>
              <a:t>It’s important to capture all liabilities to avoid audit findings.</a:t>
            </a:r>
          </a:p>
          <a:p>
            <a:pPr marL="0" indent="0">
              <a:buNone/>
            </a:pPr>
            <a:endParaRPr lang="en-US"/>
          </a:p>
        </p:txBody>
      </p:sp>
      <p:sp>
        <p:nvSpPr>
          <p:cNvPr id="10" name="Footer Placeholder 9">
            <a:extLst>
              <a:ext uri="{FF2B5EF4-FFF2-40B4-BE49-F238E27FC236}">
                <a16:creationId xmlns:a16="http://schemas.microsoft.com/office/drawing/2014/main" id="{516B8804-9A1B-2CA4-962C-32AD10FBD46B}"/>
              </a:ext>
            </a:extLst>
          </p:cNvPr>
          <p:cNvSpPr>
            <a:spLocks noGrp="1"/>
          </p:cNvSpPr>
          <p:nvPr>
            <p:ph type="ftr" sz="quarter" idx="11"/>
          </p:nvPr>
        </p:nvSpPr>
        <p:spPr>
          <a:xfrm>
            <a:off x="0" y="6314440"/>
            <a:ext cx="12191999" cy="365125"/>
          </a:xfrm>
        </p:spPr>
        <p:txBody>
          <a:bodyPr/>
          <a:lstStyle/>
          <a:p>
            <a:pPr algn="ctr"/>
            <a:r>
              <a:rPr lang="en-US">
                <a:latin typeface="Times New Roman"/>
                <a:cs typeface="Times New Roman"/>
              </a:rPr>
              <a:t>42</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99950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BB1C2-8879-4194-BCF0-4FD1DDD25A96}"/>
              </a:ext>
            </a:extLst>
          </p:cNvPr>
          <p:cNvSpPr>
            <a:spLocks noGrp="1"/>
          </p:cNvSpPr>
          <p:nvPr>
            <p:ph type="title"/>
          </p:nvPr>
        </p:nvSpPr>
        <p:spPr>
          <a:xfrm>
            <a:off x="762000" y="560388"/>
            <a:ext cx="3833813" cy="4951412"/>
          </a:xfrm>
        </p:spPr>
        <p:txBody>
          <a:bodyPr anchor="b">
            <a:normAutofit/>
          </a:bodyPr>
          <a:lstStyle/>
          <a:p>
            <a:r>
              <a:rPr lang="en-US"/>
              <a:t>How liabilities are processed</a:t>
            </a:r>
          </a:p>
        </p:txBody>
      </p:sp>
      <p:sp>
        <p:nvSpPr>
          <p:cNvPr id="3" name="Content Placeholder 2">
            <a:extLst>
              <a:ext uri="{FF2B5EF4-FFF2-40B4-BE49-F238E27FC236}">
                <a16:creationId xmlns:a16="http://schemas.microsoft.com/office/drawing/2014/main" id="{4F79C4A1-CC2E-4B0F-8FE9-CE97539EF6F9}"/>
              </a:ext>
            </a:extLst>
          </p:cNvPr>
          <p:cNvSpPr>
            <a:spLocks noGrp="1"/>
          </p:cNvSpPr>
          <p:nvPr>
            <p:ph idx="1"/>
          </p:nvPr>
        </p:nvSpPr>
        <p:spPr>
          <a:xfrm>
            <a:off x="5181600" y="569066"/>
            <a:ext cx="6403942" cy="5655156"/>
          </a:xfrm>
        </p:spPr>
        <p:txBody>
          <a:bodyPr>
            <a:normAutofit fontScale="92500" lnSpcReduction="20000"/>
          </a:bodyPr>
          <a:lstStyle/>
          <a:p>
            <a:r>
              <a:rPr lang="en-US"/>
              <a:t>After Finance has posted your campus’s liability journal, you should receive a report showing the budget coding used for the reversal side of the accounting entries.</a:t>
            </a:r>
          </a:p>
          <a:p>
            <a:r>
              <a:rPr lang="en-US"/>
              <a:t>The liabilities will be set up in cost center 393.</a:t>
            </a:r>
          </a:p>
          <a:p>
            <a:r>
              <a:rPr lang="en-US"/>
              <a:t>You can review liability journals with query 9510_JOURNALS_A.</a:t>
            </a:r>
          </a:p>
          <a:p>
            <a:r>
              <a:rPr lang="en-US"/>
              <a:t>You will use this new coding string to set up the Requisitions in July to pay your liability invoices. </a:t>
            </a:r>
          </a:p>
          <a:p>
            <a:r>
              <a:rPr lang="en-US"/>
              <a:t>Once the liability PO is dispatched by Purchasing, let AP know to process the payment.</a:t>
            </a:r>
          </a:p>
          <a:p>
            <a:r>
              <a:rPr lang="en-US"/>
              <a:t>Please note that </a:t>
            </a:r>
            <a:r>
              <a:rPr lang="en-US" b="1"/>
              <a:t>cost center 393 transactions are approved by finance, not the campus</a:t>
            </a:r>
            <a:r>
              <a:rPr lang="en-US"/>
              <a:t>. So please make sure to keep finance aware of any liability invoices you do not yet wish to pay – for example, if there is a dispute with the vendor that needs to be resolved. If needed, you can request </a:t>
            </a:r>
            <a:r>
              <a:rPr lang="en-US" b="1"/>
              <a:t>in advance</a:t>
            </a:r>
            <a:r>
              <a:rPr lang="en-US"/>
              <a:t> for Finance to ad hoc route the transaction to the campus manager who should review it.</a:t>
            </a:r>
          </a:p>
        </p:txBody>
      </p:sp>
      <p:sp>
        <p:nvSpPr>
          <p:cNvPr id="4" name="Star: 5 Points 3">
            <a:extLst>
              <a:ext uri="{FF2B5EF4-FFF2-40B4-BE49-F238E27FC236}">
                <a16:creationId xmlns:a16="http://schemas.microsoft.com/office/drawing/2014/main" id="{7B6D229C-90BC-197F-CB7D-32F209DB51C5}"/>
              </a:ext>
            </a:extLst>
          </p:cNvPr>
          <p:cNvSpPr/>
          <p:nvPr/>
        </p:nvSpPr>
        <p:spPr>
          <a:xfrm>
            <a:off x="10564779" y="3396644"/>
            <a:ext cx="733243" cy="776379"/>
          </a:xfrm>
          <a:prstGeom prst="star5">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1" name="Footer Placeholder 10">
            <a:extLst>
              <a:ext uri="{FF2B5EF4-FFF2-40B4-BE49-F238E27FC236}">
                <a16:creationId xmlns:a16="http://schemas.microsoft.com/office/drawing/2014/main" id="{A2BFEBE2-3E18-38DE-0443-9D16B17F11BF}"/>
              </a:ext>
            </a:extLst>
          </p:cNvPr>
          <p:cNvSpPr>
            <a:spLocks noGrp="1"/>
          </p:cNvSpPr>
          <p:nvPr>
            <p:ph type="ftr" sz="quarter" idx="11"/>
          </p:nvPr>
        </p:nvSpPr>
        <p:spPr>
          <a:xfrm>
            <a:off x="0" y="6314440"/>
            <a:ext cx="12191999" cy="365125"/>
          </a:xfrm>
        </p:spPr>
        <p:txBody>
          <a:bodyPr/>
          <a:lstStyle/>
          <a:p>
            <a:pPr algn="ctr"/>
            <a:r>
              <a:rPr lang="en-US">
                <a:latin typeface="Times New Roman"/>
                <a:cs typeface="Times New Roman"/>
              </a:rPr>
              <a:t>43</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8572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Year End Close</a:t>
            </a:r>
            <a:br>
              <a:rPr lang="en-US" sz="4400">
                <a:latin typeface="Palatino"/>
              </a:rPr>
            </a:br>
            <a:endParaRPr lang="en-US" sz="4400">
              <a:latin typeface="Palatino"/>
            </a:endParaRPr>
          </a:p>
        </p:txBody>
      </p:sp>
      <p:sp>
        <p:nvSpPr>
          <p:cNvPr id="5" name="TextBox 4">
            <a:extLst>
              <a:ext uri="{FF2B5EF4-FFF2-40B4-BE49-F238E27FC236}">
                <a16:creationId xmlns:a16="http://schemas.microsoft.com/office/drawing/2014/main" id="{882594B2-C6B7-D74A-3B60-3317928DBFA6}"/>
              </a:ext>
            </a:extLst>
          </p:cNvPr>
          <p:cNvSpPr txBox="1"/>
          <p:nvPr/>
        </p:nvSpPr>
        <p:spPr>
          <a:xfrm>
            <a:off x="144223" y="1057735"/>
            <a:ext cx="12047777" cy="5170646"/>
          </a:xfrm>
          <a:prstGeom prst="rect">
            <a:avLst/>
          </a:prstGeom>
          <a:noFill/>
        </p:spPr>
        <p:txBody>
          <a:bodyPr wrap="square" lIns="91440" tIns="45720" rIns="91440" bIns="45720" anchor="t">
            <a:spAutoFit/>
          </a:bodyPr>
          <a:lstStyle/>
          <a:p>
            <a:r>
              <a:rPr lang="en-US" sz="2000" b="1" i="0" u="none" strike="noStrike" baseline="0">
                <a:solidFill>
                  <a:srgbClr val="000000"/>
                </a:solidFill>
                <a:latin typeface="Times New Roman"/>
                <a:cs typeface="Times New Roman"/>
              </a:rPr>
              <a:t>Our goal this year is to close the District’s books no later than </a:t>
            </a:r>
            <a:r>
              <a:rPr lang="en-US" sz="2000" b="1" i="0" u="none" strike="noStrike" baseline="0">
                <a:solidFill>
                  <a:srgbClr val="006EC0"/>
                </a:solidFill>
                <a:latin typeface="Times New Roman"/>
                <a:cs typeface="Times New Roman"/>
              </a:rPr>
              <a:t>August 30, 2025</a:t>
            </a:r>
            <a:r>
              <a:rPr lang="en-US" sz="2000" b="1" i="0" u="none" strike="noStrike" baseline="0">
                <a:latin typeface="Times New Roman"/>
                <a:cs typeface="Times New Roman"/>
              </a:rPr>
              <a:t>.</a:t>
            </a:r>
            <a:r>
              <a:rPr lang="en-US" sz="2000" b="1" i="0" u="none" strike="noStrike" baseline="0">
                <a:solidFill>
                  <a:srgbClr val="006EC0"/>
                </a:solidFill>
                <a:latin typeface="Times New Roman"/>
                <a:cs typeface="Times New Roman"/>
              </a:rPr>
              <a:t> </a:t>
            </a:r>
          </a:p>
          <a:p>
            <a:endParaRPr lang="en-US" sz="2000" b="0" i="0" u="none" strike="noStrike" baseline="0">
              <a:solidFill>
                <a:srgbClr val="000000"/>
              </a:solidFill>
              <a:latin typeface="Times New Roman" panose="02020603050405020304" pitchFamily="18" charset="0"/>
              <a:cs typeface="Times New Roman" panose="02020603050405020304" pitchFamily="18" charset="0"/>
            </a:endParaRPr>
          </a:p>
          <a:p>
            <a:r>
              <a:rPr lang="en-US" sz="2000">
                <a:solidFill>
                  <a:srgbClr val="000000"/>
                </a:solidFill>
                <a:latin typeface="Times New Roman"/>
                <a:cs typeface="Times New Roman"/>
              </a:rPr>
              <a:t>Training on fiscal close processes:</a:t>
            </a:r>
          </a:p>
          <a:p>
            <a:endParaRPr lang="en-US" sz="2000">
              <a:solidFill>
                <a:srgbClr val="000000"/>
              </a:solidFill>
              <a:latin typeface="Times New Roman" panose="02020603050405020304" pitchFamily="18" charset="0"/>
              <a:cs typeface="Times New Roman" panose="02020603050405020304" pitchFamily="18" charset="0"/>
            </a:endParaRPr>
          </a:p>
          <a:p>
            <a:r>
              <a:rPr lang="en-US">
                <a:solidFill>
                  <a:srgbClr val="000000"/>
                </a:solidFill>
                <a:latin typeface="Times New Roman"/>
                <a:cs typeface="Times New Roman"/>
              </a:rPr>
              <a:t>Merritt College – April 28, 2025 (1:00 pm – 4:00 pm)</a:t>
            </a:r>
          </a:p>
          <a:p>
            <a:r>
              <a:rPr lang="en-US">
                <a:solidFill>
                  <a:srgbClr val="000000"/>
                </a:solidFill>
                <a:latin typeface="Times New Roman"/>
                <a:cs typeface="Times New Roman"/>
              </a:rPr>
              <a:t>Berkeley City College – April 29, 2025 (9:00 am – 12:00 pm)</a:t>
            </a:r>
          </a:p>
          <a:p>
            <a:r>
              <a:rPr lang="en-US">
                <a:solidFill>
                  <a:srgbClr val="000000"/>
                </a:solidFill>
                <a:latin typeface="Times New Roman"/>
                <a:cs typeface="Times New Roman"/>
              </a:rPr>
              <a:t>District Service Center – April 30, 2025 (9:00 am – 12:00 pm) </a:t>
            </a:r>
          </a:p>
          <a:p>
            <a:r>
              <a:rPr lang="en-US">
                <a:solidFill>
                  <a:srgbClr val="000000"/>
                </a:solidFill>
                <a:latin typeface="Times New Roman"/>
                <a:cs typeface="Times New Roman"/>
              </a:rPr>
              <a:t>Laney College – May 1, 2025 (9:00 am – 12:00 pm)</a:t>
            </a:r>
          </a:p>
          <a:p>
            <a:r>
              <a:rPr lang="en-US">
                <a:solidFill>
                  <a:srgbClr val="000000"/>
                </a:solidFill>
                <a:latin typeface="Times New Roman"/>
                <a:cs typeface="Times New Roman"/>
              </a:rPr>
              <a:t>College of Alameda – May 6, 2025 (1:00pm – 4:00pm)</a:t>
            </a:r>
            <a:endParaRPr lang="en-US">
              <a:solidFill>
                <a:srgbClr val="000000"/>
              </a:solidFill>
              <a:latin typeface="Times New Roman" panose="02020603050405020304" pitchFamily="18" charset="0"/>
              <a:cs typeface="Times New Roman" panose="02020603050405020304" pitchFamily="18" charset="0"/>
            </a:endParaRPr>
          </a:p>
          <a:p>
            <a:endParaRPr lang="en-US" sz="2000">
              <a:solidFill>
                <a:srgbClr val="000000"/>
              </a:solidFill>
              <a:latin typeface="Times New Roman" panose="02020603050405020304" pitchFamily="18" charset="0"/>
              <a:cs typeface="Times New Roman" panose="02020603050405020304" pitchFamily="18" charset="0"/>
            </a:endParaRPr>
          </a:p>
          <a:p>
            <a:r>
              <a:rPr lang="en-US" sz="2000">
                <a:solidFill>
                  <a:srgbClr val="000000"/>
                </a:solidFill>
                <a:latin typeface="Times New Roman"/>
                <a:cs typeface="Times New Roman"/>
              </a:rPr>
              <a:t>Year End </a:t>
            </a:r>
            <a:r>
              <a:rPr lang="en-US" sz="2000" b="0" i="0" u="none" strike="noStrike" baseline="0">
                <a:solidFill>
                  <a:srgbClr val="000000"/>
                </a:solidFill>
                <a:latin typeface="Times New Roman"/>
                <a:cs typeface="Times New Roman"/>
              </a:rPr>
              <a:t>Close is crucial for accurate financial reporting, a clean external audit, and projecting carryover budgets for the subsequent fiscal year. Anticipating current year (2024-2025) expenditures is key to a successful fiscal close. </a:t>
            </a:r>
          </a:p>
          <a:p>
            <a:endParaRPr lang="en-US" sz="2000" b="0" i="0" u="none" strike="noStrike" baseline="0">
              <a:solidFill>
                <a:srgbClr val="000000"/>
              </a:solidFill>
              <a:latin typeface="Times New Roman" panose="02020603050405020304" pitchFamily="18" charset="0"/>
              <a:cs typeface="Times New Roman" panose="02020603050405020304" pitchFamily="18" charset="0"/>
            </a:endParaRPr>
          </a:p>
          <a:p>
            <a:r>
              <a:rPr lang="en-US" sz="2000" b="0" i="0" u="none" strike="noStrike" baseline="0">
                <a:solidFill>
                  <a:srgbClr val="000000"/>
                </a:solidFill>
                <a:latin typeface="Times New Roman"/>
                <a:cs typeface="Times New Roman"/>
              </a:rPr>
              <a:t>To be proactive of </a:t>
            </a:r>
            <a:r>
              <a:rPr lang="en-US" sz="2000">
                <a:solidFill>
                  <a:srgbClr val="000000"/>
                </a:solidFill>
                <a:latin typeface="Times New Roman"/>
                <a:cs typeface="Times New Roman"/>
              </a:rPr>
              <a:t>y</a:t>
            </a:r>
            <a:r>
              <a:rPr lang="en-US" sz="2000" b="0" i="0" u="none" strike="noStrike" baseline="0">
                <a:solidFill>
                  <a:srgbClr val="000000"/>
                </a:solidFill>
                <a:latin typeface="Times New Roman"/>
                <a:cs typeface="Times New Roman"/>
              </a:rPr>
              <a:t>ear </a:t>
            </a:r>
            <a:r>
              <a:rPr lang="en-US" sz="2000">
                <a:solidFill>
                  <a:srgbClr val="000000"/>
                </a:solidFill>
                <a:latin typeface="Times New Roman"/>
                <a:cs typeface="Times New Roman"/>
              </a:rPr>
              <a:t>e</a:t>
            </a:r>
            <a:r>
              <a:rPr lang="en-US" sz="2000" b="0" i="0" u="none" strike="noStrike" baseline="0">
                <a:solidFill>
                  <a:srgbClr val="000000"/>
                </a:solidFill>
                <a:latin typeface="Times New Roman"/>
                <a:cs typeface="Times New Roman"/>
              </a:rPr>
              <a:t>nd activities, it is imperative to comply with the deadlines as indicated below. The dates listed in this communication are the last dates for processing various types of transactions. (If multiple steps are required before a transaction can be fully posted, you must consider all steps </a:t>
            </a:r>
            <a:r>
              <a:rPr lang="en-US" sz="2000">
                <a:solidFill>
                  <a:srgbClr val="000000"/>
                </a:solidFill>
                <a:latin typeface="Times New Roman"/>
                <a:cs typeface="Times New Roman"/>
              </a:rPr>
              <a:t>to</a:t>
            </a:r>
            <a:r>
              <a:rPr lang="en-US" sz="2000" b="0" i="0" u="none" strike="noStrike" baseline="0">
                <a:solidFill>
                  <a:srgbClr val="000000"/>
                </a:solidFill>
                <a:latin typeface="Times New Roman"/>
                <a:cs typeface="Times New Roman"/>
              </a:rPr>
              <a:t> ensure that the last step takes place by the date listed.)</a:t>
            </a:r>
          </a:p>
        </p:txBody>
      </p:sp>
      <p:sp>
        <p:nvSpPr>
          <p:cNvPr id="3" name="Footer Placeholder 2">
            <a:extLst>
              <a:ext uri="{FF2B5EF4-FFF2-40B4-BE49-F238E27FC236}">
                <a16:creationId xmlns:a16="http://schemas.microsoft.com/office/drawing/2014/main" id="{7FC58840-9C2A-EF49-0E98-49332C4920ED}"/>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5</a:t>
            </a:r>
          </a:p>
        </p:txBody>
      </p:sp>
    </p:spTree>
    <p:extLst>
      <p:ext uri="{BB962C8B-B14F-4D97-AF65-F5344CB8AC3E}">
        <p14:creationId xmlns:p14="http://schemas.microsoft.com/office/powerpoint/2010/main" val="39528888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581885"/>
          </a:xfrm>
        </p:spPr>
        <p:txBody>
          <a:bodyPr>
            <a:normAutofit fontScale="90000"/>
          </a:bodyPr>
          <a:lstStyle/>
          <a:p>
            <a:pPr algn="ctr"/>
            <a:r>
              <a:rPr lang="en-US" sz="3600"/>
              <a:t>Year End Close</a:t>
            </a:r>
          </a:p>
        </p:txBody>
      </p:sp>
      <p:sp>
        <p:nvSpPr>
          <p:cNvPr id="9" name="TextBox 8">
            <a:extLst>
              <a:ext uri="{FF2B5EF4-FFF2-40B4-BE49-F238E27FC236}">
                <a16:creationId xmlns:a16="http://schemas.microsoft.com/office/drawing/2014/main" id="{AB3913D5-E52C-46EF-A5FA-BE752E313BD5}"/>
              </a:ext>
            </a:extLst>
          </p:cNvPr>
          <p:cNvSpPr txBox="1"/>
          <p:nvPr/>
        </p:nvSpPr>
        <p:spPr>
          <a:xfrm>
            <a:off x="640373" y="2004647"/>
            <a:ext cx="10911254" cy="2813538"/>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endParaRPr lang="en-US">
              <a:ea typeface="+mj-ea"/>
            </a:endParaRPr>
          </a:p>
        </p:txBody>
      </p:sp>
      <p:pic>
        <p:nvPicPr>
          <p:cNvPr id="3" name="Picture 2">
            <a:extLst>
              <a:ext uri="{FF2B5EF4-FFF2-40B4-BE49-F238E27FC236}">
                <a16:creationId xmlns:a16="http://schemas.microsoft.com/office/drawing/2014/main" id="{7C9953E0-D339-1194-2B3E-9F1492546FE0}"/>
              </a:ext>
            </a:extLst>
          </p:cNvPr>
          <p:cNvPicPr>
            <a:picLocks noChangeAspect="1"/>
          </p:cNvPicPr>
          <p:nvPr/>
        </p:nvPicPr>
        <p:blipFill>
          <a:blip r:embed="rId2"/>
          <a:stretch>
            <a:fillRect/>
          </a:stretch>
        </p:blipFill>
        <p:spPr>
          <a:xfrm>
            <a:off x="430646" y="1433068"/>
            <a:ext cx="11217499" cy="4456266"/>
          </a:xfrm>
          <a:prstGeom prst="rect">
            <a:avLst/>
          </a:prstGeom>
        </p:spPr>
      </p:pic>
      <p:sp>
        <p:nvSpPr>
          <p:cNvPr id="5" name="TextBox 4">
            <a:extLst>
              <a:ext uri="{FF2B5EF4-FFF2-40B4-BE49-F238E27FC236}">
                <a16:creationId xmlns:a16="http://schemas.microsoft.com/office/drawing/2014/main" id="{DD761176-9B58-30C2-7437-A60FAAA3A88B}"/>
              </a:ext>
            </a:extLst>
          </p:cNvPr>
          <p:cNvSpPr txBox="1"/>
          <p:nvPr/>
        </p:nvSpPr>
        <p:spPr>
          <a:xfrm>
            <a:off x="3354947" y="933498"/>
            <a:ext cx="5853447" cy="369332"/>
          </a:xfrm>
          <a:prstGeom prst="rect">
            <a:avLst/>
          </a:prstGeom>
          <a:noFill/>
        </p:spPr>
        <p:txBody>
          <a:bodyPr wrap="square" rtlCol="0">
            <a:spAutoFit/>
          </a:bodyPr>
          <a:lstStyle/>
          <a:p>
            <a:r>
              <a:rPr lang="en-US"/>
              <a:t>Workbook Template for Yearend Transactions leftover</a:t>
            </a:r>
          </a:p>
        </p:txBody>
      </p:sp>
      <p:sp>
        <p:nvSpPr>
          <p:cNvPr id="6" name="Footer Placeholder 5">
            <a:extLst>
              <a:ext uri="{FF2B5EF4-FFF2-40B4-BE49-F238E27FC236}">
                <a16:creationId xmlns:a16="http://schemas.microsoft.com/office/drawing/2014/main" id="{25D8237A-7071-BC8C-60B7-95B1DE5ECCC1}"/>
              </a:ext>
            </a:extLst>
          </p:cNvPr>
          <p:cNvSpPr>
            <a:spLocks noGrp="1"/>
          </p:cNvSpPr>
          <p:nvPr>
            <p:ph type="ftr" sz="quarter" idx="10"/>
          </p:nvPr>
        </p:nvSpPr>
        <p:spPr>
          <a:xfrm>
            <a:off x="0" y="6356350"/>
            <a:ext cx="12192000" cy="365125"/>
          </a:xfrm>
        </p:spPr>
        <p:txBody>
          <a:bodyPr lIns="91440" tIns="45720" rIns="91440" bIns="45720" anchor="t"/>
          <a:lstStyle/>
          <a:p>
            <a:pPr algn="ctr"/>
            <a:r>
              <a:rPr lang="en-US" sz="1200">
                <a:latin typeface="Times New Roman"/>
                <a:cs typeface="Times New Roman"/>
              </a:rPr>
              <a:t>48</a:t>
            </a:r>
            <a:endParaRPr lang="en-US" sz="1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17891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581885"/>
          </a:xfrm>
        </p:spPr>
        <p:txBody>
          <a:bodyPr>
            <a:normAutofit fontScale="90000"/>
          </a:bodyPr>
          <a:lstStyle/>
          <a:p>
            <a:pPr algn="ctr"/>
            <a:r>
              <a:rPr lang="en-US" sz="3600"/>
              <a:t>Year End Close</a:t>
            </a:r>
          </a:p>
        </p:txBody>
      </p:sp>
      <p:sp>
        <p:nvSpPr>
          <p:cNvPr id="9" name="TextBox 8">
            <a:extLst>
              <a:ext uri="{FF2B5EF4-FFF2-40B4-BE49-F238E27FC236}">
                <a16:creationId xmlns:a16="http://schemas.microsoft.com/office/drawing/2014/main" id="{AB3913D5-E52C-46EF-A5FA-BE752E313BD5}"/>
              </a:ext>
            </a:extLst>
          </p:cNvPr>
          <p:cNvSpPr txBox="1"/>
          <p:nvPr/>
        </p:nvSpPr>
        <p:spPr>
          <a:xfrm>
            <a:off x="640373" y="2004647"/>
            <a:ext cx="10911254" cy="2813538"/>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endParaRPr lang="en-US">
              <a:ea typeface="+mj-ea"/>
            </a:endParaRPr>
          </a:p>
        </p:txBody>
      </p:sp>
      <p:sp>
        <p:nvSpPr>
          <p:cNvPr id="2" name="TextBox 1">
            <a:extLst>
              <a:ext uri="{FF2B5EF4-FFF2-40B4-BE49-F238E27FC236}">
                <a16:creationId xmlns:a16="http://schemas.microsoft.com/office/drawing/2014/main" id="{14570CA8-F033-ED11-5153-7E5FD8FCCA44}"/>
              </a:ext>
            </a:extLst>
          </p:cNvPr>
          <p:cNvSpPr txBox="1"/>
          <p:nvPr/>
        </p:nvSpPr>
        <p:spPr>
          <a:xfrm>
            <a:off x="802231" y="1647523"/>
            <a:ext cx="10749396" cy="3272050"/>
          </a:xfrm>
          <a:prstGeom prst="rect">
            <a:avLst/>
          </a:prstGeom>
          <a:noFill/>
        </p:spPr>
        <p:txBody>
          <a:bodyPr wrap="square" rtlCol="0">
            <a:spAutoFit/>
          </a:bodyPr>
          <a:lstStyle/>
          <a:p>
            <a:pPr marL="228600" marR="0">
              <a:lnSpc>
                <a:spcPct val="107000"/>
              </a:lnSpc>
              <a:spcBef>
                <a:spcPts val="0"/>
              </a:spcBef>
              <a:spcAft>
                <a:spcPts val="0"/>
              </a:spcAft>
            </a:pPr>
            <a:r>
              <a:rPr lang="en-US" sz="2400" b="1"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Debit Line: </a:t>
            </a:r>
          </a:p>
          <a:p>
            <a:pPr marL="228600" marR="0">
              <a:lnSpc>
                <a:spcPct val="107000"/>
              </a:lnSpc>
              <a:spcBef>
                <a:spcPts val="0"/>
              </a:spcBef>
              <a:spcAft>
                <a:spcPts val="0"/>
              </a:spcAft>
            </a:pPr>
            <a:endParaRPr lang="en-US" sz="2400" b="1" kern="10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0"/>
              </a:spcAft>
            </a:pPr>
            <a:r>
              <a:rPr lang="en-US" sz="20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During Year End closing, the District will use Cost Center 393 (</a:t>
            </a:r>
            <a:r>
              <a:rPr lang="en-US" sz="2000" u="none" strike="noStrike"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Liabilities Reversal</a:t>
            </a:r>
            <a:r>
              <a:rPr lang="en-US" sz="20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 combo instead of original Cost Center used.</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0"/>
              </a:spcAft>
            </a:pPr>
            <a:r>
              <a:rPr lang="en-US" sz="18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0"/>
              </a:spcAft>
            </a:pPr>
            <a:r>
              <a:rPr lang="en-US" sz="2400" b="1"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Credit Line:</a:t>
            </a:r>
          </a:p>
          <a:p>
            <a:pPr marL="228600" marR="0">
              <a:lnSpc>
                <a:spcPct val="107000"/>
              </a:lnSpc>
              <a:spcBef>
                <a:spcPts val="0"/>
              </a:spcBef>
              <a:spcAft>
                <a:spcPts val="0"/>
              </a:spcAft>
            </a:pPr>
            <a:endParaRPr lang="en-US" sz="2400" b="1" kern="10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0"/>
              </a:spcAft>
            </a:pPr>
            <a:r>
              <a:rPr lang="en-US" sz="20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The static yearend 23-digits combo are: X-XX-420-9510-1-672800-XXXX-2</a:t>
            </a:r>
            <a:r>
              <a:rPr lang="en-US" sz="2000" kern="100">
                <a:solidFill>
                  <a:srgbClr val="000000"/>
                </a:solidFill>
                <a:latin typeface="Calibri" panose="020F0502020204030204" pitchFamily="34" charset="0"/>
                <a:ea typeface="Calibri" panose="020F0502020204030204" pitchFamily="34" charset="0"/>
                <a:cs typeface="Calibri" panose="020F0502020204030204" pitchFamily="34" charset="0"/>
              </a:rPr>
              <a:t>5</a:t>
            </a:r>
            <a:r>
              <a:rPr lang="en-US" sz="20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 Please align your Location, Fund used, Project references from expenditures lines</a:t>
            </a:r>
            <a:r>
              <a:rPr lang="en-US" sz="18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1865E9B7-9BE7-7BAF-0B3E-9307A0AE502A}"/>
              </a:ext>
            </a:extLst>
          </p:cNvPr>
          <p:cNvSpPr txBox="1"/>
          <p:nvPr/>
        </p:nvSpPr>
        <p:spPr>
          <a:xfrm>
            <a:off x="954173" y="5529771"/>
            <a:ext cx="11186904" cy="369332"/>
          </a:xfrm>
          <a:prstGeom prst="rect">
            <a:avLst/>
          </a:prstGeom>
          <a:noFill/>
        </p:spPr>
        <p:txBody>
          <a:bodyPr wrap="square" rtlCol="0">
            <a:spAutoFit/>
          </a:bodyPr>
          <a:lstStyle/>
          <a:p>
            <a:r>
              <a:rPr lang="en-US"/>
              <a:t>Note: </a:t>
            </a:r>
            <a:r>
              <a:rPr lang="en-US" b="1" i="1"/>
              <a:t>Be mindful on splitting cost (i.e.: EBMUD invoices b/w water &amp; sewer costs)</a:t>
            </a:r>
          </a:p>
        </p:txBody>
      </p:sp>
      <p:sp>
        <p:nvSpPr>
          <p:cNvPr id="6" name="Footer Placeholder 5">
            <a:extLst>
              <a:ext uri="{FF2B5EF4-FFF2-40B4-BE49-F238E27FC236}">
                <a16:creationId xmlns:a16="http://schemas.microsoft.com/office/drawing/2014/main" id="{A55F89C3-3005-37E2-0BBD-47CE3D87C326}"/>
              </a:ext>
            </a:extLst>
          </p:cNvPr>
          <p:cNvSpPr>
            <a:spLocks noGrp="1"/>
          </p:cNvSpPr>
          <p:nvPr>
            <p:ph type="ftr" sz="quarter" idx="10"/>
          </p:nvPr>
        </p:nvSpPr>
        <p:spPr/>
        <p:txBody>
          <a:bodyPr lIns="91440" tIns="45720" rIns="91440" bIns="45720" anchor="t"/>
          <a:lstStyle/>
          <a:p>
            <a:pPr algn="ctr"/>
            <a:r>
              <a:rPr lang="en-US" sz="1200">
                <a:latin typeface="Times New Roman" panose="02020603050405020304" pitchFamily="18" charset="0"/>
                <a:cs typeface="Times New Roman" panose="02020603050405020304" pitchFamily="18" charset="0"/>
              </a:rPr>
              <a:t>49</a:t>
            </a:r>
          </a:p>
        </p:txBody>
      </p:sp>
    </p:spTree>
    <p:extLst>
      <p:ext uri="{BB962C8B-B14F-4D97-AF65-F5344CB8AC3E}">
        <p14:creationId xmlns:p14="http://schemas.microsoft.com/office/powerpoint/2010/main" val="35702669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89A4CB-AC7C-A3CF-5FC4-C46C88AC745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BD5A7D7-CAC3-4219-2E03-CCA070DF25EF}"/>
              </a:ext>
            </a:extLst>
          </p:cNvPr>
          <p:cNvSpPr>
            <a:spLocks noGrp="1"/>
          </p:cNvSpPr>
          <p:nvPr>
            <p:ph type="ctrTitle"/>
          </p:nvPr>
        </p:nvSpPr>
        <p:spPr>
          <a:xfrm>
            <a:off x="533400" y="1211813"/>
            <a:ext cx="11087100" cy="2769637"/>
          </a:xfrm>
        </p:spPr>
        <p:txBody>
          <a:bodyPr>
            <a:normAutofit/>
          </a:bodyPr>
          <a:lstStyle/>
          <a:p>
            <a:r>
              <a:rPr lang="en-US">
                <a:latin typeface="Palatino"/>
                <a:cs typeface="Poppins"/>
              </a:rPr>
              <a:t>Helpful Queries</a:t>
            </a:r>
            <a:endParaRPr lang="en-US" err="1"/>
          </a:p>
        </p:txBody>
      </p:sp>
      <p:sp>
        <p:nvSpPr>
          <p:cNvPr id="5" name="Subtitle 4">
            <a:extLst>
              <a:ext uri="{FF2B5EF4-FFF2-40B4-BE49-F238E27FC236}">
                <a16:creationId xmlns:a16="http://schemas.microsoft.com/office/drawing/2014/main" id="{12D63795-A580-3B39-5D9B-0F96FCA596D8}"/>
              </a:ext>
            </a:extLst>
          </p:cNvPr>
          <p:cNvSpPr>
            <a:spLocks noGrp="1"/>
          </p:cNvSpPr>
          <p:nvPr>
            <p:ph type="subTitle" idx="1"/>
          </p:nvPr>
        </p:nvSpPr>
        <p:spPr>
          <a:xfrm>
            <a:off x="533400" y="3691488"/>
            <a:ext cx="11087100" cy="1925520"/>
          </a:xfrm>
        </p:spPr>
        <p:txBody>
          <a:bodyPr vert="horz" lIns="91440" tIns="45720" rIns="91440" bIns="45720" rtlCol="0" anchor="t">
            <a:normAutofit/>
          </a:bodyPr>
          <a:lstStyle/>
          <a:p>
            <a:endParaRPr lang="en-US">
              <a:latin typeface="Poppins Light"/>
              <a:cs typeface="Poppins Light"/>
            </a:endParaRPr>
          </a:p>
          <a:p>
            <a:endParaRPr lang="en-US">
              <a:latin typeface="Poppins Light"/>
              <a:cs typeface="Poppins Light"/>
            </a:endParaRPr>
          </a:p>
          <a:p>
            <a:r>
              <a:rPr lang="en-US" sz="2000" dirty="0">
                <a:latin typeface="Palatino"/>
                <a:cs typeface="Poppins Light"/>
              </a:rPr>
              <a:t>Presenter: </a:t>
            </a:r>
            <a:endParaRPr lang="en-US" sz="2000">
              <a:latin typeface="Palatino"/>
            </a:endParaRPr>
          </a:p>
          <a:p>
            <a:r>
              <a:rPr lang="en-US" sz="2000" dirty="0">
                <a:latin typeface="Palatino"/>
                <a:cs typeface="Poppins Light"/>
              </a:rPr>
              <a:t>Nick </a:t>
            </a:r>
            <a:r>
              <a:rPr lang="en-US" sz="2000" dirty="0" err="1">
                <a:latin typeface="Palatino"/>
                <a:cs typeface="Poppins Light"/>
              </a:rPr>
              <a:t>Sheres</a:t>
            </a:r>
            <a:endParaRPr lang="en-US" dirty="0" err="1"/>
          </a:p>
        </p:txBody>
      </p:sp>
    </p:spTree>
    <p:extLst>
      <p:ext uri="{BB962C8B-B14F-4D97-AF65-F5344CB8AC3E}">
        <p14:creationId xmlns:p14="http://schemas.microsoft.com/office/powerpoint/2010/main" val="32563367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11240814" cy="710322"/>
          </a:xfrm>
        </p:spPr>
        <p:txBody>
          <a:bodyPr>
            <a:normAutofit fontScale="90000"/>
          </a:bodyPr>
          <a:lstStyle/>
          <a:p>
            <a:r>
              <a:rPr lang="en-US"/>
              <a:t>Some Important Queries for Requesters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61909321"/>
              </p:ext>
            </p:extLst>
          </p:nvPr>
        </p:nvGraphicFramePr>
        <p:xfrm>
          <a:off x="677333" y="1270000"/>
          <a:ext cx="10947107" cy="5184077"/>
        </p:xfrm>
        <a:graphic>
          <a:graphicData uri="http://schemas.openxmlformats.org/drawingml/2006/table">
            <a:tbl>
              <a:tblPr firstRow="1" bandRow="1">
                <a:tableStyleId>{5C22544A-7EE6-4342-B048-85BDC9FD1C3A}</a:tableStyleId>
              </a:tblPr>
              <a:tblGrid>
                <a:gridCol w="3770499">
                  <a:extLst>
                    <a:ext uri="{9D8B030D-6E8A-4147-A177-3AD203B41FA5}">
                      <a16:colId xmlns:a16="http://schemas.microsoft.com/office/drawing/2014/main" val="20000"/>
                    </a:ext>
                  </a:extLst>
                </a:gridCol>
                <a:gridCol w="3527572">
                  <a:extLst>
                    <a:ext uri="{9D8B030D-6E8A-4147-A177-3AD203B41FA5}">
                      <a16:colId xmlns:a16="http://schemas.microsoft.com/office/drawing/2014/main" val="20001"/>
                    </a:ext>
                  </a:extLst>
                </a:gridCol>
                <a:gridCol w="3649036">
                  <a:extLst>
                    <a:ext uri="{9D8B030D-6E8A-4147-A177-3AD203B41FA5}">
                      <a16:colId xmlns:a16="http://schemas.microsoft.com/office/drawing/2014/main" val="20002"/>
                    </a:ext>
                  </a:extLst>
                </a:gridCol>
              </a:tblGrid>
              <a:tr h="424209">
                <a:tc>
                  <a:txBody>
                    <a:bodyPr/>
                    <a:lstStyle/>
                    <a:p>
                      <a:r>
                        <a:rPr lang="en-US" sz="1400"/>
                        <a:t>Query Name</a:t>
                      </a:r>
                    </a:p>
                  </a:txBody>
                  <a:tcPr/>
                </a:tc>
                <a:tc>
                  <a:txBody>
                    <a:bodyPr/>
                    <a:lstStyle/>
                    <a:p>
                      <a:r>
                        <a:rPr lang="en-US" sz="1400"/>
                        <a:t>Function</a:t>
                      </a:r>
                    </a:p>
                  </a:txBody>
                  <a:tcPr/>
                </a:tc>
                <a:tc>
                  <a:txBody>
                    <a:bodyPr/>
                    <a:lstStyle/>
                    <a:p>
                      <a:r>
                        <a:rPr lang="en-US" sz="1400"/>
                        <a:t>Frequency to Run</a:t>
                      </a:r>
                    </a:p>
                  </a:txBody>
                  <a:tcPr/>
                </a:tc>
                <a:extLst>
                  <a:ext uri="{0D108BD9-81ED-4DB2-BD59-A6C34878D82A}">
                    <a16:rowId xmlns:a16="http://schemas.microsoft.com/office/drawing/2014/main" val="10000"/>
                  </a:ext>
                </a:extLst>
              </a:tr>
              <a:tr h="502453">
                <a:tc>
                  <a:txBody>
                    <a:bodyPr/>
                    <a:lstStyle/>
                    <a:p>
                      <a:r>
                        <a:rPr lang="en-US" sz="1400" b="0" i="0" kern="1200">
                          <a:solidFill>
                            <a:schemeClr val="dk1"/>
                          </a:solidFill>
                          <a:effectLst/>
                          <a:latin typeface="+mn-lt"/>
                          <a:ea typeface="+mn-ea"/>
                          <a:cs typeface="+mn-cs"/>
                        </a:rPr>
                        <a:t>PCC_OPEN_ENC_NEW </a:t>
                      </a:r>
                      <a:r>
                        <a:rPr lang="en-US" sz="1400" b="0" i="1" kern="1200">
                          <a:solidFill>
                            <a:schemeClr val="dk1"/>
                          </a:solidFill>
                          <a:effectLst/>
                          <a:latin typeface="+mn-lt"/>
                          <a:ea typeface="+mn-ea"/>
                          <a:cs typeface="+mn-cs"/>
                        </a:rPr>
                        <a:t>OR</a:t>
                      </a:r>
                    </a:p>
                    <a:p>
                      <a:r>
                        <a:rPr lang="en-US" sz="1400" b="0" i="0" kern="1200">
                          <a:solidFill>
                            <a:schemeClr val="dk1"/>
                          </a:solidFill>
                          <a:effectLst/>
                          <a:latin typeface="+mn-lt"/>
                          <a:ea typeface="+mn-ea"/>
                          <a:cs typeface="+mn-cs"/>
                        </a:rPr>
                        <a:t>PCC_OPEN_ENC_NEW_REQUESTER</a:t>
                      </a:r>
                      <a:endParaRPr lang="en-US" sz="1400"/>
                    </a:p>
                  </a:txBody>
                  <a:tcPr/>
                </a:tc>
                <a:tc>
                  <a:txBody>
                    <a:bodyPr/>
                    <a:lstStyle/>
                    <a:p>
                      <a:r>
                        <a:rPr lang="en-US" sz="1400"/>
                        <a:t>Open Encumbrance</a:t>
                      </a:r>
                      <a:r>
                        <a:rPr lang="en-US" sz="1400" baseline="0"/>
                        <a:t> Report: review POs with remaining funds encumbered</a:t>
                      </a:r>
                      <a:endParaRPr lang="en-US" sz="1400"/>
                    </a:p>
                  </a:txBody>
                  <a:tcPr/>
                </a:tc>
                <a:tc>
                  <a:txBody>
                    <a:bodyPr/>
                    <a:lstStyle/>
                    <a:p>
                      <a:r>
                        <a:rPr lang="en-US" sz="1400"/>
                        <a:t>Once</a:t>
                      </a:r>
                      <a:r>
                        <a:rPr lang="en-US" sz="1400" baseline="0"/>
                        <a:t> every 1-2 months, more frequently between April and July</a:t>
                      </a:r>
                      <a:endParaRPr lang="en-US" sz="1400"/>
                    </a:p>
                  </a:txBody>
                  <a:tcPr/>
                </a:tc>
                <a:extLst>
                  <a:ext uri="{0D108BD9-81ED-4DB2-BD59-A6C34878D82A}">
                    <a16:rowId xmlns:a16="http://schemas.microsoft.com/office/drawing/2014/main" val="10001"/>
                  </a:ext>
                </a:extLst>
              </a:tr>
              <a:tr h="546538">
                <a:tc>
                  <a:txBody>
                    <a:bodyPr/>
                    <a:lstStyle/>
                    <a:p>
                      <a:r>
                        <a:rPr lang="en-US" sz="1400"/>
                        <a:t>VOUCHERS_BY_REQUESTER</a:t>
                      </a:r>
                    </a:p>
                  </a:txBody>
                  <a:tcPr/>
                </a:tc>
                <a:tc>
                  <a:txBody>
                    <a:bodyPr/>
                    <a:lstStyle/>
                    <a:p>
                      <a:r>
                        <a:rPr lang="en-US" sz="1400"/>
                        <a:t>Track vouchers</a:t>
                      </a:r>
                      <a:r>
                        <a:rPr lang="en-US" sz="1400" baseline="0"/>
                        <a:t> for invoice payment against your POs as they are entered</a:t>
                      </a:r>
                      <a:endParaRPr lang="en-US" sz="1400"/>
                    </a:p>
                  </a:txBody>
                  <a:tcPr/>
                </a:tc>
                <a:tc>
                  <a:txBody>
                    <a:bodyPr/>
                    <a:lstStyle/>
                    <a:p>
                      <a:r>
                        <a:rPr lang="en-US" sz="1400"/>
                        <a:t>1-</a:t>
                      </a:r>
                      <a:r>
                        <a:rPr lang="en-US" sz="1400" baseline="0"/>
                        <a:t>3 times per week or as needed</a:t>
                      </a:r>
                      <a:endParaRPr lang="en-US" sz="1400"/>
                    </a:p>
                  </a:txBody>
                  <a:tcPr/>
                </a:tc>
                <a:extLst>
                  <a:ext uri="{0D108BD9-81ED-4DB2-BD59-A6C34878D82A}">
                    <a16:rowId xmlns:a16="http://schemas.microsoft.com/office/drawing/2014/main" val="10002"/>
                  </a:ext>
                </a:extLst>
              </a:tr>
              <a:tr h="592730">
                <a:tc>
                  <a:txBody>
                    <a:bodyPr/>
                    <a:lstStyle/>
                    <a:p>
                      <a:r>
                        <a:rPr lang="en-US" sz="1400"/>
                        <a:t>IS_IT_PAID_SIMPLE</a:t>
                      </a:r>
                    </a:p>
                  </a:txBody>
                  <a:tcPr/>
                </a:tc>
                <a:tc>
                  <a:txBody>
                    <a:bodyPr/>
                    <a:lstStyle/>
                    <a:p>
                      <a:r>
                        <a:rPr lang="en-US" sz="1400"/>
                        <a:t>Locate vouchers matching</a:t>
                      </a:r>
                      <a:r>
                        <a:rPr lang="en-US" sz="1400" baseline="0"/>
                        <a:t> specific criteria</a:t>
                      </a:r>
                      <a:endParaRPr lang="en-US" sz="1400"/>
                    </a:p>
                  </a:txBody>
                  <a:tcPr/>
                </a:tc>
                <a:tc>
                  <a:txBody>
                    <a:bodyPr/>
                    <a:lstStyle/>
                    <a:p>
                      <a:r>
                        <a:rPr lang="en-US" sz="1400"/>
                        <a:t>As needed</a:t>
                      </a:r>
                    </a:p>
                  </a:txBody>
                  <a:tcPr/>
                </a:tc>
                <a:extLst>
                  <a:ext uri="{0D108BD9-81ED-4DB2-BD59-A6C34878D82A}">
                    <a16:rowId xmlns:a16="http://schemas.microsoft.com/office/drawing/2014/main" val="10003"/>
                  </a:ext>
                </a:extLst>
              </a:tr>
              <a:tr h="592730">
                <a:tc>
                  <a:txBody>
                    <a:bodyPr/>
                    <a:lstStyle/>
                    <a:p>
                      <a:r>
                        <a:rPr lang="en-US" sz="1400"/>
                        <a:t>VOUCHER_EXCEPTIONS</a:t>
                      </a:r>
                    </a:p>
                  </a:txBody>
                  <a:tcPr/>
                </a:tc>
                <a:tc>
                  <a:txBody>
                    <a:bodyPr/>
                    <a:lstStyle/>
                    <a:p>
                      <a:r>
                        <a:rPr lang="en-US" sz="1400"/>
                        <a:t>Vouchers that we have in the system but cannot yet pay</a:t>
                      </a:r>
                    </a:p>
                  </a:txBody>
                  <a:tcPr/>
                </a:tc>
                <a:tc>
                  <a:txBody>
                    <a:bodyPr/>
                    <a:lstStyle/>
                    <a:p>
                      <a:r>
                        <a:rPr lang="en-US" sz="1400"/>
                        <a:t>Weekly or Monthly</a:t>
                      </a:r>
                    </a:p>
                  </a:txBody>
                  <a:tcPr/>
                </a:tc>
                <a:extLst>
                  <a:ext uri="{0D108BD9-81ED-4DB2-BD59-A6C34878D82A}">
                    <a16:rowId xmlns:a16="http://schemas.microsoft.com/office/drawing/2014/main" val="2046171216"/>
                  </a:ext>
                </a:extLst>
              </a:tr>
              <a:tr h="592730">
                <a:tc>
                  <a:txBody>
                    <a:bodyPr/>
                    <a:lstStyle/>
                    <a:p>
                      <a:r>
                        <a:rPr lang="en-US" sz="1400"/>
                        <a:t>AP_DEPT_EXP_HIST_B</a:t>
                      </a:r>
                    </a:p>
                  </a:txBody>
                  <a:tcPr/>
                </a:tc>
                <a:tc>
                  <a:txBody>
                    <a:bodyPr/>
                    <a:lstStyle/>
                    <a:p>
                      <a:r>
                        <a:rPr lang="en-US" sz="1400"/>
                        <a:t>Department</a:t>
                      </a:r>
                      <a:r>
                        <a:rPr lang="en-US" sz="1400" baseline="0"/>
                        <a:t> expense history: review year-over-year spending</a:t>
                      </a:r>
                      <a:endParaRPr lang="en-US" sz="1400"/>
                    </a:p>
                  </a:txBody>
                  <a:tcPr/>
                </a:tc>
                <a:tc>
                  <a:txBody>
                    <a:bodyPr/>
                    <a:lstStyle/>
                    <a:p>
                      <a:r>
                        <a:rPr lang="en-US" sz="1400"/>
                        <a:t>Annually</a:t>
                      </a:r>
                    </a:p>
                  </a:txBody>
                  <a:tcPr/>
                </a:tc>
                <a:extLst>
                  <a:ext uri="{0D108BD9-81ED-4DB2-BD59-A6C34878D82A}">
                    <a16:rowId xmlns:a16="http://schemas.microsoft.com/office/drawing/2014/main" val="10004"/>
                  </a:ext>
                </a:extLst>
              </a:tr>
              <a:tr h="592730">
                <a:tc>
                  <a:txBody>
                    <a:bodyPr/>
                    <a:lstStyle/>
                    <a:p>
                      <a:r>
                        <a:rPr lang="en-US" sz="1400"/>
                        <a:t>REQUESTER_REQ_PO_STATUS</a:t>
                      </a:r>
                    </a:p>
                  </a:txBody>
                  <a:tcPr/>
                </a:tc>
                <a:tc>
                  <a:txBody>
                    <a:bodyPr/>
                    <a:lstStyle/>
                    <a:p>
                      <a:r>
                        <a:rPr lang="en-US" sz="1400"/>
                        <a:t>Review the</a:t>
                      </a:r>
                      <a:r>
                        <a:rPr lang="en-US" sz="1400" baseline="0"/>
                        <a:t> status of your </a:t>
                      </a:r>
                      <a:r>
                        <a:rPr lang="en-US" sz="1400" baseline="0" err="1"/>
                        <a:t>reqs</a:t>
                      </a:r>
                      <a:r>
                        <a:rPr lang="en-US" sz="1400" baseline="0"/>
                        <a:t> and associated POs</a:t>
                      </a:r>
                      <a:endParaRPr lang="en-US" sz="1400"/>
                    </a:p>
                  </a:txBody>
                  <a:tcPr/>
                </a:tc>
                <a:tc>
                  <a:txBody>
                    <a:bodyPr/>
                    <a:lstStyle/>
                    <a:p>
                      <a:r>
                        <a:rPr lang="en-US" sz="1400"/>
                        <a:t>Weekly or as needed</a:t>
                      </a:r>
                    </a:p>
                  </a:txBody>
                  <a:tcPr/>
                </a:tc>
                <a:extLst>
                  <a:ext uri="{0D108BD9-81ED-4DB2-BD59-A6C34878D82A}">
                    <a16:rowId xmlns:a16="http://schemas.microsoft.com/office/drawing/2014/main" val="10005"/>
                  </a:ext>
                </a:extLst>
              </a:tr>
              <a:tr h="592730">
                <a:tc>
                  <a:txBody>
                    <a:bodyPr/>
                    <a:lstStyle/>
                    <a:p>
                      <a:r>
                        <a:rPr lang="en-US" sz="1400"/>
                        <a:t>PO_LINE_ENCUMBRANCE</a:t>
                      </a:r>
                    </a:p>
                  </a:txBody>
                  <a:tcPr/>
                </a:tc>
                <a:tc>
                  <a:txBody>
                    <a:bodyPr/>
                    <a:lstStyle/>
                    <a:p>
                      <a:r>
                        <a:rPr lang="en-US" sz="1400"/>
                        <a:t>Returns</a:t>
                      </a:r>
                      <a:r>
                        <a:rPr lang="en-US" sz="1400" baseline="0"/>
                        <a:t> the encumbrance amounts on one PO</a:t>
                      </a:r>
                      <a:endParaRPr lang="en-US" sz="1400"/>
                    </a:p>
                  </a:txBody>
                  <a:tcPr/>
                </a:tc>
                <a:tc>
                  <a:txBody>
                    <a:bodyPr/>
                    <a:lstStyle/>
                    <a:p>
                      <a:r>
                        <a:rPr lang="en-US" sz="1400"/>
                        <a:t>As</a:t>
                      </a:r>
                      <a:r>
                        <a:rPr lang="en-US" sz="1400" baseline="0"/>
                        <a:t> needed to verify remaining funds</a:t>
                      </a:r>
                      <a:endParaRPr lang="en-US" sz="1400"/>
                    </a:p>
                  </a:txBody>
                  <a:tcPr/>
                </a:tc>
                <a:extLst>
                  <a:ext uri="{0D108BD9-81ED-4DB2-BD59-A6C34878D82A}">
                    <a16:rowId xmlns:a16="http://schemas.microsoft.com/office/drawing/2014/main" val="10006"/>
                  </a:ext>
                </a:extLst>
              </a:tr>
              <a:tr h="424209">
                <a:tc>
                  <a:txBody>
                    <a:bodyPr/>
                    <a:lstStyle/>
                    <a:p>
                      <a:r>
                        <a:rPr lang="en-US" sz="1400"/>
                        <a:t>VENDOR_COMMIT_THRESHOLD_B</a:t>
                      </a:r>
                    </a:p>
                  </a:txBody>
                  <a:tcPr/>
                </a:tc>
                <a:tc>
                  <a:txBody>
                    <a:bodyPr/>
                    <a:lstStyle/>
                    <a:p>
                      <a:r>
                        <a:rPr lang="en-US" sz="1400"/>
                        <a:t>Check how much we have spent or intend to spend with the vendor for the fiscal year, broken out by cost center.</a:t>
                      </a:r>
                    </a:p>
                  </a:txBody>
                  <a:tcPr/>
                </a:tc>
                <a:tc>
                  <a:txBody>
                    <a:bodyPr/>
                    <a:lstStyle/>
                    <a:p>
                      <a:r>
                        <a:rPr lang="en-US" sz="1400"/>
                        <a:t>Before initiating a direct pay or other threshold-limited transactions.</a:t>
                      </a:r>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4FAB73BC-B049-4115-A692-8D63A059BFB8}" type="slidenum">
              <a:rPr lang="en-US" smtClean="0"/>
              <a:t>53</a:t>
            </a:fld>
            <a:endParaRPr lang="en-US"/>
          </a:p>
        </p:txBody>
      </p:sp>
    </p:spTree>
    <p:extLst>
      <p:ext uri="{BB962C8B-B14F-4D97-AF65-F5344CB8AC3E}">
        <p14:creationId xmlns:p14="http://schemas.microsoft.com/office/powerpoint/2010/main" val="1410490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BAD4D-AEC0-4C1F-AC70-DF51A77E860B}"/>
              </a:ext>
            </a:extLst>
          </p:cNvPr>
          <p:cNvSpPr>
            <a:spLocks noGrp="1"/>
          </p:cNvSpPr>
          <p:nvPr>
            <p:ph type="title"/>
          </p:nvPr>
        </p:nvSpPr>
        <p:spPr/>
        <p:txBody>
          <a:bodyPr/>
          <a:lstStyle/>
          <a:p>
            <a:r>
              <a:rPr lang="en-US"/>
              <a:t>Queries: Voucher Exceptions</a:t>
            </a:r>
          </a:p>
        </p:txBody>
      </p:sp>
      <p:sp>
        <p:nvSpPr>
          <p:cNvPr id="3" name="Content Placeholder 2">
            <a:extLst>
              <a:ext uri="{FF2B5EF4-FFF2-40B4-BE49-F238E27FC236}">
                <a16:creationId xmlns:a16="http://schemas.microsoft.com/office/drawing/2014/main" id="{564492E7-B4F0-4471-A47D-5AB0375CB358}"/>
              </a:ext>
            </a:extLst>
          </p:cNvPr>
          <p:cNvSpPr>
            <a:spLocks noGrp="1"/>
          </p:cNvSpPr>
          <p:nvPr>
            <p:ph idx="1"/>
          </p:nvPr>
        </p:nvSpPr>
        <p:spPr/>
        <p:txBody>
          <a:bodyPr/>
          <a:lstStyle/>
          <a:p>
            <a:r>
              <a:rPr lang="en-US"/>
              <a:t>Your AP Specialist should provide you with your voucher exceptions on a periodic basis</a:t>
            </a:r>
          </a:p>
          <a:p>
            <a:r>
              <a:rPr lang="en-US"/>
              <a:t>You can also run them yourself</a:t>
            </a:r>
          </a:p>
          <a:p>
            <a:pPr lvl="1"/>
            <a:r>
              <a:rPr lang="en-US"/>
              <a:t>Navigate to Reporting Tools-&gt;Query-&gt;Query Viewer and search for VOUCHER_EXCEPTIONS</a:t>
            </a:r>
          </a:p>
          <a:p>
            <a:pPr lvl="1"/>
            <a:r>
              <a:rPr lang="en-US"/>
              <a:t>Enter the current year beginning and end dates and your cost center</a:t>
            </a:r>
          </a:p>
          <a:p>
            <a:pPr lvl="1"/>
            <a:endParaRPr lang="en-US"/>
          </a:p>
        </p:txBody>
      </p:sp>
      <p:pic>
        <p:nvPicPr>
          <p:cNvPr id="5" name="Picture 4">
            <a:extLst>
              <a:ext uri="{FF2B5EF4-FFF2-40B4-BE49-F238E27FC236}">
                <a16:creationId xmlns:a16="http://schemas.microsoft.com/office/drawing/2014/main" id="{D3A28160-94BC-1360-0852-023D120A70E9}"/>
              </a:ext>
            </a:extLst>
          </p:cNvPr>
          <p:cNvPicPr>
            <a:picLocks noChangeAspect="1"/>
          </p:cNvPicPr>
          <p:nvPr/>
        </p:nvPicPr>
        <p:blipFill>
          <a:blip r:embed="rId2"/>
          <a:stretch>
            <a:fillRect/>
          </a:stretch>
        </p:blipFill>
        <p:spPr>
          <a:xfrm>
            <a:off x="508958" y="3429000"/>
            <a:ext cx="9704717" cy="2699073"/>
          </a:xfrm>
          <a:prstGeom prst="rect">
            <a:avLst/>
          </a:prstGeom>
        </p:spPr>
      </p:pic>
      <p:sp>
        <p:nvSpPr>
          <p:cNvPr id="11" name="Footer Placeholder 10">
            <a:extLst>
              <a:ext uri="{FF2B5EF4-FFF2-40B4-BE49-F238E27FC236}">
                <a16:creationId xmlns:a16="http://schemas.microsoft.com/office/drawing/2014/main" id="{CBBA5CC6-BB7C-7628-D920-A0839C8A7F40}"/>
              </a:ext>
            </a:extLst>
          </p:cNvPr>
          <p:cNvSpPr>
            <a:spLocks noGrp="1"/>
          </p:cNvSpPr>
          <p:nvPr>
            <p:ph type="ftr" sz="quarter" idx="11"/>
          </p:nvPr>
        </p:nvSpPr>
        <p:spPr>
          <a:xfrm>
            <a:off x="0" y="6314440"/>
            <a:ext cx="12191999" cy="365125"/>
          </a:xfrm>
        </p:spPr>
        <p:txBody>
          <a:bodyPr/>
          <a:lstStyle/>
          <a:p>
            <a:pPr algn="ctr"/>
            <a:r>
              <a:rPr lang="en-US">
                <a:latin typeface="Times New Roman"/>
                <a:cs typeface="Times New Roman"/>
              </a:rPr>
              <a:t>44</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81600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BAD4D-AEC0-4C1F-AC70-DF51A77E860B}"/>
              </a:ext>
            </a:extLst>
          </p:cNvPr>
          <p:cNvSpPr>
            <a:spLocks noGrp="1"/>
          </p:cNvSpPr>
          <p:nvPr>
            <p:ph type="title"/>
          </p:nvPr>
        </p:nvSpPr>
        <p:spPr/>
        <p:txBody>
          <a:bodyPr/>
          <a:lstStyle/>
          <a:p>
            <a:r>
              <a:rPr lang="en-US"/>
              <a:t>Queries:</a:t>
            </a:r>
            <a:br>
              <a:rPr lang="en-US"/>
            </a:br>
            <a:r>
              <a:rPr lang="en-US" sz="4000"/>
              <a:t>Open Encumbrances</a:t>
            </a:r>
            <a:endParaRPr lang="en-US"/>
          </a:p>
        </p:txBody>
      </p:sp>
      <p:sp>
        <p:nvSpPr>
          <p:cNvPr id="3" name="Content Placeholder 2">
            <a:extLst>
              <a:ext uri="{FF2B5EF4-FFF2-40B4-BE49-F238E27FC236}">
                <a16:creationId xmlns:a16="http://schemas.microsoft.com/office/drawing/2014/main" id="{564492E7-B4F0-4471-A47D-5AB0375CB358}"/>
              </a:ext>
            </a:extLst>
          </p:cNvPr>
          <p:cNvSpPr>
            <a:spLocks noGrp="1"/>
          </p:cNvSpPr>
          <p:nvPr>
            <p:ph idx="1"/>
          </p:nvPr>
        </p:nvSpPr>
        <p:spPr/>
        <p:txBody>
          <a:bodyPr/>
          <a:lstStyle/>
          <a:p>
            <a:r>
              <a:rPr lang="en-US"/>
              <a:t>You should run your open encumbrances around once a month</a:t>
            </a:r>
          </a:p>
          <a:p>
            <a:r>
              <a:rPr lang="en-US"/>
              <a:t>In query viewer, search for PCC_OPEN_ENC_NEW to pull encumbrances by cost center range, or PCC_OPEN_ENC_NEW_REQUESTER to pull encumbrances related to Requisitions you entered</a:t>
            </a:r>
          </a:p>
        </p:txBody>
      </p:sp>
      <p:pic>
        <p:nvPicPr>
          <p:cNvPr id="5" name="Picture 4">
            <a:extLst>
              <a:ext uri="{FF2B5EF4-FFF2-40B4-BE49-F238E27FC236}">
                <a16:creationId xmlns:a16="http://schemas.microsoft.com/office/drawing/2014/main" id="{330495BD-7ADC-03FD-311D-CF0981A79682}"/>
              </a:ext>
            </a:extLst>
          </p:cNvPr>
          <p:cNvPicPr>
            <a:picLocks noChangeAspect="1"/>
          </p:cNvPicPr>
          <p:nvPr/>
        </p:nvPicPr>
        <p:blipFill>
          <a:blip r:embed="rId2"/>
          <a:stretch>
            <a:fillRect/>
          </a:stretch>
        </p:blipFill>
        <p:spPr>
          <a:xfrm>
            <a:off x="845389" y="3035924"/>
            <a:ext cx="9379788" cy="2873134"/>
          </a:xfrm>
          <a:prstGeom prst="rect">
            <a:avLst/>
          </a:prstGeom>
        </p:spPr>
      </p:pic>
      <p:sp>
        <p:nvSpPr>
          <p:cNvPr id="11" name="Footer Placeholder 10">
            <a:extLst>
              <a:ext uri="{FF2B5EF4-FFF2-40B4-BE49-F238E27FC236}">
                <a16:creationId xmlns:a16="http://schemas.microsoft.com/office/drawing/2014/main" id="{56473380-3635-112C-2700-733A9F3820A2}"/>
              </a:ext>
            </a:extLst>
          </p:cNvPr>
          <p:cNvSpPr>
            <a:spLocks noGrp="1"/>
          </p:cNvSpPr>
          <p:nvPr>
            <p:ph type="ftr" sz="quarter" idx="11"/>
          </p:nvPr>
        </p:nvSpPr>
        <p:spPr>
          <a:xfrm>
            <a:off x="0" y="6314440"/>
            <a:ext cx="12191999" cy="365125"/>
          </a:xfrm>
        </p:spPr>
        <p:txBody>
          <a:bodyPr/>
          <a:lstStyle/>
          <a:p>
            <a:pPr algn="ctr"/>
            <a:r>
              <a:rPr lang="en-US">
                <a:latin typeface="Times New Roman"/>
                <a:cs typeface="Times New Roman"/>
              </a:rPr>
              <a:t>45</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98846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862442" y="135442"/>
            <a:ext cx="10758058" cy="1173345"/>
          </a:xfrm>
        </p:spPr>
        <p:txBody>
          <a:bodyPr>
            <a:normAutofit/>
          </a:bodyPr>
          <a:lstStyle/>
          <a:p>
            <a:pPr algn="ctr"/>
            <a:r>
              <a:rPr lang="en-US" sz="4400"/>
              <a:t>Training Resources</a:t>
            </a:r>
          </a:p>
        </p:txBody>
      </p:sp>
      <p:sp>
        <p:nvSpPr>
          <p:cNvPr id="9" name="TextBox 8">
            <a:extLst>
              <a:ext uri="{FF2B5EF4-FFF2-40B4-BE49-F238E27FC236}">
                <a16:creationId xmlns:a16="http://schemas.microsoft.com/office/drawing/2014/main" id="{AB3913D5-E52C-46EF-A5FA-BE752E313BD5}"/>
              </a:ext>
            </a:extLst>
          </p:cNvPr>
          <p:cNvSpPr txBox="1"/>
          <p:nvPr/>
        </p:nvSpPr>
        <p:spPr>
          <a:xfrm>
            <a:off x="640373" y="2334125"/>
            <a:ext cx="10911254" cy="248405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endParaRPr lang="en-US" sz="2500" kern="1200">
              <a:latin typeface="+mj-lt"/>
              <a:ea typeface="+mj-ea"/>
              <a:cs typeface="+mj-cs"/>
            </a:endParaRPr>
          </a:p>
          <a:p>
            <a:pPr>
              <a:lnSpc>
                <a:spcPct val="90000"/>
              </a:lnSpc>
              <a:spcBef>
                <a:spcPct val="0"/>
              </a:spcBef>
              <a:spcAft>
                <a:spcPts val="600"/>
              </a:spcAft>
            </a:pPr>
            <a:endParaRPr lang="en-US" sz="2500" kern="1200">
              <a:latin typeface="+mj-lt"/>
              <a:ea typeface="+mj-ea"/>
              <a:cs typeface="+mj-cs"/>
            </a:endParaRPr>
          </a:p>
          <a:p>
            <a:pPr marL="342900" indent="-342900">
              <a:lnSpc>
                <a:spcPct val="90000"/>
              </a:lnSpc>
              <a:spcBef>
                <a:spcPct val="0"/>
              </a:spcBef>
              <a:spcAft>
                <a:spcPts val="600"/>
              </a:spcAft>
              <a:buFont typeface="Wingdings" panose="05000000000000000000" pitchFamily="2" charset="2"/>
              <a:buChar char="§"/>
            </a:pPr>
            <a:endParaRPr lang="en-US" sz="2500">
              <a:latin typeface="+mj-lt"/>
              <a:ea typeface="+mj-ea"/>
              <a:cs typeface="+mj-cs"/>
            </a:endParaRPr>
          </a:p>
          <a:p>
            <a:pPr marL="342900" indent="-342900">
              <a:lnSpc>
                <a:spcPct val="90000"/>
              </a:lnSpc>
              <a:spcBef>
                <a:spcPct val="0"/>
              </a:spcBef>
              <a:spcAft>
                <a:spcPts val="600"/>
              </a:spcAft>
              <a:buFont typeface="Wingdings" panose="05000000000000000000" pitchFamily="2" charset="2"/>
              <a:buChar char="§"/>
            </a:pPr>
            <a:endParaRPr lang="en-US">
              <a:ea typeface="+mj-ea"/>
            </a:endParaRPr>
          </a:p>
        </p:txBody>
      </p:sp>
      <p:sp>
        <p:nvSpPr>
          <p:cNvPr id="6" name="TextBox 5">
            <a:extLst>
              <a:ext uri="{FF2B5EF4-FFF2-40B4-BE49-F238E27FC236}">
                <a16:creationId xmlns:a16="http://schemas.microsoft.com/office/drawing/2014/main" id="{A38112F1-DC61-5BF0-3A78-9AAB8BAB4AC4}"/>
              </a:ext>
            </a:extLst>
          </p:cNvPr>
          <p:cNvSpPr txBox="1"/>
          <p:nvPr/>
        </p:nvSpPr>
        <p:spPr>
          <a:xfrm>
            <a:off x="716437" y="1225485"/>
            <a:ext cx="10758058" cy="2031325"/>
          </a:xfrm>
          <a:prstGeom prst="rect">
            <a:avLst/>
          </a:prstGeom>
          <a:noFill/>
        </p:spPr>
        <p:txBody>
          <a:bodyPr wrap="square" rtlCol="0">
            <a:spAutoFit/>
          </a:bodyPr>
          <a:lstStyle/>
          <a:p>
            <a:pPr marL="285750" indent="-285750">
              <a:buFont typeface="Arial" panose="020B0604020202020204" pitchFamily="34" charset="0"/>
              <a:buChar char="•"/>
            </a:pPr>
            <a:r>
              <a:rPr lang="en-US">
                <a:hlinkClick r:id="rId2"/>
              </a:rPr>
              <a:t>https://www.peralta.edu/finance/training-materials</a:t>
            </a:r>
            <a:endParaRPr lang="en-US"/>
          </a:p>
          <a:p>
            <a:pPr marL="285750" indent="-285750">
              <a:buFont typeface="Arial" panose="020B0604020202020204" pitchFamily="34" charset="0"/>
              <a:buChar char="•"/>
            </a:pPr>
            <a:r>
              <a:rPr lang="en-US">
                <a:hlinkClick r:id="rId3"/>
              </a:rPr>
              <a:t>https://www.peralta.edu/finance/forms-documents-presentations</a:t>
            </a:r>
            <a:endParaRPr lang="en-US"/>
          </a:p>
          <a:p>
            <a:pPr marL="285750" indent="-285750">
              <a:buFont typeface="Arial" panose="020B0604020202020204" pitchFamily="34" charset="0"/>
              <a:buChar char="•"/>
            </a:pPr>
            <a:r>
              <a:rPr lang="en-US">
                <a:hlinkClick r:id="rId4"/>
              </a:rPr>
              <a:t>https://www.peralta.edu/it/peoplesoft-upgrade</a:t>
            </a:r>
            <a:endParaRPr lang="en-US"/>
          </a:p>
          <a:p>
            <a:pPr marL="285750" indent="-285750">
              <a:buFont typeface="Arial" panose="020B0604020202020204" pitchFamily="34" charset="0"/>
              <a:buChar char="•"/>
            </a:pPr>
            <a:r>
              <a:rPr lang="en-US">
                <a:hlinkClick r:id="rId5"/>
              </a:rPr>
              <a:t>https://peralta.instructure.com/courses/56014/modules</a:t>
            </a:r>
            <a:endParaRPr lang="en-US"/>
          </a:p>
          <a:p>
            <a:pPr marL="285750" indent="-285750">
              <a:buFont typeface="Arial" panose="020B0604020202020204" pitchFamily="34" charset="0"/>
              <a:buChar char="•"/>
            </a:pPr>
            <a:r>
              <a:rPr lang="en-US">
                <a:hlinkClick r:id="rId6"/>
              </a:rPr>
              <a:t>https://www.peralta.edu/boardoftrustees/bp-ap</a:t>
            </a:r>
            <a:endParaRPr lang="en-US"/>
          </a:p>
          <a:p>
            <a:endParaRPr lang="en-US"/>
          </a:p>
          <a:p>
            <a:endParaRPr lang="en-US"/>
          </a:p>
        </p:txBody>
      </p:sp>
    </p:spTree>
    <p:extLst>
      <p:ext uri="{BB962C8B-B14F-4D97-AF65-F5344CB8AC3E}">
        <p14:creationId xmlns:p14="http://schemas.microsoft.com/office/powerpoint/2010/main" val="36165986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15700-CC27-5341-9416-40AB41DC95D9}"/>
              </a:ext>
            </a:extLst>
          </p:cNvPr>
          <p:cNvSpPr>
            <a:spLocks noGrp="1"/>
          </p:cNvSpPr>
          <p:nvPr>
            <p:ph type="title"/>
          </p:nvPr>
        </p:nvSpPr>
        <p:spPr>
          <a:xfrm>
            <a:off x="571500" y="2217578"/>
            <a:ext cx="11049000" cy="1325563"/>
          </a:xfrm>
        </p:spPr>
        <p:txBody>
          <a:bodyPr>
            <a:normAutofit/>
          </a:bodyPr>
          <a:lstStyle/>
          <a:p>
            <a:r>
              <a:rPr lang="en-US" sz="6000"/>
              <a:t>Questions?</a:t>
            </a:r>
          </a:p>
        </p:txBody>
      </p:sp>
    </p:spTree>
    <p:extLst>
      <p:ext uri="{BB962C8B-B14F-4D97-AF65-F5344CB8AC3E}">
        <p14:creationId xmlns:p14="http://schemas.microsoft.com/office/powerpoint/2010/main" val="21694546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BC200DF-88C7-3A4A-B474-E1B0ECECAB11}"/>
              </a:ext>
            </a:extLst>
          </p:cNvPr>
          <p:cNvSpPr>
            <a:spLocks noGrp="1"/>
          </p:cNvSpPr>
          <p:nvPr>
            <p:ph type="title"/>
          </p:nvPr>
        </p:nvSpPr>
        <p:spPr>
          <a:xfrm>
            <a:off x="533400" y="1065434"/>
            <a:ext cx="11087100" cy="1325563"/>
          </a:xfrm>
        </p:spPr>
        <p:txBody>
          <a:bodyPr>
            <a:normAutofit/>
          </a:bodyPr>
          <a:lstStyle/>
          <a:p>
            <a:r>
              <a:rPr lang="en-US" sz="6000"/>
              <a:t>Thank You! </a:t>
            </a:r>
          </a:p>
        </p:txBody>
      </p:sp>
      <p:cxnSp>
        <p:nvCxnSpPr>
          <p:cNvPr id="3" name="Straight Connector 2">
            <a:extLst>
              <a:ext uri="{FF2B5EF4-FFF2-40B4-BE49-F238E27FC236}">
                <a16:creationId xmlns:a16="http://schemas.microsoft.com/office/drawing/2014/main" id="{D2762BA6-421C-8B4C-8AF6-F67F9E884155}"/>
              </a:ext>
            </a:extLst>
          </p:cNvPr>
          <p:cNvCxnSpPr/>
          <p:nvPr/>
        </p:nvCxnSpPr>
        <p:spPr>
          <a:xfrm>
            <a:off x="1071590" y="2390997"/>
            <a:ext cx="9665208"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437FDBE8-C6CE-1C40-A3C6-037098B930ED}"/>
              </a:ext>
            </a:extLst>
          </p:cNvPr>
          <p:cNvGrpSpPr/>
          <p:nvPr/>
        </p:nvGrpSpPr>
        <p:grpSpPr>
          <a:xfrm>
            <a:off x="4882895" y="3834910"/>
            <a:ext cx="2307336" cy="1219128"/>
            <a:chOff x="4194047" y="3868508"/>
            <a:chExt cx="2307336" cy="1219128"/>
          </a:xfrm>
        </p:grpSpPr>
        <p:pic>
          <p:nvPicPr>
            <p:cNvPr id="8" name="Picture 7">
              <a:extLst>
                <a:ext uri="{FF2B5EF4-FFF2-40B4-BE49-F238E27FC236}">
                  <a16:creationId xmlns:a16="http://schemas.microsoft.com/office/drawing/2014/main" id="{D25B8C8A-7A52-314A-B287-8401726D2A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67300" y="3868508"/>
              <a:ext cx="560829" cy="554926"/>
            </a:xfrm>
            <a:prstGeom prst="rect">
              <a:avLst/>
            </a:prstGeom>
          </p:spPr>
        </p:pic>
        <p:sp>
          <p:nvSpPr>
            <p:cNvPr id="11" name="TextBox 10">
              <a:extLst>
                <a:ext uri="{FF2B5EF4-FFF2-40B4-BE49-F238E27FC236}">
                  <a16:creationId xmlns:a16="http://schemas.microsoft.com/office/drawing/2014/main" id="{9F467908-BC2E-494A-8C3F-52723B72D152}"/>
                </a:ext>
              </a:extLst>
            </p:cNvPr>
            <p:cNvSpPr txBox="1"/>
            <p:nvPr/>
          </p:nvSpPr>
          <p:spPr>
            <a:xfrm>
              <a:off x="4194047" y="4718304"/>
              <a:ext cx="2307336" cy="369332"/>
            </a:xfrm>
            <a:prstGeom prst="rect">
              <a:avLst/>
            </a:prstGeom>
            <a:noFill/>
          </p:spPr>
          <p:txBody>
            <a:bodyPr wrap="square" rtlCol="0">
              <a:spAutoFit/>
            </a:bodyPr>
            <a:lstStyle/>
            <a:p>
              <a:pPr algn="ctr"/>
              <a:r>
                <a:rPr lang="en-US">
                  <a:solidFill>
                    <a:schemeClr val="bg1"/>
                  </a:solidFill>
                  <a:latin typeface="Poppins" pitchFamily="2" charset="77"/>
                  <a:cs typeface="Poppins" pitchFamily="2" charset="77"/>
                </a:rPr>
                <a:t>@PeraltaColleges</a:t>
              </a:r>
            </a:p>
          </p:txBody>
        </p:sp>
      </p:grpSp>
      <p:grpSp>
        <p:nvGrpSpPr>
          <p:cNvPr id="15" name="Group 14">
            <a:extLst>
              <a:ext uri="{FF2B5EF4-FFF2-40B4-BE49-F238E27FC236}">
                <a16:creationId xmlns:a16="http://schemas.microsoft.com/office/drawing/2014/main" id="{12B0AA19-03A1-5C4A-B604-666C49231E99}"/>
              </a:ext>
            </a:extLst>
          </p:cNvPr>
          <p:cNvGrpSpPr/>
          <p:nvPr/>
        </p:nvGrpSpPr>
        <p:grpSpPr>
          <a:xfrm>
            <a:off x="1984572" y="3846428"/>
            <a:ext cx="2307336" cy="1196093"/>
            <a:chOff x="1452369" y="3891543"/>
            <a:chExt cx="2307336" cy="1196093"/>
          </a:xfrm>
        </p:grpSpPr>
        <p:pic>
          <p:nvPicPr>
            <p:cNvPr id="10" name="Picture 9">
              <a:extLst>
                <a:ext uri="{FF2B5EF4-FFF2-40B4-BE49-F238E27FC236}">
                  <a16:creationId xmlns:a16="http://schemas.microsoft.com/office/drawing/2014/main" id="{AF72DF88-9D4E-CE43-AF03-146BD5460B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3490" y="3891543"/>
              <a:ext cx="685094" cy="554926"/>
            </a:xfrm>
            <a:prstGeom prst="rect">
              <a:avLst/>
            </a:prstGeom>
          </p:spPr>
        </p:pic>
        <p:sp>
          <p:nvSpPr>
            <p:cNvPr id="12" name="TextBox 11">
              <a:extLst>
                <a:ext uri="{FF2B5EF4-FFF2-40B4-BE49-F238E27FC236}">
                  <a16:creationId xmlns:a16="http://schemas.microsoft.com/office/drawing/2014/main" id="{0AFBDE90-5E51-DC49-872F-0748B3A7910B}"/>
                </a:ext>
              </a:extLst>
            </p:cNvPr>
            <p:cNvSpPr txBox="1"/>
            <p:nvPr/>
          </p:nvSpPr>
          <p:spPr>
            <a:xfrm>
              <a:off x="1452369" y="4718304"/>
              <a:ext cx="2307336" cy="369332"/>
            </a:xfrm>
            <a:prstGeom prst="rect">
              <a:avLst/>
            </a:prstGeom>
            <a:noFill/>
          </p:spPr>
          <p:txBody>
            <a:bodyPr wrap="square" rtlCol="0">
              <a:spAutoFit/>
            </a:bodyPr>
            <a:lstStyle/>
            <a:p>
              <a:pPr algn="ctr"/>
              <a:r>
                <a:rPr lang="en-US">
                  <a:solidFill>
                    <a:schemeClr val="bg1"/>
                  </a:solidFill>
                </a:rPr>
                <a:t>@</a:t>
              </a:r>
              <a:r>
                <a:rPr lang="en-US">
                  <a:solidFill>
                    <a:schemeClr val="bg1"/>
                  </a:solidFill>
                  <a:latin typeface="Poppins" pitchFamily="2" charset="77"/>
                  <a:cs typeface="Poppins" pitchFamily="2" charset="77"/>
                </a:rPr>
                <a:t>PeraltaColleges</a:t>
              </a:r>
            </a:p>
          </p:txBody>
        </p:sp>
      </p:grpSp>
      <p:grpSp>
        <p:nvGrpSpPr>
          <p:cNvPr id="16" name="Group 15">
            <a:extLst>
              <a:ext uri="{FF2B5EF4-FFF2-40B4-BE49-F238E27FC236}">
                <a16:creationId xmlns:a16="http://schemas.microsoft.com/office/drawing/2014/main" id="{8E65C4B5-B466-6E47-9107-3AAD03D58FD0}"/>
              </a:ext>
            </a:extLst>
          </p:cNvPr>
          <p:cNvGrpSpPr/>
          <p:nvPr/>
        </p:nvGrpSpPr>
        <p:grpSpPr>
          <a:xfrm>
            <a:off x="7781218" y="3857131"/>
            <a:ext cx="2426209" cy="1174686"/>
            <a:chOff x="7156701" y="3862605"/>
            <a:chExt cx="2426209" cy="1174686"/>
          </a:xfrm>
        </p:grpSpPr>
        <p:pic>
          <p:nvPicPr>
            <p:cNvPr id="6" name="Picture 5">
              <a:extLst>
                <a:ext uri="{FF2B5EF4-FFF2-40B4-BE49-F238E27FC236}">
                  <a16:creationId xmlns:a16="http://schemas.microsoft.com/office/drawing/2014/main" id="{14DE4AA3-64A1-164B-9258-E931421166F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9392" y="3862605"/>
              <a:ext cx="560829" cy="560829"/>
            </a:xfrm>
            <a:prstGeom prst="rect">
              <a:avLst/>
            </a:prstGeom>
          </p:spPr>
        </p:pic>
        <p:sp>
          <p:nvSpPr>
            <p:cNvPr id="13" name="TextBox 12">
              <a:extLst>
                <a:ext uri="{FF2B5EF4-FFF2-40B4-BE49-F238E27FC236}">
                  <a16:creationId xmlns:a16="http://schemas.microsoft.com/office/drawing/2014/main" id="{0C9D7792-A1F7-7345-B352-326542AC6496}"/>
                </a:ext>
              </a:extLst>
            </p:cNvPr>
            <p:cNvSpPr txBox="1"/>
            <p:nvPr/>
          </p:nvSpPr>
          <p:spPr>
            <a:xfrm>
              <a:off x="7156701" y="4667959"/>
              <a:ext cx="2426209" cy="369332"/>
            </a:xfrm>
            <a:prstGeom prst="rect">
              <a:avLst/>
            </a:prstGeom>
            <a:noFill/>
          </p:spPr>
          <p:txBody>
            <a:bodyPr wrap="square" rtlCol="0">
              <a:spAutoFit/>
            </a:bodyPr>
            <a:lstStyle/>
            <a:p>
              <a:pPr algn="ctr"/>
              <a:r>
                <a:rPr lang="en-US">
                  <a:solidFill>
                    <a:schemeClr val="bg1"/>
                  </a:solidFill>
                  <a:latin typeface="Poppins" pitchFamily="2" charset="77"/>
                  <a:cs typeface="Poppins" pitchFamily="2" charset="77"/>
                </a:rPr>
                <a:t>@peraltacolleges</a:t>
              </a:r>
            </a:p>
          </p:txBody>
        </p:sp>
      </p:grpSp>
    </p:spTree>
    <p:extLst>
      <p:ext uri="{BB962C8B-B14F-4D97-AF65-F5344CB8AC3E}">
        <p14:creationId xmlns:p14="http://schemas.microsoft.com/office/powerpoint/2010/main" val="588507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Year End Close</a:t>
            </a:r>
            <a:br>
              <a:rPr lang="en-US" sz="4400">
                <a:latin typeface="Palatino"/>
              </a:rPr>
            </a:br>
            <a:endParaRPr lang="en-US" sz="4400">
              <a:latin typeface="Palatino"/>
            </a:endParaRPr>
          </a:p>
        </p:txBody>
      </p:sp>
      <p:sp>
        <p:nvSpPr>
          <p:cNvPr id="5" name="Footer Placeholder 4">
            <a:extLst>
              <a:ext uri="{FF2B5EF4-FFF2-40B4-BE49-F238E27FC236}">
                <a16:creationId xmlns:a16="http://schemas.microsoft.com/office/drawing/2014/main" id="{8DB90946-AB6C-4954-C4B2-2F81797B32DE}"/>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6</a:t>
            </a:r>
          </a:p>
        </p:txBody>
      </p:sp>
      <p:pic>
        <p:nvPicPr>
          <p:cNvPr id="10" name="Picture 9">
            <a:extLst>
              <a:ext uri="{FF2B5EF4-FFF2-40B4-BE49-F238E27FC236}">
                <a16:creationId xmlns:a16="http://schemas.microsoft.com/office/drawing/2014/main" id="{18A0E6D7-3255-4BBB-8165-5458C27F64EF}"/>
              </a:ext>
            </a:extLst>
          </p:cNvPr>
          <p:cNvPicPr>
            <a:picLocks noChangeAspect="1"/>
          </p:cNvPicPr>
          <p:nvPr/>
        </p:nvPicPr>
        <p:blipFill>
          <a:blip r:embed="rId2"/>
          <a:stretch>
            <a:fillRect/>
          </a:stretch>
        </p:blipFill>
        <p:spPr>
          <a:xfrm>
            <a:off x="3123438" y="1118091"/>
            <a:ext cx="5945124" cy="4940808"/>
          </a:xfrm>
          <a:prstGeom prst="rect">
            <a:avLst/>
          </a:prstGeom>
        </p:spPr>
      </p:pic>
      <p:sp>
        <p:nvSpPr>
          <p:cNvPr id="2" name="TextBox 1">
            <a:extLst>
              <a:ext uri="{FF2B5EF4-FFF2-40B4-BE49-F238E27FC236}">
                <a16:creationId xmlns:a16="http://schemas.microsoft.com/office/drawing/2014/main" id="{FA2F774A-1F09-767C-F2EE-C42873BE17B4}"/>
              </a:ext>
            </a:extLst>
          </p:cNvPr>
          <p:cNvSpPr txBox="1"/>
          <p:nvPr/>
        </p:nvSpPr>
        <p:spPr>
          <a:xfrm>
            <a:off x="9158572" y="2860512"/>
            <a:ext cx="2956655"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cs typeface="Arial"/>
              </a:rPr>
              <a:t>Last regular meeting for FY 2025:</a:t>
            </a:r>
          </a:p>
          <a:p>
            <a:r>
              <a:rPr lang="en-US" sz="1400" dirty="0">
                <a:cs typeface="Arial"/>
              </a:rPr>
              <a:t>Board Docs Deadline - May 20th</a:t>
            </a:r>
          </a:p>
          <a:p>
            <a:r>
              <a:rPr lang="en-US" sz="1400" dirty="0">
                <a:cs typeface="Arial"/>
              </a:rPr>
              <a:t>Board Meeting - June 10th</a:t>
            </a:r>
          </a:p>
        </p:txBody>
      </p:sp>
    </p:spTree>
    <p:extLst>
      <p:ext uri="{BB962C8B-B14F-4D97-AF65-F5344CB8AC3E}">
        <p14:creationId xmlns:p14="http://schemas.microsoft.com/office/powerpoint/2010/main" val="1071357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3600">
                <a:latin typeface="Palatino"/>
              </a:rPr>
              <a:t>Year End Close</a:t>
            </a:r>
            <a:br>
              <a:rPr lang="en-US" sz="4400">
                <a:latin typeface="Palatino"/>
              </a:rPr>
            </a:br>
            <a:endParaRPr lang="en-US" sz="4400">
              <a:latin typeface="Palatino"/>
            </a:endParaRPr>
          </a:p>
        </p:txBody>
      </p:sp>
      <p:sp>
        <p:nvSpPr>
          <p:cNvPr id="11" name="TextBox 10">
            <a:extLst>
              <a:ext uri="{FF2B5EF4-FFF2-40B4-BE49-F238E27FC236}">
                <a16:creationId xmlns:a16="http://schemas.microsoft.com/office/drawing/2014/main" id="{300A2A92-161D-1C3A-00EE-339042739BD6}"/>
              </a:ext>
            </a:extLst>
          </p:cNvPr>
          <p:cNvSpPr txBox="1"/>
          <p:nvPr/>
        </p:nvSpPr>
        <p:spPr>
          <a:xfrm>
            <a:off x="531894" y="1283065"/>
            <a:ext cx="10779903" cy="4147289"/>
          </a:xfrm>
          <a:prstGeom prst="rect">
            <a:avLst/>
          </a:prstGeom>
          <a:noFill/>
        </p:spPr>
        <p:txBody>
          <a:bodyPr wrap="square">
            <a:spAutoFit/>
          </a:bodyPr>
          <a:lstStyle/>
          <a:p>
            <a:pPr marL="17145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*If an accrual is not processed to account for expenses/invoices in the current fiscal year, the invoices will be paid from the next fiscal year’s budget (2025-2026).</a:t>
            </a:r>
          </a:p>
          <a:p>
            <a:pPr marL="171450" marR="0" algn="just">
              <a:spcBef>
                <a:spcPts val="0"/>
              </a:spcBef>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p>
          <a:p>
            <a:pPr marL="171450" marR="0">
              <a:spcBef>
                <a:spcPts val="395"/>
              </a:spcBef>
              <a:spcAft>
                <a:spcPts val="0"/>
              </a:spcAft>
            </a:pPr>
            <a:r>
              <a:rPr lang="en-US" sz="2000" b="1" u="sng">
                <a:effectLst/>
                <a:latin typeface="Times New Roman" panose="02020603050405020304" pitchFamily="18" charset="0"/>
                <a:ea typeface="Times New Roman" panose="02020603050405020304" pitchFamily="18" charset="0"/>
                <a:cs typeface="Times New Roman" panose="02020603050405020304" pitchFamily="18" charset="0"/>
              </a:rPr>
              <a:t>Key Notes for Annual Closing Activities</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164465" marR="150495">
              <a:spcBef>
                <a:spcPts val="0"/>
              </a:spcBef>
              <a:spcAft>
                <a:spcPts val="0"/>
              </a:spcAft>
            </a:pPr>
            <a:r>
              <a:rPr lang="en-US" sz="2000" b="1">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marL="800100" marR="150495" lvl="1" indent="-342900">
              <a:buFont typeface="Symbol" panose="05050102010706020507" pitchFamily="18" charset="2"/>
              <a:buChar char=""/>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For this year, there is a single date for both restricted and unrestricted funds</a:t>
            </a:r>
            <a:endParaRPr lang="en-US" sz="2000" b="1">
              <a:effectLst/>
              <a:latin typeface="Times New Roman" panose="02020603050405020304" pitchFamily="18" charset="0"/>
              <a:ea typeface="Times New Roman" panose="02020603050405020304" pitchFamily="18" charset="0"/>
              <a:cs typeface="Times New Roman" panose="02020603050405020304" pitchFamily="18" charset="0"/>
            </a:endParaRPr>
          </a:p>
          <a:p>
            <a:pPr marL="800100" marR="150495" lvl="1" indent="-342900">
              <a:buFont typeface="Symbol" panose="05050102010706020507" pitchFamily="18" charset="2"/>
              <a:buChar char=""/>
            </a:pPr>
            <a:r>
              <a:rPr lang="en-US" sz="2000" b="1">
                <a:effectLst/>
                <a:latin typeface="Times New Roman" panose="02020603050405020304" pitchFamily="18" charset="0"/>
                <a:ea typeface="Times New Roman" panose="02020603050405020304" pitchFamily="18" charset="0"/>
                <a:cs typeface="Times New Roman" panose="02020603050405020304" pitchFamily="18" charset="0"/>
              </a:rPr>
              <a:t>All</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purchase Requisitions (and change orders) must be fully </a:t>
            </a:r>
            <a:r>
              <a:rPr lang="en-US" sz="2000" u="sng">
                <a:effectLst/>
                <a:latin typeface="Times New Roman" panose="02020603050405020304" pitchFamily="18" charset="0"/>
                <a:ea typeface="Times New Roman" panose="02020603050405020304" pitchFamily="18" charset="0"/>
                <a:cs typeface="Times New Roman" panose="02020603050405020304" pitchFamily="18" charset="0"/>
              </a:rPr>
              <a:t>approved</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by</a:t>
            </a:r>
            <a:r>
              <a:rPr lang="en-US" sz="2000" b="1">
                <a:solidFill>
                  <a:srgbClr val="006FC0"/>
                </a:solidFill>
                <a:latin typeface="Times New Roman" panose="02020603050405020304" pitchFamily="18" charset="0"/>
                <a:ea typeface="Times New Roman" panose="02020603050405020304" pitchFamily="18" charset="0"/>
                <a:cs typeface="Times New Roman" panose="02020603050405020304" pitchFamily="18" charset="0"/>
              </a:rPr>
              <a:t> June 6, 2025</a:t>
            </a:r>
          </a:p>
          <a:p>
            <a:pPr marL="800100" marR="150495" lvl="1" indent="-342900">
              <a:buFont typeface="Symbol" panose="05050102010706020507" pitchFamily="18" charset="2"/>
              <a:buChar char=""/>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Make sure to allow time for all approvers to review and approve the transaction by that date</a:t>
            </a:r>
          </a:p>
          <a:p>
            <a:pPr marL="800100" marR="150495" lvl="1" indent="-342900">
              <a:buFont typeface="Symbol" panose="05050102010706020507" pitchFamily="18" charset="2"/>
              <a:buChar char=""/>
            </a:pPr>
            <a:r>
              <a:rPr lang="en-US" sz="2000">
                <a:latin typeface="Times New Roman" panose="02020603050405020304" pitchFamily="18" charset="0"/>
                <a:ea typeface="Times New Roman" panose="02020603050405020304" pitchFamily="18" charset="0"/>
                <a:cs typeface="Times New Roman" panose="02020603050405020304" pitchFamily="18" charset="0"/>
              </a:rPr>
              <a:t>Requisitions must have a valid budget check before submission</a:t>
            </a:r>
          </a:p>
          <a:p>
            <a:pPr marL="800100" marR="150495" lvl="1" indent="-342900">
              <a:buFont typeface="Symbol" panose="05050102010706020507" pitchFamily="18" charset="2"/>
              <a:buChar char=""/>
            </a:pPr>
            <a:r>
              <a:rPr lang="en-US" sz="2000">
                <a:latin typeface="Times New Roman" panose="02020603050405020304" pitchFamily="18" charset="0"/>
                <a:ea typeface="Times New Roman" panose="02020603050405020304" pitchFamily="18" charset="0"/>
                <a:cs typeface="Times New Roman" panose="02020603050405020304" pitchFamily="18" charset="0"/>
              </a:rPr>
              <a:t>After June 9</a:t>
            </a:r>
            <a:r>
              <a:rPr lang="en-US" sz="2000" baseline="30000">
                <a:latin typeface="Times New Roman" panose="02020603050405020304" pitchFamily="18" charset="0"/>
                <a:ea typeface="Times New Roman" panose="02020603050405020304" pitchFamily="18" charset="0"/>
                <a:cs typeface="Times New Roman" panose="02020603050405020304" pitchFamily="18" charset="0"/>
              </a:rPr>
              <a:t>th</a:t>
            </a:r>
            <a:r>
              <a:rPr lang="en-US" sz="2000">
                <a:latin typeface="Times New Roman" panose="02020603050405020304" pitchFamily="18" charset="0"/>
                <a:ea typeface="Times New Roman" panose="02020603050405020304" pitchFamily="18" charset="0"/>
                <a:cs typeface="Times New Roman" panose="02020603050405020304" pitchFamily="18" charset="0"/>
              </a:rPr>
              <a:t>, requisition access will be restricted</a:t>
            </a:r>
          </a:p>
          <a:p>
            <a:pPr marL="800100" marR="150495" lvl="1" indent="-342900">
              <a:buFont typeface="Symbol" panose="05050102010706020507" pitchFamily="18" charset="2"/>
              <a:buChar char=""/>
            </a:pPr>
            <a:r>
              <a:rPr lang="en-US" sz="2000">
                <a:latin typeface="Times New Roman" panose="02020603050405020304" pitchFamily="18" charset="0"/>
                <a:ea typeface="Times New Roman" panose="02020603050405020304" pitchFamily="18" charset="0"/>
                <a:cs typeface="Times New Roman" panose="02020603050405020304" pitchFamily="18" charset="0"/>
              </a:rPr>
              <a:t>Payment Requests for Direct Pay transactions must be fully </a:t>
            </a:r>
            <a:r>
              <a:rPr lang="en-US" sz="2000" u="sng">
                <a:latin typeface="Times New Roman" panose="02020603050405020304" pitchFamily="18" charset="0"/>
                <a:ea typeface="Times New Roman" panose="02020603050405020304" pitchFamily="18" charset="0"/>
                <a:cs typeface="Times New Roman" panose="02020603050405020304" pitchFamily="18" charset="0"/>
              </a:rPr>
              <a:t>approved</a:t>
            </a:r>
            <a:r>
              <a:rPr lang="en-US" sz="2000">
                <a:latin typeface="Times New Roman" panose="02020603050405020304" pitchFamily="18" charset="0"/>
                <a:ea typeface="Times New Roman" panose="02020603050405020304" pitchFamily="18" charset="0"/>
                <a:cs typeface="Times New Roman" panose="02020603050405020304" pitchFamily="18" charset="0"/>
              </a:rPr>
              <a:t> by </a:t>
            </a:r>
            <a:r>
              <a:rPr lang="en-US" sz="2000" b="1">
                <a:solidFill>
                  <a:srgbClr val="006FC0"/>
                </a:solidFill>
                <a:latin typeface="Times New Roman" panose="02020603050405020304" pitchFamily="18" charset="0"/>
                <a:cs typeface="Times New Roman" panose="02020603050405020304" pitchFamily="18" charset="0"/>
              </a:rPr>
              <a:t>July 11, 2025 </a:t>
            </a:r>
            <a:r>
              <a:rPr lang="en-US" sz="2000">
                <a:latin typeface="Times New Roman" panose="02020603050405020304" pitchFamily="18" charset="0"/>
                <a:cs typeface="Times New Roman" panose="02020603050405020304" pitchFamily="18" charset="0"/>
              </a:rPr>
              <a:t>and must comply with the approved procedure</a:t>
            </a:r>
          </a:p>
          <a:p>
            <a:pPr marL="171450" marR="67945">
              <a:spcBef>
                <a:spcPts val="1100"/>
              </a:spcBef>
              <a:spcAft>
                <a:spcPts val="0"/>
              </a:spcAft>
              <a:tabLst>
                <a:tab pos="393700" algn="l"/>
              </a:tabLst>
            </a:pPr>
            <a:endParaRPr lang="en-US" sz="1100">
              <a:effectLst/>
              <a:latin typeface="Palatino"/>
              <a:ea typeface="Times New Roman" panose="02020603050405020304" pitchFamily="18" charset="0"/>
            </a:endParaRPr>
          </a:p>
        </p:txBody>
      </p:sp>
      <p:sp>
        <p:nvSpPr>
          <p:cNvPr id="3" name="Footer Placeholder 2">
            <a:extLst>
              <a:ext uri="{FF2B5EF4-FFF2-40B4-BE49-F238E27FC236}">
                <a16:creationId xmlns:a16="http://schemas.microsoft.com/office/drawing/2014/main" id="{82F71CE4-8EA5-7AFB-3D4A-EDFBDB5C9D1C}"/>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7</a:t>
            </a:r>
          </a:p>
        </p:txBody>
      </p:sp>
    </p:spTree>
    <p:extLst>
      <p:ext uri="{BB962C8B-B14F-4D97-AF65-F5344CB8AC3E}">
        <p14:creationId xmlns:p14="http://schemas.microsoft.com/office/powerpoint/2010/main" val="1067027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4400">
                <a:latin typeface="Palatino"/>
              </a:rPr>
              <a:t>Year End Close</a:t>
            </a:r>
            <a:br>
              <a:rPr lang="en-US" sz="4400">
                <a:latin typeface="Palatino"/>
              </a:rPr>
            </a:br>
            <a:endParaRPr lang="en-US" sz="4400">
              <a:latin typeface="Palatino"/>
            </a:endParaRPr>
          </a:p>
        </p:txBody>
      </p:sp>
      <p:sp>
        <p:nvSpPr>
          <p:cNvPr id="11" name="TextBox 10">
            <a:extLst>
              <a:ext uri="{FF2B5EF4-FFF2-40B4-BE49-F238E27FC236}">
                <a16:creationId xmlns:a16="http://schemas.microsoft.com/office/drawing/2014/main" id="{300A2A92-161D-1C3A-00EE-339042739BD6}"/>
              </a:ext>
            </a:extLst>
          </p:cNvPr>
          <p:cNvSpPr txBox="1"/>
          <p:nvPr/>
        </p:nvSpPr>
        <p:spPr>
          <a:xfrm>
            <a:off x="705853" y="1434722"/>
            <a:ext cx="10756231" cy="2421176"/>
          </a:xfrm>
          <a:prstGeom prst="rect">
            <a:avLst/>
          </a:prstGeom>
          <a:noFill/>
        </p:spPr>
        <p:txBody>
          <a:bodyPr wrap="square">
            <a:spAutoFit/>
          </a:bodyPr>
          <a:lstStyle/>
          <a:p>
            <a:pPr marL="171450" marR="0" algn="just">
              <a:spcBef>
                <a:spcPts val="0"/>
              </a:spcBef>
              <a:spcAft>
                <a:spcPts val="0"/>
              </a:spcAft>
            </a:pPr>
            <a:r>
              <a:rPr lang="en-US" sz="2400" b="1">
                <a:effectLst/>
                <a:latin typeface="Times New Roman" panose="02020603050405020304" pitchFamily="18" charset="0"/>
                <a:ea typeface="Times New Roman" panose="02020603050405020304" pitchFamily="18" charset="0"/>
              </a:rPr>
              <a:t>Exceptions </a:t>
            </a:r>
          </a:p>
          <a:p>
            <a:pPr marL="171450" marR="0" algn="just">
              <a:spcBef>
                <a:spcPts val="0"/>
              </a:spcBef>
              <a:spcAft>
                <a:spcPts val="0"/>
              </a:spcAft>
            </a:pPr>
            <a:r>
              <a:rPr lang="en-US" sz="1800">
                <a:effectLst/>
                <a:latin typeface="Times New Roman" panose="02020603050405020304" pitchFamily="18" charset="0"/>
                <a:ea typeface="Times New Roman" panose="02020603050405020304" pitchFamily="18" charset="0"/>
              </a:rPr>
              <a:t> </a:t>
            </a:r>
          </a:p>
          <a:p>
            <a:pPr marL="800100" lvl="1" indent="-342900">
              <a:buFont typeface="Symbol" panose="05050102010706020507" pitchFamily="18" charset="2"/>
              <a:buChar char=""/>
            </a:pPr>
            <a:r>
              <a:rPr lang="en-US" sz="2000">
                <a:effectLst/>
                <a:latin typeface="Times New Roman" panose="02020603050405020304" pitchFamily="18" charset="0"/>
                <a:ea typeface="Times New Roman" panose="02020603050405020304" pitchFamily="18" charset="0"/>
              </a:rPr>
              <a:t>Purchases for</a:t>
            </a:r>
            <a:r>
              <a:rPr lang="en-US" sz="2000" spc="1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commencement</a:t>
            </a:r>
            <a:r>
              <a:rPr lang="en-US" sz="2000" spc="5">
                <a:effectLst/>
                <a:latin typeface="Times New Roman" panose="02020603050405020304" pitchFamily="18" charset="0"/>
                <a:ea typeface="Times New Roman" panose="02020603050405020304" pitchFamily="18" charset="0"/>
              </a:rPr>
              <a:t>-</a:t>
            </a:r>
            <a:r>
              <a:rPr lang="en-US" sz="2000">
                <a:effectLst/>
                <a:latin typeface="Times New Roman" panose="02020603050405020304" pitchFamily="18" charset="0"/>
                <a:ea typeface="Times New Roman" panose="02020603050405020304" pitchFamily="18" charset="0"/>
              </a:rPr>
              <a:t>related activities</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(please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adhere</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to</a:t>
            </a:r>
            <a:r>
              <a:rPr lang="en-US" sz="2000" spc="5">
                <a:effectLst/>
                <a:latin typeface="Times New Roman" panose="02020603050405020304" pitchFamily="18" charset="0"/>
                <a:ea typeface="Times New Roman" panose="02020603050405020304" pitchFamily="18" charset="0"/>
              </a:rPr>
              <a:t> the established </a:t>
            </a:r>
            <a:r>
              <a:rPr lang="en-US" sz="2000">
                <a:effectLst/>
                <a:latin typeface="Times New Roman" panose="02020603050405020304" pitchFamily="18" charset="0"/>
                <a:ea typeface="Times New Roman" panose="02020603050405020304" pitchFamily="18" charset="0"/>
              </a:rPr>
              <a:t>purchasing</a:t>
            </a:r>
            <a:r>
              <a:rPr lang="en-US" sz="2000" spc="-1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process)</a:t>
            </a:r>
          </a:p>
          <a:p>
            <a:pPr marL="800100" lvl="1" indent="-342900">
              <a:spcBef>
                <a:spcPts val="1055"/>
              </a:spcBef>
              <a:buFont typeface="Symbol" panose="05050102010706020507" pitchFamily="18" charset="2"/>
              <a:buChar char=""/>
            </a:pPr>
            <a:r>
              <a:rPr lang="en-US" sz="2000">
                <a:effectLst/>
                <a:latin typeface="Times New Roman" panose="02020603050405020304" pitchFamily="18" charset="0"/>
                <a:ea typeface="Times New Roman" panose="02020603050405020304" pitchFamily="18" charset="0"/>
              </a:rPr>
              <a:t>Purchases made</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for</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health</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and</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safety</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emergencies </a:t>
            </a:r>
            <a:r>
              <a:rPr lang="en-US" sz="2000" spc="25">
                <a:effectLst/>
                <a:latin typeface="Times New Roman" panose="02020603050405020304" pitchFamily="18" charset="0"/>
                <a:ea typeface="Times New Roman" panose="02020603050405020304" pitchFamily="18" charset="0"/>
              </a:rPr>
              <a:t>(As soon as</a:t>
            </a:r>
            <a:r>
              <a:rPr lang="en-US" sz="2000">
                <a:effectLst/>
                <a:latin typeface="Times New Roman" panose="02020603050405020304" pitchFamily="18" charset="0"/>
                <a:ea typeface="Times New Roman" panose="02020603050405020304" pitchFamily="18" charset="0"/>
              </a:rPr>
              <a:t> these situations are identified, the cost center budget manager should contact the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Purchasing</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Department</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ASAP)</a:t>
            </a:r>
          </a:p>
          <a:p>
            <a:pPr marL="171450" marR="67945">
              <a:spcBef>
                <a:spcPts val="1100"/>
              </a:spcBef>
              <a:spcAft>
                <a:spcPts val="0"/>
              </a:spcAft>
              <a:tabLst>
                <a:tab pos="393700" algn="l"/>
              </a:tabLst>
            </a:pPr>
            <a:endParaRPr lang="en-US" sz="1100">
              <a:effectLst/>
              <a:latin typeface="Palatino"/>
              <a:ea typeface="Times New Roman" panose="02020603050405020304" pitchFamily="18" charset="0"/>
            </a:endParaRPr>
          </a:p>
        </p:txBody>
      </p:sp>
      <p:sp>
        <p:nvSpPr>
          <p:cNvPr id="3" name="Footer Placeholder 2">
            <a:extLst>
              <a:ext uri="{FF2B5EF4-FFF2-40B4-BE49-F238E27FC236}">
                <a16:creationId xmlns:a16="http://schemas.microsoft.com/office/drawing/2014/main" id="{5BC275AD-575B-7133-D830-39F3F149426C}"/>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8</a:t>
            </a:r>
          </a:p>
        </p:txBody>
      </p:sp>
    </p:spTree>
    <p:extLst>
      <p:ext uri="{BB962C8B-B14F-4D97-AF65-F5344CB8AC3E}">
        <p14:creationId xmlns:p14="http://schemas.microsoft.com/office/powerpoint/2010/main" val="103065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0B155-3B5B-FF42-932F-493F0796F5A0}"/>
              </a:ext>
            </a:extLst>
          </p:cNvPr>
          <p:cNvSpPr>
            <a:spLocks noGrp="1"/>
          </p:cNvSpPr>
          <p:nvPr>
            <p:ph type="title"/>
          </p:nvPr>
        </p:nvSpPr>
        <p:spPr>
          <a:xfrm>
            <a:off x="282539" y="270774"/>
            <a:ext cx="11909461" cy="1573922"/>
          </a:xfrm>
        </p:spPr>
        <p:txBody>
          <a:bodyPr>
            <a:normAutofit/>
          </a:bodyPr>
          <a:lstStyle/>
          <a:p>
            <a:pPr algn="ctr"/>
            <a:r>
              <a:rPr lang="en-US" sz="4400">
                <a:latin typeface="Palatino"/>
              </a:rPr>
              <a:t>Year End Close</a:t>
            </a:r>
            <a:br>
              <a:rPr lang="en-US" sz="4400">
                <a:latin typeface="Palatino"/>
              </a:rPr>
            </a:br>
            <a:endParaRPr lang="en-US" sz="4400">
              <a:latin typeface="Palatino"/>
            </a:endParaRPr>
          </a:p>
        </p:txBody>
      </p:sp>
      <p:sp>
        <p:nvSpPr>
          <p:cNvPr id="11" name="TextBox 10">
            <a:extLst>
              <a:ext uri="{FF2B5EF4-FFF2-40B4-BE49-F238E27FC236}">
                <a16:creationId xmlns:a16="http://schemas.microsoft.com/office/drawing/2014/main" id="{300A2A92-161D-1C3A-00EE-339042739BD6}"/>
              </a:ext>
            </a:extLst>
          </p:cNvPr>
          <p:cNvSpPr txBox="1"/>
          <p:nvPr/>
        </p:nvSpPr>
        <p:spPr>
          <a:xfrm>
            <a:off x="282539" y="1192346"/>
            <a:ext cx="11699818" cy="5050100"/>
          </a:xfrm>
          <a:prstGeom prst="rect">
            <a:avLst/>
          </a:prstGeom>
          <a:noFill/>
        </p:spPr>
        <p:txBody>
          <a:bodyPr wrap="square">
            <a:spAutoFit/>
          </a:bodyPr>
          <a:lstStyle/>
          <a:p>
            <a:pPr marL="164465" marR="150495">
              <a:spcBef>
                <a:spcPts val="0"/>
              </a:spcBef>
              <a:spcAft>
                <a:spcPts val="0"/>
              </a:spcAft>
            </a:pPr>
            <a:r>
              <a:rPr lang="en-US" sz="2400" b="1">
                <a:effectLst/>
                <a:latin typeface="Times New Roman" panose="02020603050405020304" pitchFamily="18" charset="0"/>
                <a:ea typeface="Times New Roman" panose="02020603050405020304" pitchFamily="18" charset="0"/>
              </a:rPr>
              <a:t>Purchase Orders </a:t>
            </a:r>
          </a:p>
          <a:p>
            <a:pPr marL="164465" marR="150495">
              <a:spcBef>
                <a:spcPts val="0"/>
              </a:spcBef>
              <a:spcAft>
                <a:spcPts val="0"/>
              </a:spcAft>
            </a:pPr>
            <a:r>
              <a:rPr lang="en-US" u="none" strike="noStrike" spc="10">
                <a:effectLst/>
                <a:latin typeface="Times New Roman" panose="02020603050405020304" pitchFamily="18" charset="0"/>
                <a:ea typeface="Times New Roman" panose="02020603050405020304" pitchFamily="18" charset="0"/>
              </a:rPr>
              <a:t> </a:t>
            </a:r>
            <a:endParaRPr lang="en-US">
              <a:effectLst/>
              <a:latin typeface="Times New Roman" panose="02020603050405020304" pitchFamily="18" charset="0"/>
              <a:ea typeface="Times New Roman" panose="02020603050405020304" pitchFamily="18" charset="0"/>
            </a:endParaRPr>
          </a:p>
          <a:p>
            <a:pPr marL="164465" marR="0">
              <a:spcBef>
                <a:spcPts val="0"/>
              </a:spcBef>
              <a:spcAft>
                <a:spcPts val="0"/>
              </a:spcAft>
            </a:pPr>
            <a:r>
              <a:rPr lang="en-US" sz="2000">
                <a:effectLst/>
                <a:latin typeface="Times New Roman" panose="02020603050405020304" pitchFamily="18" charset="0"/>
                <a:ea typeface="Times New Roman" panose="02020603050405020304" pitchFamily="18" charset="0"/>
              </a:rPr>
              <a:t>Please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review</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all</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current</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POs</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to</a:t>
            </a:r>
            <a:r>
              <a:rPr lang="en-US" sz="2000" spc="-10">
                <a:effectLst/>
                <a:latin typeface="Times New Roman" panose="02020603050405020304" pitchFamily="18" charset="0"/>
                <a:ea typeface="Times New Roman" panose="02020603050405020304" pitchFamily="18" charset="0"/>
              </a:rPr>
              <a:t> en</a:t>
            </a:r>
            <a:r>
              <a:rPr lang="en-US" sz="2000">
                <a:effectLst/>
                <a:latin typeface="Times New Roman" panose="02020603050405020304" pitchFamily="18" charset="0"/>
                <a:ea typeface="Times New Roman" panose="02020603050405020304" pitchFamily="18" charset="0"/>
              </a:rPr>
              <a:t>sure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that</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all</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goods</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and/or</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services</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will</a:t>
            </a:r>
            <a:r>
              <a:rPr lang="en-US" sz="2000" spc="10">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be</a:t>
            </a:r>
            <a:r>
              <a:rPr lang="en-US" sz="2000" spc="5">
                <a:effectLst/>
                <a:latin typeface="Times New Roman" panose="02020603050405020304" pitchFamily="18" charset="0"/>
                <a:ea typeface="Times New Roman" panose="02020603050405020304" pitchFamily="18" charset="0"/>
              </a:rPr>
              <a:t> </a:t>
            </a:r>
            <a:r>
              <a:rPr lang="en-US" sz="2000">
                <a:effectLst/>
                <a:latin typeface="Times New Roman" panose="02020603050405020304" pitchFamily="18" charset="0"/>
                <a:ea typeface="Times New Roman" panose="02020603050405020304" pitchFamily="18" charset="0"/>
              </a:rPr>
              <a:t>received on time.</a:t>
            </a:r>
          </a:p>
          <a:p>
            <a:pPr marL="164465" marR="0">
              <a:spcBef>
                <a:spcPts val="0"/>
              </a:spcBef>
              <a:spcAft>
                <a:spcPts val="0"/>
              </a:spcAft>
            </a:pPr>
            <a:r>
              <a:rPr lang="en-US" sz="2000">
                <a:effectLst/>
                <a:latin typeface="Times New Roman" panose="02020603050405020304" pitchFamily="18" charset="0"/>
                <a:ea typeface="Times New Roman" panose="02020603050405020304" pitchFamily="18" charset="0"/>
              </a:rPr>
              <a:t> </a:t>
            </a:r>
          </a:p>
          <a:p>
            <a:pPr marL="800100" lvl="1" indent="-342900">
              <a:buFont typeface="Symbol" panose="05050102010706020507" pitchFamily="18" charset="2"/>
              <a:buChar char=""/>
            </a:pPr>
            <a:r>
              <a:rPr lang="en-US" sz="2000">
                <a:latin typeface="Times New Roman" panose="02020603050405020304" pitchFamily="18" charset="0"/>
                <a:ea typeface="Times New Roman" panose="02020603050405020304" pitchFamily="18" charset="0"/>
              </a:rPr>
              <a:t>Goods and services </a:t>
            </a:r>
            <a:r>
              <a:rPr lang="en-US" sz="2000" b="1">
                <a:solidFill>
                  <a:srgbClr val="006FC0"/>
                </a:solidFill>
                <a:latin typeface="Times New Roman" panose="02020603050405020304" pitchFamily="18" charset="0"/>
              </a:rPr>
              <a:t>received by June 30</a:t>
            </a:r>
            <a:r>
              <a:rPr lang="en-US" sz="2000">
                <a:latin typeface="Times New Roman" panose="02020603050405020304" pitchFamily="18" charset="0"/>
                <a:ea typeface="Times New Roman" panose="02020603050405020304" pitchFamily="18" charset="0"/>
              </a:rPr>
              <a:t> and </a:t>
            </a:r>
            <a:r>
              <a:rPr lang="en-US" sz="2000" b="1">
                <a:solidFill>
                  <a:srgbClr val="006FC0"/>
                </a:solidFill>
                <a:latin typeface="Times New Roman" panose="02020603050405020304" pitchFamily="18" charset="0"/>
              </a:rPr>
              <a:t>invoiced by July 11 </a:t>
            </a:r>
            <a:r>
              <a:rPr lang="en-US" sz="2000">
                <a:latin typeface="Times New Roman" panose="02020603050405020304" pitchFamily="18" charset="0"/>
              </a:rPr>
              <a:t>can be paid through the normal Accounts Payable process</a:t>
            </a:r>
          </a:p>
          <a:p>
            <a:pPr marL="800100" lvl="1" indent="-342900">
              <a:buFont typeface="Symbol" panose="05050102010706020507" pitchFamily="18" charset="2"/>
              <a:buChar char=""/>
            </a:pPr>
            <a:r>
              <a:rPr lang="en-US" sz="2000">
                <a:latin typeface="Times New Roman" panose="02020603050405020304" pitchFamily="18" charset="0"/>
              </a:rPr>
              <a:t>For goods and services </a:t>
            </a:r>
            <a:r>
              <a:rPr lang="en-US" sz="2000" b="1">
                <a:solidFill>
                  <a:srgbClr val="006FC0"/>
                </a:solidFill>
                <a:latin typeface="Times New Roman" panose="02020603050405020304" pitchFamily="18" charset="0"/>
              </a:rPr>
              <a:t>received after June 30</a:t>
            </a:r>
            <a:r>
              <a:rPr lang="en-US" sz="2000">
                <a:latin typeface="Times New Roman" panose="02020603050405020304" pitchFamily="18" charset="0"/>
              </a:rPr>
              <a:t> and </a:t>
            </a:r>
            <a:r>
              <a:rPr lang="en-US" sz="2000" b="1">
                <a:solidFill>
                  <a:srgbClr val="006FC0"/>
                </a:solidFill>
                <a:latin typeface="Times New Roman" panose="02020603050405020304" pitchFamily="18" charset="0"/>
              </a:rPr>
              <a:t>invoiced between July 12 and July 31</a:t>
            </a:r>
            <a:r>
              <a:rPr lang="en-US" sz="2000">
                <a:latin typeface="Times New Roman" panose="02020603050405020304" pitchFamily="18" charset="0"/>
              </a:rPr>
              <a:t>, invoices must be accrued as liabilities. If the invoice has not been received by the </a:t>
            </a:r>
            <a:r>
              <a:rPr lang="en-US" sz="2000" b="1">
                <a:solidFill>
                  <a:srgbClr val="006FC0"/>
                </a:solidFill>
                <a:latin typeface="Times New Roman" panose="02020603050405020304" pitchFamily="18" charset="0"/>
              </a:rPr>
              <a:t>accrual cutoff (August 1)</a:t>
            </a:r>
            <a:r>
              <a:rPr lang="en-US" sz="2000">
                <a:latin typeface="Times New Roman" panose="02020603050405020304" pitchFamily="18" charset="0"/>
              </a:rPr>
              <a:t>, base the accrual on the quote or an estimate from the vendor</a:t>
            </a:r>
          </a:p>
          <a:p>
            <a:pPr marL="800100" lvl="1" indent="-342900">
              <a:buFont typeface="Symbol" panose="05050102010706020507" pitchFamily="18" charset="2"/>
              <a:buChar char=""/>
            </a:pPr>
            <a:r>
              <a:rPr lang="en-US" sz="2000">
                <a:latin typeface="Times New Roman" panose="02020603050405020304" pitchFamily="18" charset="0"/>
              </a:rPr>
              <a:t>Goods and services </a:t>
            </a:r>
            <a:r>
              <a:rPr lang="en-US" sz="2000" b="1">
                <a:solidFill>
                  <a:srgbClr val="006FC0"/>
                </a:solidFill>
                <a:latin typeface="Times New Roman" panose="02020603050405020304" pitchFamily="18" charset="0"/>
              </a:rPr>
              <a:t>received after July 31 </a:t>
            </a:r>
            <a:r>
              <a:rPr lang="en-US" sz="2000">
                <a:latin typeface="Times New Roman" panose="02020603050405020304" pitchFamily="18" charset="0"/>
              </a:rPr>
              <a:t>must be charged to the FY25-26 budget (not accrued)</a:t>
            </a:r>
          </a:p>
          <a:p>
            <a:pPr marL="800100" lvl="1" indent="-342900">
              <a:buFont typeface="Symbol" panose="05050102010706020507" pitchFamily="18" charset="2"/>
              <a:buChar char=""/>
            </a:pPr>
            <a:r>
              <a:rPr lang="en-US" sz="2000">
                <a:latin typeface="Times New Roman" panose="02020603050405020304" pitchFamily="18" charset="0"/>
              </a:rPr>
              <a:t>You can check the system for invoices using queries IS_IT_PAID_SIMPLE or VOUCHERS_BY_REQUESTER </a:t>
            </a:r>
          </a:p>
          <a:p>
            <a:pPr marL="800100" lvl="1" indent="-342900">
              <a:buFont typeface="Symbol" panose="05050102010706020507" pitchFamily="18" charset="2"/>
              <a:buChar char=""/>
            </a:pPr>
            <a:r>
              <a:rPr lang="en-US" sz="2000">
                <a:latin typeface="Times New Roman" panose="02020603050405020304" pitchFamily="18" charset="0"/>
              </a:rPr>
              <a:t>If the invoice is not in the system, contact your AP specialist to confirm</a:t>
            </a:r>
          </a:p>
          <a:p>
            <a:pPr marL="800100" lvl="1" indent="-342900">
              <a:buFont typeface="Symbol" panose="05050102010706020507" pitchFamily="18" charset="2"/>
              <a:buChar char=""/>
            </a:pPr>
            <a:endParaRPr lang="en-US" sz="2000">
              <a:effectLst/>
              <a:latin typeface="Times New Roman" panose="02020603050405020304" pitchFamily="18" charset="0"/>
              <a:ea typeface="Times New Roman" panose="02020603050405020304" pitchFamily="18" charset="0"/>
            </a:endParaRPr>
          </a:p>
          <a:p>
            <a:pPr marR="0" lvl="0">
              <a:spcBef>
                <a:spcPts val="0"/>
              </a:spcBef>
              <a:spcAft>
                <a:spcPts val="0"/>
              </a:spcAft>
            </a:pPr>
            <a:endParaRPr lang="en-US" sz="2000">
              <a:effectLst/>
              <a:latin typeface="Times New Roman" panose="02020603050405020304" pitchFamily="18" charset="0"/>
              <a:ea typeface="Times New Roman" panose="02020603050405020304" pitchFamily="18" charset="0"/>
            </a:endParaRPr>
          </a:p>
          <a:p>
            <a:pPr marL="171450" marR="67945">
              <a:spcBef>
                <a:spcPts val="1100"/>
              </a:spcBef>
              <a:spcAft>
                <a:spcPts val="0"/>
              </a:spcAft>
              <a:tabLst>
                <a:tab pos="393700" algn="l"/>
              </a:tabLst>
            </a:pPr>
            <a:endParaRPr lang="en-US" sz="1100">
              <a:effectLst/>
              <a:latin typeface="Palatino"/>
              <a:ea typeface="Times New Roman" panose="02020603050405020304" pitchFamily="18" charset="0"/>
            </a:endParaRPr>
          </a:p>
        </p:txBody>
      </p:sp>
      <p:sp>
        <p:nvSpPr>
          <p:cNvPr id="3" name="Footer Placeholder 2">
            <a:extLst>
              <a:ext uri="{FF2B5EF4-FFF2-40B4-BE49-F238E27FC236}">
                <a16:creationId xmlns:a16="http://schemas.microsoft.com/office/drawing/2014/main" id="{51AC93D0-78D3-0CEF-10CA-DE1B72D7D08A}"/>
              </a:ext>
            </a:extLst>
          </p:cNvPr>
          <p:cNvSpPr>
            <a:spLocks noGrp="1"/>
          </p:cNvSpPr>
          <p:nvPr>
            <p:ph type="ftr" sz="quarter" idx="10"/>
          </p:nvPr>
        </p:nvSpPr>
        <p:spPr/>
        <p:txBody>
          <a:bodyPr/>
          <a:lstStyle/>
          <a:p>
            <a:pPr algn="ctr"/>
            <a:r>
              <a:rPr lang="en-US" sz="1200">
                <a:latin typeface="Times New Roman" panose="02020603050405020304" pitchFamily="18" charset="0"/>
                <a:cs typeface="Times New Roman" panose="02020603050405020304" pitchFamily="18" charset="0"/>
              </a:rPr>
              <a:t>9</a:t>
            </a:r>
          </a:p>
        </p:txBody>
      </p:sp>
    </p:spTree>
    <p:extLst>
      <p:ext uri="{BB962C8B-B14F-4D97-AF65-F5344CB8AC3E}">
        <p14:creationId xmlns:p14="http://schemas.microsoft.com/office/powerpoint/2010/main" val="1357415866"/>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103358"/>
      </a:dk2>
      <a:lt2>
        <a:srgbClr val="E7E6E6"/>
      </a:lt2>
      <a:accent1>
        <a:srgbClr val="0D4C90"/>
      </a:accent1>
      <a:accent2>
        <a:srgbClr val="C96928"/>
      </a:accent2>
      <a:accent3>
        <a:srgbClr val="B6AB7F"/>
      </a:accent3>
      <a:accent4>
        <a:srgbClr val="478150"/>
      </a:accent4>
      <a:accent5>
        <a:srgbClr val="4269B1"/>
      </a:accent5>
      <a:accent6>
        <a:srgbClr val="103357"/>
      </a:accent6>
      <a:hlink>
        <a:srgbClr val="4682DA"/>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88F7966F2DEE84B8F61C85EBAFC0975" ma:contentTypeVersion="10" ma:contentTypeDescription="Create a new document." ma:contentTypeScope="" ma:versionID="4a7a2786ab0ee1c9afe7b9c5c88b9d9b">
  <xsd:schema xmlns:xsd="http://www.w3.org/2001/XMLSchema" xmlns:xs="http://www.w3.org/2001/XMLSchema" xmlns:p="http://schemas.microsoft.com/office/2006/metadata/properties" xmlns:ns2="212c103a-ad3b-4854-a9fb-94a7aa57ebf8" xmlns:ns3="2f5fa729-3d63-42b9-9126-55d54a8a4ff7" targetNamespace="http://schemas.microsoft.com/office/2006/metadata/properties" ma:root="true" ma:fieldsID="406934ff8a81e39d66d1fb3fb6059077" ns2:_="" ns3:_="">
    <xsd:import namespace="212c103a-ad3b-4854-a9fb-94a7aa57ebf8"/>
    <xsd:import namespace="2f5fa729-3d63-42b9-9126-55d54a8a4f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2c103a-ad3b-4854-a9fb-94a7aa57eb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5fa729-3d63-42b9-9126-55d54a8a4ff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2f5fa729-3d63-42b9-9126-55d54a8a4ff7">
      <UserInfo>
        <DisplayName/>
        <AccountId xsi:nil="true"/>
        <AccountType/>
      </UserInfo>
    </SharedWithUsers>
  </documentManagement>
</p:properties>
</file>

<file path=customXml/itemProps1.xml><?xml version="1.0" encoding="utf-8"?>
<ds:datastoreItem xmlns:ds="http://schemas.openxmlformats.org/officeDocument/2006/customXml" ds:itemID="{EC51BAC5-4B82-4AAC-BDCF-0E792FBEE4EC}">
  <ds:schemaRefs>
    <ds:schemaRef ds:uri="http://schemas.microsoft.com/sharepoint/v3/contenttype/forms"/>
  </ds:schemaRefs>
</ds:datastoreItem>
</file>

<file path=customXml/itemProps2.xml><?xml version="1.0" encoding="utf-8"?>
<ds:datastoreItem xmlns:ds="http://schemas.openxmlformats.org/officeDocument/2006/customXml" ds:itemID="{146C6B13-A0AF-492A-87F5-8446837D5D13}">
  <ds:schemaRefs>
    <ds:schemaRef ds:uri="212c103a-ad3b-4854-a9fb-94a7aa57ebf8"/>
    <ds:schemaRef ds:uri="2f5fa729-3d63-42b9-9126-55d54a8a4ff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9B3C23A-423A-414F-8935-04C1766ED688}">
  <ds:schemaRefs>
    <ds:schemaRef ds:uri="212c103a-ad3b-4854-a9fb-94a7aa57ebf8"/>
    <ds:schemaRef ds:uri="2f5fa729-3d63-42b9-9126-55d54a8a4ff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4615</Words>
  <Application>Microsoft Office PowerPoint</Application>
  <PresentationFormat>Widescreen</PresentationFormat>
  <Paragraphs>571</Paragraphs>
  <Slides>58</Slides>
  <Notes>1</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58</vt:i4>
      </vt:variant>
    </vt:vector>
  </HeadingPairs>
  <TitlesOfParts>
    <vt:vector size="71" baseType="lpstr">
      <vt:lpstr>Arial</vt:lpstr>
      <vt:lpstr>Bodoni MT</vt:lpstr>
      <vt:lpstr>Calibri</vt:lpstr>
      <vt:lpstr>Century Schoolbook</vt:lpstr>
      <vt:lpstr>Corbel</vt:lpstr>
      <vt:lpstr>Palatino</vt:lpstr>
      <vt:lpstr>Poppins</vt:lpstr>
      <vt:lpstr>Poppins Light</vt:lpstr>
      <vt:lpstr>Symbol</vt:lpstr>
      <vt:lpstr>Times New Roman</vt:lpstr>
      <vt:lpstr>Wingdings</vt:lpstr>
      <vt:lpstr>office theme</vt:lpstr>
      <vt:lpstr>Headlines</vt:lpstr>
      <vt:lpstr>Year End Close FY 2024-2025 </vt:lpstr>
      <vt:lpstr>Welcome  &amp;  Training Overview</vt:lpstr>
      <vt:lpstr>Year End Close</vt:lpstr>
      <vt:lpstr>Year End Close</vt:lpstr>
      <vt:lpstr>Year End Close </vt:lpstr>
      <vt:lpstr>Year End Close </vt:lpstr>
      <vt:lpstr>Year End Close </vt:lpstr>
      <vt:lpstr>Year End Close </vt:lpstr>
      <vt:lpstr>Year End Close </vt:lpstr>
      <vt:lpstr>Year End Close </vt:lpstr>
      <vt:lpstr>Year End Close </vt:lpstr>
      <vt:lpstr>Year End Close </vt:lpstr>
      <vt:lpstr>Budget &amp; Finance</vt:lpstr>
      <vt:lpstr>Questions?</vt:lpstr>
      <vt:lpstr>Purchasing</vt:lpstr>
      <vt:lpstr>Purchasing</vt:lpstr>
      <vt:lpstr>Requisitions and Purchase Orders </vt:lpstr>
      <vt:lpstr>Requisitions and Purchase Orders </vt:lpstr>
      <vt:lpstr>Requisitions and Purchase Orders </vt:lpstr>
      <vt:lpstr>Requisitions and Purchase Orders </vt:lpstr>
      <vt:lpstr>Warehouse</vt:lpstr>
      <vt:lpstr>Warehouse</vt:lpstr>
      <vt:lpstr>Warehouse: Delivery, Receiving &amp; Storing </vt:lpstr>
      <vt:lpstr>Warehouse: Delivery, Receiving &amp; Storing </vt:lpstr>
      <vt:lpstr>Warehouse: Delivery, Receiving &amp; Storing </vt:lpstr>
      <vt:lpstr>Warehouse: Delivery, Receiving &amp; Storing </vt:lpstr>
      <vt:lpstr>Questions?</vt:lpstr>
      <vt:lpstr>BREAK</vt:lpstr>
      <vt:lpstr>Accounts Payable</vt:lpstr>
      <vt:lpstr>Prepays and Liabilities </vt:lpstr>
      <vt:lpstr>The tl;dr:</vt:lpstr>
      <vt:lpstr>The tl;dr:</vt:lpstr>
      <vt:lpstr>The tl;dr:</vt:lpstr>
      <vt:lpstr>PowerPoint Presentation</vt:lpstr>
      <vt:lpstr>Okay here’s the too long part</vt:lpstr>
      <vt:lpstr>Long part (continued)</vt:lpstr>
      <vt:lpstr>Normal transaction</vt:lpstr>
      <vt:lpstr>Prepay Transaction</vt:lpstr>
      <vt:lpstr>Prorated (Split) Prepay Transaction</vt:lpstr>
      <vt:lpstr>How do I know if my prepay invoice is paid?</vt:lpstr>
      <vt:lpstr>How do I know if my prepay invoice is paid?</vt:lpstr>
      <vt:lpstr>How does this relate to “liability lists”</vt:lpstr>
      <vt:lpstr>Liability Transaction</vt:lpstr>
      <vt:lpstr>Prorated (Split) Liability Transaction</vt:lpstr>
      <vt:lpstr>What should be accrued?</vt:lpstr>
      <vt:lpstr>Accounting</vt:lpstr>
      <vt:lpstr>Accruals</vt:lpstr>
      <vt:lpstr>How liabilities are processed</vt:lpstr>
      <vt:lpstr>How liabilities are processed</vt:lpstr>
      <vt:lpstr>Year End Close</vt:lpstr>
      <vt:lpstr>Year End Close</vt:lpstr>
      <vt:lpstr>Helpful Queries</vt:lpstr>
      <vt:lpstr>Some Important Queries for Requesters</vt:lpstr>
      <vt:lpstr>Queries: Voucher Exceptions</vt:lpstr>
      <vt:lpstr>Queries: Open Encumbrances</vt:lpstr>
      <vt:lpstr>Training Resources</vt:lpstr>
      <vt:lpstr>Questions?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Districtwide Finance Training</dc:title>
  <dc:creator>Dave Vigo</dc:creator>
  <cp:lastModifiedBy>Dave Vigo</cp:lastModifiedBy>
  <cp:revision>77</cp:revision>
  <cp:lastPrinted>2025-04-28T16:05:55Z</cp:lastPrinted>
  <dcterms:created xsi:type="dcterms:W3CDTF">2022-05-27T15:12:32Z</dcterms:created>
  <dcterms:modified xsi:type="dcterms:W3CDTF">2025-05-07T21:04:48Z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0x010100788F7966F2DEE84B8F61C85EBAFC0975</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ies>
</file>