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63" r:id="rId3"/>
    <p:sldId id="264" r:id="rId4"/>
    <p:sldId id="265" r:id="rId5"/>
    <p:sldId id="266" r:id="rId6"/>
    <p:sldId id="267" r:id="rId7"/>
    <p:sldId id="268" r:id="rId8"/>
    <p:sldId id="269" r:id="rId9"/>
    <p:sldId id="270" r:id="rId10"/>
    <p:sldId id="271" r:id="rId11"/>
    <p:sldId id="272" r:id="rId12"/>
    <p:sldId id="278" r:id="rId13"/>
    <p:sldId id="273" r:id="rId14"/>
    <p:sldId id="274" r:id="rId15"/>
    <p:sldId id="275" r:id="rId16"/>
    <p:sldId id="276" r:id="rId17"/>
    <p:sldId id="277" r:id="rId18"/>
    <p:sldId id="257" r:id="rId19"/>
    <p:sldId id="258" r:id="rId20"/>
    <p:sldId id="259" r:id="rId21"/>
    <p:sldId id="262" r:id="rId22"/>
    <p:sldId id="260" r:id="rId23"/>
    <p:sldId id="261"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413" y="4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F486E-D071-40FE-A171-4BDA38F4C668}" type="datetimeFigureOut">
              <a:rPr lang="en-US" smtClean="0"/>
              <a:t>8/31/2017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8262BC-FA49-42A5-BDEC-AD6B7171FA85}"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4</a:t>
            </a:fld>
            <a:endParaRPr lang="en-US"/>
          </a:p>
        </p:txBody>
      </p:sp>
    </p:spTree>
    <p:extLst>
      <p:ext uri="{BB962C8B-B14F-4D97-AF65-F5344CB8AC3E}">
        <p14:creationId xmlns:p14="http://schemas.microsoft.com/office/powerpoint/2010/main" val="2680838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13</a:t>
            </a:fld>
            <a:endParaRPr lang="en-US"/>
          </a:p>
        </p:txBody>
      </p:sp>
    </p:spTree>
    <p:extLst>
      <p:ext uri="{BB962C8B-B14F-4D97-AF65-F5344CB8AC3E}">
        <p14:creationId xmlns:p14="http://schemas.microsoft.com/office/powerpoint/2010/main" val="943511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14</a:t>
            </a:fld>
            <a:endParaRPr lang="en-US"/>
          </a:p>
        </p:txBody>
      </p:sp>
    </p:spTree>
    <p:extLst>
      <p:ext uri="{BB962C8B-B14F-4D97-AF65-F5344CB8AC3E}">
        <p14:creationId xmlns:p14="http://schemas.microsoft.com/office/powerpoint/2010/main" val="3747987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15</a:t>
            </a:fld>
            <a:endParaRPr lang="en-US"/>
          </a:p>
        </p:txBody>
      </p:sp>
    </p:spTree>
    <p:extLst>
      <p:ext uri="{BB962C8B-B14F-4D97-AF65-F5344CB8AC3E}">
        <p14:creationId xmlns:p14="http://schemas.microsoft.com/office/powerpoint/2010/main" val="989251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16</a:t>
            </a:fld>
            <a:endParaRPr lang="en-US"/>
          </a:p>
        </p:txBody>
      </p:sp>
    </p:spTree>
    <p:extLst>
      <p:ext uri="{BB962C8B-B14F-4D97-AF65-F5344CB8AC3E}">
        <p14:creationId xmlns:p14="http://schemas.microsoft.com/office/powerpoint/2010/main" val="14299703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17</a:t>
            </a:fld>
            <a:endParaRPr lang="en-US"/>
          </a:p>
        </p:txBody>
      </p:sp>
    </p:spTree>
    <p:extLst>
      <p:ext uri="{BB962C8B-B14F-4D97-AF65-F5344CB8AC3E}">
        <p14:creationId xmlns:p14="http://schemas.microsoft.com/office/powerpoint/2010/main" val="3443620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5</a:t>
            </a:fld>
            <a:endParaRPr lang="en-US"/>
          </a:p>
        </p:txBody>
      </p:sp>
    </p:spTree>
    <p:extLst>
      <p:ext uri="{BB962C8B-B14F-4D97-AF65-F5344CB8AC3E}">
        <p14:creationId xmlns:p14="http://schemas.microsoft.com/office/powerpoint/2010/main" val="289454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6</a:t>
            </a:fld>
            <a:endParaRPr lang="en-US"/>
          </a:p>
        </p:txBody>
      </p:sp>
    </p:spTree>
    <p:extLst>
      <p:ext uri="{BB962C8B-B14F-4D97-AF65-F5344CB8AC3E}">
        <p14:creationId xmlns:p14="http://schemas.microsoft.com/office/powerpoint/2010/main" val="2083689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7</a:t>
            </a:fld>
            <a:endParaRPr lang="en-US"/>
          </a:p>
        </p:txBody>
      </p:sp>
    </p:spTree>
    <p:extLst>
      <p:ext uri="{BB962C8B-B14F-4D97-AF65-F5344CB8AC3E}">
        <p14:creationId xmlns:p14="http://schemas.microsoft.com/office/powerpoint/2010/main" val="3640120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8</a:t>
            </a:fld>
            <a:endParaRPr lang="en-US"/>
          </a:p>
        </p:txBody>
      </p:sp>
    </p:spTree>
    <p:extLst>
      <p:ext uri="{BB962C8B-B14F-4D97-AF65-F5344CB8AC3E}">
        <p14:creationId xmlns:p14="http://schemas.microsoft.com/office/powerpoint/2010/main" val="3201454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9</a:t>
            </a:fld>
            <a:endParaRPr lang="en-US"/>
          </a:p>
        </p:txBody>
      </p:sp>
    </p:spTree>
    <p:extLst>
      <p:ext uri="{BB962C8B-B14F-4D97-AF65-F5344CB8AC3E}">
        <p14:creationId xmlns:p14="http://schemas.microsoft.com/office/powerpoint/2010/main" val="3171529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10</a:t>
            </a:fld>
            <a:endParaRPr lang="en-US"/>
          </a:p>
        </p:txBody>
      </p:sp>
    </p:spTree>
    <p:extLst>
      <p:ext uri="{BB962C8B-B14F-4D97-AF65-F5344CB8AC3E}">
        <p14:creationId xmlns:p14="http://schemas.microsoft.com/office/powerpoint/2010/main" val="4233761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11</a:t>
            </a:fld>
            <a:endParaRPr lang="en-US"/>
          </a:p>
        </p:txBody>
      </p:sp>
    </p:spTree>
    <p:extLst>
      <p:ext uri="{BB962C8B-B14F-4D97-AF65-F5344CB8AC3E}">
        <p14:creationId xmlns:p14="http://schemas.microsoft.com/office/powerpoint/2010/main" val="1471551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8262BC-FA49-42A5-BDEC-AD6B7171FA85}" type="slidenum">
              <a:rPr lang="en-US" smtClean="0"/>
              <a:t>12</a:t>
            </a:fld>
            <a:endParaRPr lang="en-US"/>
          </a:p>
        </p:txBody>
      </p:sp>
    </p:spTree>
    <p:extLst>
      <p:ext uri="{BB962C8B-B14F-4D97-AF65-F5344CB8AC3E}">
        <p14:creationId xmlns:p14="http://schemas.microsoft.com/office/powerpoint/2010/main" val="2499893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9E95784-65A3-4F1D-B1B2-8435CC0577C7}"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4077969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3CDD6D-AC73-4370-ADEA-D4C3563A25A4}"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155484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9BEEF9-D0D7-4958-905D-0E0AEEF5F247}"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875302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CBD41F-6238-4757-B9AD-8376A74516AC}"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2431956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1BFD25-9988-40D2-9171-31FB7505E87D}"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9037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7BCA76-0CA5-4482-8445-A7C016C8EC3A}"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1560536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7917A0-2ACA-4C8A-A5CE-51A3CEDB2177}"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1749783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305FEC-6007-42B5-8157-23F3D9820F06}"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2802117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E0673A-88F9-4A77-905C-A78380551C4A}"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229354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A56FB4-72F9-494C-A295-3180E4AEBF58}" type="datetime1">
              <a:rPr lang="en-US" smtClean="0"/>
              <a:t>8/31/2017</a:t>
            </a:fld>
            <a:endParaRPr lang="en-US"/>
          </a:p>
        </p:txBody>
      </p:sp>
      <p:sp>
        <p:nvSpPr>
          <p:cNvPr id="5" name="Footer Placeholder 4"/>
          <p:cNvSpPr>
            <a:spLocks noGrp="1"/>
          </p:cNvSpPr>
          <p:nvPr>
            <p:ph type="ftr" sz="quarter" idx="11"/>
          </p:nvPr>
        </p:nvSpPr>
        <p:spPr/>
        <p:txBody>
          <a:bodyPr/>
          <a:lstStyle/>
          <a:p>
            <a:r>
              <a:rPr lang="en-US"/>
              <a:t>ASCCC Curriculum Insititute 2017, July 12-15, Riverside Convention Center</a:t>
            </a:r>
          </a:p>
        </p:txBody>
      </p:sp>
      <p:sp>
        <p:nvSpPr>
          <p:cNvPr id="6" name="Slide Number Placeholder 5"/>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11439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0CC5D6-1C5D-43D6-8122-E9006583E48E}" type="datetime1">
              <a:rPr lang="en-US" smtClean="0"/>
              <a:t>8/31/2017</a:t>
            </a:fld>
            <a:endParaRPr lang="en-US"/>
          </a:p>
        </p:txBody>
      </p:sp>
      <p:sp>
        <p:nvSpPr>
          <p:cNvPr id="6" name="Footer Placeholder 5"/>
          <p:cNvSpPr>
            <a:spLocks noGrp="1"/>
          </p:cNvSpPr>
          <p:nvPr>
            <p:ph type="ftr" sz="quarter" idx="11"/>
          </p:nvPr>
        </p:nvSpPr>
        <p:spPr/>
        <p:txBody>
          <a:bodyPr/>
          <a:lstStyle/>
          <a:p>
            <a:r>
              <a:rPr lang="en-US"/>
              <a:t>ASCCC Curriculum Insititute 2017, July 12-15, Riverside Convention Center</a:t>
            </a:r>
          </a:p>
        </p:txBody>
      </p:sp>
      <p:sp>
        <p:nvSpPr>
          <p:cNvPr id="7" name="Slide Number Placeholder 6"/>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1089084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2D11D4-DE25-4497-956C-E607CE4E3815}" type="datetime1">
              <a:rPr lang="en-US" smtClean="0"/>
              <a:t>8/31/2017</a:t>
            </a:fld>
            <a:endParaRPr lang="en-US"/>
          </a:p>
        </p:txBody>
      </p:sp>
      <p:sp>
        <p:nvSpPr>
          <p:cNvPr id="8" name="Footer Placeholder 7"/>
          <p:cNvSpPr>
            <a:spLocks noGrp="1"/>
          </p:cNvSpPr>
          <p:nvPr>
            <p:ph type="ftr" sz="quarter" idx="11"/>
          </p:nvPr>
        </p:nvSpPr>
        <p:spPr/>
        <p:txBody>
          <a:bodyPr/>
          <a:lstStyle/>
          <a:p>
            <a:r>
              <a:rPr lang="en-US"/>
              <a:t>ASCCC Curriculum Insititute 2017, July 12-15, Riverside Convention Center</a:t>
            </a:r>
          </a:p>
        </p:txBody>
      </p:sp>
      <p:sp>
        <p:nvSpPr>
          <p:cNvPr id="9" name="Slide Number Placeholder 8"/>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129445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4CEFF21B-0401-4F98-9D52-1CA7835B2B7B}" type="datetime1">
              <a:rPr lang="en-US" smtClean="0"/>
              <a:t>8/31/2017</a:t>
            </a:fld>
            <a:endParaRPr lang="en-US"/>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3626704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861F7-23AA-4B37-AA5C-AEAF95A4925E}" type="datetime1">
              <a:rPr lang="en-US" smtClean="0"/>
              <a:t>8/31/2017</a:t>
            </a:fld>
            <a:endParaRPr lang="en-US"/>
          </a:p>
        </p:txBody>
      </p:sp>
      <p:sp>
        <p:nvSpPr>
          <p:cNvPr id="3" name="Footer Placeholder 2"/>
          <p:cNvSpPr>
            <a:spLocks noGrp="1"/>
          </p:cNvSpPr>
          <p:nvPr>
            <p:ph type="ftr" sz="quarter" idx="11"/>
          </p:nvPr>
        </p:nvSpPr>
        <p:spPr/>
        <p:txBody>
          <a:bodyPr/>
          <a:lstStyle/>
          <a:p>
            <a:r>
              <a:rPr lang="en-US"/>
              <a:t>ASCCC Curriculum Insititute 2017, July 12-15, Riverside Convention Center</a:t>
            </a:r>
          </a:p>
        </p:txBody>
      </p:sp>
      <p:sp>
        <p:nvSpPr>
          <p:cNvPr id="4" name="Slide Number Placeholder 3"/>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1799265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0864CA-146B-4740-81A6-B97E0E4772F8}" type="datetime1">
              <a:rPr lang="en-US" smtClean="0"/>
              <a:t>8/31/2017</a:t>
            </a:fld>
            <a:endParaRPr lang="en-US"/>
          </a:p>
        </p:txBody>
      </p:sp>
      <p:sp>
        <p:nvSpPr>
          <p:cNvPr id="6" name="Footer Placeholder 5"/>
          <p:cNvSpPr>
            <a:spLocks noGrp="1"/>
          </p:cNvSpPr>
          <p:nvPr>
            <p:ph type="ftr" sz="quarter" idx="11"/>
          </p:nvPr>
        </p:nvSpPr>
        <p:spPr/>
        <p:txBody>
          <a:bodyPr/>
          <a:lstStyle/>
          <a:p>
            <a:r>
              <a:rPr lang="en-US"/>
              <a:t>ASCCC Curriculum Insititute 2017, July 12-15, Riverside Convention Center</a:t>
            </a:r>
          </a:p>
        </p:txBody>
      </p:sp>
      <p:sp>
        <p:nvSpPr>
          <p:cNvPr id="7" name="Slide Number Placeholder 6"/>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427961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D96A80-EAF2-4A13-9B6D-17307672C77F}" type="datetime1">
              <a:rPr lang="en-US" smtClean="0"/>
              <a:t>8/31/2017</a:t>
            </a:fld>
            <a:endParaRPr lang="en-US"/>
          </a:p>
        </p:txBody>
      </p:sp>
      <p:sp>
        <p:nvSpPr>
          <p:cNvPr id="6" name="Footer Placeholder 5"/>
          <p:cNvSpPr>
            <a:spLocks noGrp="1"/>
          </p:cNvSpPr>
          <p:nvPr>
            <p:ph type="ftr" sz="quarter" idx="11"/>
          </p:nvPr>
        </p:nvSpPr>
        <p:spPr/>
        <p:txBody>
          <a:bodyPr/>
          <a:lstStyle/>
          <a:p>
            <a:r>
              <a:rPr lang="en-US"/>
              <a:t>ASCCC Curriculum Insititute 2017, July 12-15, Riverside Convention Center</a:t>
            </a:r>
          </a:p>
        </p:txBody>
      </p:sp>
      <p:sp>
        <p:nvSpPr>
          <p:cNvPr id="7" name="Slide Number Placeholder 6"/>
          <p:cNvSpPr>
            <a:spLocks noGrp="1"/>
          </p:cNvSpPr>
          <p:nvPr>
            <p:ph type="sldNum" sz="quarter" idx="12"/>
          </p:nvPr>
        </p:nvSpPr>
        <p:spPr/>
        <p:txBody>
          <a:bodyPr/>
          <a:lstStyle/>
          <a:p>
            <a:fld id="{34E50D43-4607-4F51-A573-6DE3A983EBB3}" type="slidenum">
              <a:rPr lang="en-US" smtClean="0"/>
              <a:t>‹#›</a:t>
            </a:fld>
            <a:endParaRPr lang="en-US"/>
          </a:p>
        </p:txBody>
      </p:sp>
    </p:spTree>
    <p:extLst>
      <p:ext uri="{BB962C8B-B14F-4D97-AF65-F5344CB8AC3E}">
        <p14:creationId xmlns:p14="http://schemas.microsoft.com/office/powerpoint/2010/main" val="66504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2A3A2E-A55B-49C1-ADB6-98E0B79A6FBB}" type="datetime1">
              <a:rPr lang="en-US" smtClean="0"/>
              <a:t>8/31/2017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ASCCC Curriculum Insititute 2017, July 12-15, Riverside Convention Center</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E50D43-4607-4F51-A573-6DE3A983EBB3}" type="slidenum">
              <a:rPr lang="en-US" smtClean="0"/>
              <a:t>‹#›</a:t>
            </a:fld>
            <a:endParaRPr lang="en-US"/>
          </a:p>
        </p:txBody>
      </p:sp>
    </p:spTree>
    <p:extLst>
      <p:ext uri="{BB962C8B-B14F-4D97-AF65-F5344CB8AC3E}">
        <p14:creationId xmlns:p14="http://schemas.microsoft.com/office/powerpoint/2010/main" val="2982362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xtranet.cccco.edu/Portals/1/AA/Credit/2017/PCAH_6thEdition_July_FINAL.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EShearer@napavalley.edu" TargetMode="External"/><Relationship Id="rId2" Type="http://schemas.openxmlformats.org/officeDocument/2006/relationships/hyperlink" Target="mailto:nkirschn@yccd.edu" TargetMode="External"/><Relationship Id="rId1" Type="http://schemas.openxmlformats.org/officeDocument/2006/relationships/slideLayout" Target="../slideLayouts/slideLayout2.xml"/><Relationship Id="rId6" Type="http://schemas.openxmlformats.org/officeDocument/2006/relationships/hyperlink" Target="http://www.asccc.org/papers/course-outline-record-curriculum-reference-guide-revisited" TargetMode="External"/><Relationship Id="rId5" Type="http://schemas.openxmlformats.org/officeDocument/2006/relationships/hyperlink" Target="http://extranet.cccco.edu/Divisions/Legal/Regulations.aspx" TargetMode="External"/><Relationship Id="rId4" Type="http://schemas.openxmlformats.org/officeDocument/2006/relationships/hyperlink" Target="http://extranet.cccco.edu/Portals/1/AA/Credit/2017/PCAH_6thEdition_July_FINAL.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extranet.cccco.edu/Divisions/Legal/Regulations.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lstStyle/>
          <a:p>
            <a:pPr algn="l"/>
            <a:r>
              <a:rPr lang="en-US" sz="4800"/>
              <a:t>Title 5 and PCAH Updates</a:t>
            </a:r>
          </a:p>
        </p:txBody>
      </p:sp>
      <p:sp>
        <p:nvSpPr>
          <p:cNvPr id="3" name="Subtitle 2"/>
          <p:cNvSpPr>
            <a:spLocks noGrp="1"/>
          </p:cNvSpPr>
          <p:nvPr>
            <p:ph type="subTitle" idx="1"/>
          </p:nvPr>
        </p:nvSpPr>
        <p:spPr/>
        <p:txBody>
          <a:bodyPr/>
          <a:lstStyle/>
          <a:p>
            <a:pPr algn="l"/>
            <a:r>
              <a:rPr lang="en-US"/>
              <a:t>Nili Kirschner – Woodland Community College</a:t>
            </a:r>
          </a:p>
          <a:p>
            <a:pPr algn="l"/>
            <a:r>
              <a:rPr lang="en-US"/>
              <a:t>Erik Shearer – Napa Valley College</a:t>
            </a:r>
          </a:p>
          <a:p>
            <a:endParaRPr lang="en-US"/>
          </a:p>
        </p:txBody>
      </p:sp>
      <p:sp>
        <p:nvSpPr>
          <p:cNvPr id="4" name="Rectangle 3"/>
          <p:cNvSpPr/>
          <p:nvPr/>
        </p:nvSpPr>
        <p:spPr>
          <a:xfrm>
            <a:off x="5974813" y="3244334"/>
            <a:ext cx="242374" cy="369332"/>
          </a:xfrm>
          <a:prstGeom prst="rect">
            <a:avLst/>
          </a:prstGeom>
        </p:spPr>
        <p:txBody>
          <a:bodyPr wrap="none">
            <a:spAutoFit/>
          </a:bodyPr>
          <a:lstStyle/>
          <a:p>
            <a:r>
              <a:rPr lang="en-US" b="0" i="0">
                <a:solidFill>
                  <a:srgbClr val="000000"/>
                </a:solidFill>
                <a:effectLst/>
                <a:latin typeface="Times New Roman" panose="02020603050405020304" pitchFamily="18" charset="0"/>
              </a:rPr>
              <a:t> </a:t>
            </a:r>
            <a:endParaRPr lang="en-US"/>
          </a:p>
        </p:txBody>
      </p:sp>
      <p:sp>
        <p:nvSpPr>
          <p:cNvPr id="5" name="Rectangle 4"/>
          <p:cNvSpPr/>
          <p:nvPr/>
        </p:nvSpPr>
        <p:spPr>
          <a:xfrm>
            <a:off x="5974813" y="3244334"/>
            <a:ext cx="242374" cy="369332"/>
          </a:xfrm>
          <a:prstGeom prst="rect">
            <a:avLst/>
          </a:prstGeom>
        </p:spPr>
        <p:txBody>
          <a:bodyPr wrap="none">
            <a:spAutoFit/>
          </a:bodyPr>
          <a:lstStyle/>
          <a:p>
            <a:r>
              <a:rPr lang="en-US" b="0" i="0">
                <a:solidFill>
                  <a:srgbClr val="000000"/>
                </a:solidFill>
                <a:effectLst/>
                <a:latin typeface="Times New Roman" panose="02020603050405020304" pitchFamily="18" charset="0"/>
              </a:rPr>
              <a:t> </a:t>
            </a:r>
            <a:endParaRPr lang="en-US"/>
          </a:p>
        </p:txBody>
      </p:sp>
      <p:pic>
        <p:nvPicPr>
          <p:cNvPr id="9" name="Picture 8"/>
          <p:cNvPicPr>
            <a:picLocks noChangeAspect="1"/>
          </p:cNvPicPr>
          <p:nvPr/>
        </p:nvPicPr>
        <p:blipFill>
          <a:blip r:embed="rId2"/>
          <a:stretch>
            <a:fillRect/>
          </a:stretch>
        </p:blipFill>
        <p:spPr>
          <a:xfrm>
            <a:off x="1277483" y="302524"/>
            <a:ext cx="4295775" cy="1066800"/>
          </a:xfrm>
          <a:prstGeom prst="rect">
            <a:avLst/>
          </a:prstGeom>
        </p:spPr>
      </p:pic>
      <p:sp>
        <p:nvSpPr>
          <p:cNvPr id="10" name="Footer Placeholder 9"/>
          <p:cNvSpPr>
            <a:spLocks noGrp="1"/>
          </p:cNvSpPr>
          <p:nvPr>
            <p:ph type="ftr" sz="quarter" idx="11"/>
          </p:nvPr>
        </p:nvSpPr>
        <p:spPr/>
        <p:txBody>
          <a:bodyPr/>
          <a:lstStyle/>
          <a:p>
            <a:r>
              <a:rPr lang="en-US"/>
              <a:t>ASCCC Curriculum Insititute 2017, July 12-15, Riverside Convention Center</a:t>
            </a:r>
          </a:p>
        </p:txBody>
      </p:sp>
      <p:sp>
        <p:nvSpPr>
          <p:cNvPr id="11" name="Slide Number Placeholder 10"/>
          <p:cNvSpPr>
            <a:spLocks noGrp="1"/>
          </p:cNvSpPr>
          <p:nvPr>
            <p:ph type="sldNum" sz="quarter" idx="12"/>
          </p:nvPr>
        </p:nvSpPr>
        <p:spPr/>
        <p:txBody>
          <a:bodyPr/>
          <a:lstStyle/>
          <a:p>
            <a:fld id="{34E50D43-4607-4F51-A573-6DE3A983EBB3}" type="slidenum">
              <a:rPr lang="en-US" smtClean="0"/>
              <a:t>1</a:t>
            </a:fld>
            <a:endParaRPr lang="en-US"/>
          </a:p>
        </p:txBody>
      </p:sp>
    </p:spTree>
    <p:extLst>
      <p:ext uri="{BB962C8B-B14F-4D97-AF65-F5344CB8AC3E}">
        <p14:creationId xmlns:p14="http://schemas.microsoft.com/office/powerpoint/2010/main" val="3958546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485823943"/>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55100</a:t>
            </a:r>
            <a:r>
              <a:rPr lang="en-US" sz="3200" b="1">
                <a:solidFill>
                  <a:schemeClr val="tx1"/>
                </a:solidFill>
                <a:latin typeface="Calibri"/>
              </a:rPr>
              <a:t>. Credit Course Approval (2/4)</a:t>
            </a:r>
          </a:p>
        </p:txBody>
      </p:sp>
      <p:sp>
        <p:nvSpPr>
          <p:cNvPr id="3" name="Content Placeholder 2"/>
          <p:cNvSpPr>
            <a:spLocks noGrp="1"/>
          </p:cNvSpPr>
          <p:nvPr>
            <p:ph idx="1"/>
            <p:extLst>
              <p:ext uri="{D42A27DB-BD31-4B8C-83A1-F6EECF244321}">
                <p14:modId xmlns:p14="http://schemas.microsoft.com/office/powerpoint/2010/main" val="916246408"/>
              </p:ext>
            </p:extLst>
          </p:nvPr>
        </p:nvSpPr>
        <p:spPr>
          <a:xfrm>
            <a:off x="677863" y="1466248"/>
            <a:ext cx="8596312" cy="4575777"/>
          </a:xfrm>
        </p:spPr>
        <p:txBody>
          <a:bodyPr vert="horz" lIns="91440" tIns="45720" rIns="91440" bIns="45720" rtlCol="0" anchor="t">
            <a:normAutofit/>
          </a:bodyPr>
          <a:lstStyle/>
          <a:p>
            <a:pPr marL="0" indent="0">
              <a:buNone/>
            </a:pPr>
            <a:r>
              <a:rPr lang="en-US" sz="1600">
                <a:solidFill>
                  <a:schemeClr val="tx1"/>
                </a:solidFill>
              </a:rPr>
              <a:t>(b)(1) the </a:t>
            </a:r>
            <a:r>
              <a:rPr lang="en-US" sz="1600" strike="sngStrike">
                <a:solidFill>
                  <a:schemeClr val="tx1"/>
                </a:solidFill>
              </a:rPr>
              <a:t>college </a:t>
            </a:r>
            <a:r>
              <a:rPr lang="en-US" sz="1600">
                <a:solidFill>
                  <a:schemeClr val="tx1"/>
                </a:solidFill>
              </a:rPr>
              <a:t>curriculum committee and district governing board have approved each </a:t>
            </a:r>
            <a:r>
              <a:rPr lang="en-US" sz="1600" strike="sngStrike">
                <a:solidFill>
                  <a:schemeClr val="tx1"/>
                </a:solidFill>
              </a:rPr>
              <a:t>such </a:t>
            </a:r>
            <a:r>
              <a:rPr lang="en-US" sz="1600" u="sng">
                <a:solidFill>
                  <a:schemeClr val="tx1"/>
                </a:solidFill>
              </a:rPr>
              <a:t>credit </a:t>
            </a:r>
            <a:r>
              <a:rPr lang="en-US" sz="1600">
                <a:solidFill>
                  <a:schemeClr val="tx1"/>
                </a:solidFill>
              </a:rPr>
              <a:t>course pursuant to section 55002</a:t>
            </a:r>
            <a:r>
              <a:rPr lang="en-US" sz="1600" u="sng">
                <a:solidFill>
                  <a:schemeClr val="tx1"/>
                </a:solidFill>
              </a:rPr>
              <a:t>, section 55002.5, and the Chancellor’s Office Program and Course Approval Handbook prepared, distributed, and maintained by the Chancellor consistent with section 55000.5(a)</a:t>
            </a:r>
            <a:r>
              <a:rPr lang="en-US" sz="1600">
                <a:solidFill>
                  <a:schemeClr val="tx1"/>
                </a:solidFill>
              </a:rPr>
              <a:t>;</a:t>
            </a:r>
          </a:p>
          <a:p>
            <a:pPr marL="0" indent="0">
              <a:buNone/>
            </a:pPr>
            <a:endParaRPr lang="en-US">
              <a:solidFill>
                <a:schemeClr val="tx1"/>
              </a:solidFill>
            </a:endParaRPr>
          </a:p>
          <a:p>
            <a:pPr marL="0" indent="0">
              <a:buNone/>
            </a:pPr>
            <a:r>
              <a:rPr lang="en-US" sz="1600" strike="sngStrike">
                <a:solidFill>
                  <a:schemeClr val="tx1"/>
                </a:solidFill>
              </a:rPr>
              <a:t>(2) no course which has previously been denied separate approval by the Chancellor or is part of a program that has been disapproved by the Chancellor may be offered pursuant to this subdivision unless the proposed course has been modified to adequately address the reasons for denial and has been subsequently reapproved by the college curriculum committee and district governing board;</a:t>
            </a:r>
          </a:p>
          <a:p>
            <a:pPr marL="0" indent="0">
              <a:buNone/>
            </a:pPr>
            <a:endParaRPr lang="en-US">
              <a:solidFill>
                <a:schemeClr val="tx1"/>
              </a:solidFill>
            </a:endParaRPr>
          </a:p>
          <a:p>
            <a:pPr marL="0" indent="0">
              <a:buNone/>
            </a:pPr>
            <a:r>
              <a:rPr lang="en-US" sz="1600">
                <a:solidFill>
                  <a:schemeClr val="tx1"/>
                </a:solidFill>
              </a:rPr>
              <a:t>(b)(</a:t>
            </a:r>
            <a:r>
              <a:rPr lang="en-US" sz="1600" strike="sngStrike">
                <a:solidFill>
                  <a:schemeClr val="tx1"/>
                </a:solidFill>
              </a:rPr>
              <a:t>3</a:t>
            </a:r>
            <a:r>
              <a:rPr lang="en-US" sz="1600" u="sng">
                <a:solidFill>
                  <a:schemeClr val="tx1"/>
                </a:solidFill>
              </a:rPr>
              <a:t>2</a:t>
            </a:r>
            <a:r>
              <a:rPr lang="en-US" sz="1600">
                <a:solidFill>
                  <a:schemeClr val="tx1"/>
                </a:solidFill>
              </a:rPr>
              <a:t>) the </a:t>
            </a:r>
            <a:r>
              <a:rPr lang="en-US" sz="1600" u="sng">
                <a:solidFill>
                  <a:schemeClr val="tx1"/>
                </a:solidFill>
              </a:rPr>
              <a:t>college and/or </a:t>
            </a:r>
            <a:r>
              <a:rPr lang="en-US" sz="1600">
                <a:solidFill>
                  <a:schemeClr val="tx1"/>
                </a:solidFill>
              </a:rPr>
              <a:t>district promptly </a:t>
            </a:r>
            <a:r>
              <a:rPr lang="en-US" sz="1600" err="1">
                <a:solidFill>
                  <a:schemeClr val="tx1"/>
                </a:solidFill>
              </a:rPr>
              <a:t>report</a:t>
            </a:r>
            <a:r>
              <a:rPr lang="en-US" sz="1600" strike="sngStrike" err="1">
                <a:solidFill>
                  <a:schemeClr val="tx1"/>
                </a:solidFill>
              </a:rPr>
              <a:t>s</a:t>
            </a:r>
            <a:r>
              <a:rPr lang="en-US" sz="1600" u="sng" err="1">
                <a:solidFill>
                  <a:schemeClr val="tx1"/>
                </a:solidFill>
              </a:rPr>
              <a:t>ed</a:t>
            </a:r>
            <a:r>
              <a:rPr lang="en-US" sz="1600">
                <a:solidFill>
                  <a:schemeClr val="tx1"/>
                </a:solidFill>
              </a:rPr>
              <a:t> all </a:t>
            </a:r>
            <a:r>
              <a:rPr lang="en-US" sz="1600" u="sng">
                <a:solidFill>
                  <a:schemeClr val="tx1"/>
                </a:solidFill>
              </a:rPr>
              <a:t>credit </a:t>
            </a:r>
            <a:r>
              <a:rPr lang="en-US" sz="1600">
                <a:solidFill>
                  <a:schemeClr val="tx1"/>
                </a:solidFill>
              </a:rPr>
              <a:t>courses approved </a:t>
            </a:r>
            <a:r>
              <a:rPr lang="en-US" sz="1600" u="sng">
                <a:solidFill>
                  <a:schemeClr val="tx1"/>
                </a:solidFill>
              </a:rPr>
              <a:t>by the district governing board </a:t>
            </a:r>
            <a:r>
              <a:rPr lang="en-US" sz="1600">
                <a:solidFill>
                  <a:schemeClr val="tx1"/>
                </a:solidFill>
              </a:rPr>
              <a:t>pursuant to this </a:t>
            </a:r>
            <a:r>
              <a:rPr lang="en-US" sz="1600" u="sng">
                <a:solidFill>
                  <a:schemeClr val="tx1"/>
                </a:solidFill>
              </a:rPr>
              <a:t>section </a:t>
            </a:r>
            <a:r>
              <a:rPr lang="en-US" sz="1600" strike="sngStrike">
                <a:solidFill>
                  <a:schemeClr val="tx1"/>
                </a:solidFill>
              </a:rPr>
              <a:t>subdivision </a:t>
            </a:r>
            <a:r>
              <a:rPr lang="en-US" sz="1600">
                <a:solidFill>
                  <a:schemeClr val="tx1"/>
                </a:solidFill>
              </a:rPr>
              <a:t>to </a:t>
            </a:r>
            <a:r>
              <a:rPr lang="en-US" sz="1600" strike="sngStrike">
                <a:solidFill>
                  <a:schemeClr val="tx1"/>
                </a:solidFill>
              </a:rPr>
              <a:t>the Chancellor through </a:t>
            </a:r>
            <a:r>
              <a:rPr lang="en-US" sz="1600">
                <a:solidFill>
                  <a:schemeClr val="tx1"/>
                </a:solidFill>
              </a:rPr>
              <a:t>the Chancellor’s Office Curriculum Inventory and Management Information Systems</a:t>
            </a:r>
            <a:r>
              <a:rPr lang="en-US" sz="1600" strike="sngStrike">
                <a:solidFill>
                  <a:schemeClr val="tx1"/>
                </a:solidFill>
              </a:rPr>
              <a:t>.</a:t>
            </a:r>
            <a:endParaRPr lang="en-US" sz="1600" u="sng">
              <a:solidFill>
                <a:schemeClr val="tx1"/>
              </a:solidFill>
            </a:endParaRPr>
          </a:p>
          <a:p>
            <a:pPr marL="457200" indent="0">
              <a:buNone/>
            </a:pPr>
            <a:endParaRPr lang="en-US" sz="1600" u="sng">
              <a:solidFill>
                <a:schemeClr val="tx1"/>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10</a:t>
            </a:fld>
            <a:endParaRPr lang="en-US"/>
          </a:p>
        </p:txBody>
      </p:sp>
    </p:spTree>
    <p:extLst>
      <p:ext uri="{BB962C8B-B14F-4D97-AF65-F5344CB8AC3E}">
        <p14:creationId xmlns:p14="http://schemas.microsoft.com/office/powerpoint/2010/main" val="2353827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1421841465"/>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55100</a:t>
            </a:r>
            <a:r>
              <a:rPr lang="en-US" sz="3200" b="1">
                <a:solidFill>
                  <a:schemeClr val="tx1"/>
                </a:solidFill>
                <a:latin typeface="Calibri"/>
              </a:rPr>
              <a:t>. Credit Course Approval (3/4)</a:t>
            </a:r>
          </a:p>
        </p:txBody>
      </p:sp>
      <p:sp>
        <p:nvSpPr>
          <p:cNvPr id="3" name="Content Placeholder 2"/>
          <p:cNvSpPr>
            <a:spLocks noGrp="1"/>
          </p:cNvSpPr>
          <p:nvPr>
            <p:ph idx="1"/>
            <p:extLst>
              <p:ext uri="{D42A27DB-BD31-4B8C-83A1-F6EECF244321}">
                <p14:modId xmlns:p14="http://schemas.microsoft.com/office/powerpoint/2010/main" val="1084302985"/>
              </p:ext>
            </p:extLst>
          </p:nvPr>
        </p:nvSpPr>
        <p:spPr>
          <a:xfrm>
            <a:off x="677863" y="1466248"/>
            <a:ext cx="8596312" cy="4575777"/>
          </a:xfrm>
        </p:spPr>
        <p:txBody>
          <a:bodyPr vert="horz" lIns="91440" tIns="45720" rIns="91440" bIns="45720" rtlCol="0" anchor="t">
            <a:normAutofit/>
          </a:bodyPr>
          <a:lstStyle/>
          <a:p>
            <a:pPr marL="457200">
              <a:buNone/>
            </a:pPr>
            <a:r>
              <a:rPr lang="en-US" u="sng">
                <a:solidFill>
                  <a:schemeClr val="tx1"/>
                </a:solidFill>
              </a:rPr>
              <a:t>(b)(3) college and/or district personnel involved in the credit course approval process, including members of the curriculum committee, were provided with training regarding the rules, regulations, and local policies applicable to the approval of credit courses, including, but not limited to, the provisions of section 55002, section 55002.5, and the Chancellor’s Office Program and Course Approval Handbook prepared, distributed, and maintained by the Chancellor consistent with section 55000.5(a);</a:t>
            </a:r>
          </a:p>
          <a:p>
            <a:pPr marL="457200">
              <a:buNone/>
            </a:pPr>
            <a:endParaRPr lang="en-US" u="sng">
              <a:solidFill>
                <a:schemeClr val="tx1"/>
              </a:solidFill>
            </a:endParaRPr>
          </a:p>
          <a:p>
            <a:pPr marL="457200">
              <a:buNone/>
            </a:pPr>
            <a:endParaRPr lang="en-US">
              <a:solidFill>
                <a:schemeClr val="tx1"/>
              </a:solidFill>
            </a:endParaRPr>
          </a:p>
          <a:p>
            <a:pPr marL="457200">
              <a:buNone/>
            </a:pPr>
            <a:r>
              <a:rPr lang="en-US" u="sng">
                <a:solidFill>
                  <a:schemeClr val="tx1"/>
                </a:solidFill>
              </a:rPr>
              <a:t>(b)(4) the district governing board has established local policy or procedures specifying the relationship between contact hours, outside-of-class hours, and the calculation of credit hours consistent with section 55002.5.</a:t>
            </a:r>
            <a:endParaRPr>
              <a:solidFill>
                <a:schemeClr val="tx1"/>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11</a:t>
            </a:fld>
            <a:endParaRPr lang="en-US"/>
          </a:p>
        </p:txBody>
      </p:sp>
    </p:spTree>
    <p:extLst>
      <p:ext uri="{BB962C8B-B14F-4D97-AF65-F5344CB8AC3E}">
        <p14:creationId xmlns:p14="http://schemas.microsoft.com/office/powerpoint/2010/main" val="1973566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1421841465"/>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55100</a:t>
            </a:r>
            <a:r>
              <a:rPr lang="en-US" sz="3200" b="1">
                <a:solidFill>
                  <a:schemeClr val="tx1"/>
                </a:solidFill>
                <a:latin typeface="Calibri"/>
              </a:rPr>
              <a:t>. Credit Course Approval (4/4)</a:t>
            </a:r>
          </a:p>
        </p:txBody>
      </p:sp>
      <p:sp>
        <p:nvSpPr>
          <p:cNvPr id="3" name="Content Placeholder 2"/>
          <p:cNvSpPr>
            <a:spLocks noGrp="1"/>
          </p:cNvSpPr>
          <p:nvPr>
            <p:ph idx="1"/>
            <p:extLst>
              <p:ext uri="{D42A27DB-BD31-4B8C-83A1-F6EECF244321}">
                <p14:modId xmlns:p14="http://schemas.microsoft.com/office/powerpoint/2010/main" val="1084302985"/>
              </p:ext>
            </p:extLst>
          </p:nvPr>
        </p:nvSpPr>
        <p:spPr>
          <a:xfrm>
            <a:off x="677863" y="1466248"/>
            <a:ext cx="8596312" cy="4575777"/>
          </a:xfrm>
        </p:spPr>
        <p:txBody>
          <a:bodyPr vert="horz" lIns="91440" tIns="45720" rIns="91440" bIns="45720" rtlCol="0" anchor="t">
            <a:normAutofit/>
          </a:bodyPr>
          <a:lstStyle/>
          <a:p>
            <a:pPr marL="457200">
              <a:buNone/>
            </a:pPr>
            <a:r>
              <a:rPr lang="en-US">
                <a:solidFill>
                  <a:schemeClr val="tx1"/>
                </a:solidFill>
              </a:rPr>
              <a:t>(c)</a:t>
            </a:r>
            <a:r>
              <a:rPr lang="en-US" strike="sngStrike">
                <a:solidFill>
                  <a:schemeClr val="tx1"/>
                </a:solidFill>
              </a:rPr>
              <a:t> Districts shall separately submit to the Chancellor all courses which are not part of any approved educational program for certification of compliance with all requirements pursuant to sections 55000 et seq., and the Program and Course Approval Handbook pursuant to section 55000.5.</a:t>
            </a:r>
            <a:r>
              <a:rPr lang="en-US" u="sng">
                <a:solidFill>
                  <a:schemeClr val="tx1"/>
                </a:solidFill>
              </a:rPr>
              <a:t> The Chancellor may conduct reviews to ensure that colleges and/or districts are in compliance with the certification requirements identified in this section. </a:t>
            </a:r>
          </a:p>
          <a:p>
            <a:pPr marL="457200">
              <a:buNone/>
            </a:pPr>
            <a:endParaRPr lang="en-US" u="sng">
              <a:solidFill>
                <a:schemeClr val="tx1"/>
              </a:solidFill>
            </a:endParaRPr>
          </a:p>
          <a:p>
            <a:pPr marL="457200">
              <a:buNone/>
            </a:pPr>
            <a:endParaRPr lang="en-US">
              <a:solidFill>
                <a:schemeClr val="tx1"/>
              </a:solidFill>
            </a:endParaRPr>
          </a:p>
          <a:p>
            <a:pPr marL="457200">
              <a:buNone/>
            </a:pPr>
            <a:r>
              <a:rPr lang="en-US">
                <a:solidFill>
                  <a:schemeClr val="tx1"/>
                </a:solidFill>
              </a:rPr>
              <a:t>(d) The Chancellor may, at any time, </a:t>
            </a:r>
            <a:r>
              <a:rPr lang="en-US" u="sng">
                <a:solidFill>
                  <a:schemeClr val="tx1"/>
                </a:solidFill>
              </a:rPr>
              <a:t>limit or </a:t>
            </a:r>
            <a:r>
              <a:rPr lang="en-US">
                <a:solidFill>
                  <a:schemeClr val="tx1"/>
                </a:solidFill>
              </a:rPr>
              <a:t>terminate the ability of a district to </a:t>
            </a:r>
            <a:r>
              <a:rPr lang="en-US" u="sng">
                <a:solidFill>
                  <a:schemeClr val="tx1"/>
                </a:solidFill>
              </a:rPr>
              <a:t>approve or </a:t>
            </a:r>
            <a:r>
              <a:rPr lang="en-US">
                <a:solidFill>
                  <a:schemeClr val="tx1"/>
                </a:solidFill>
              </a:rPr>
              <a:t>offer </a:t>
            </a:r>
            <a:r>
              <a:rPr lang="en-US" u="sng">
                <a:solidFill>
                  <a:schemeClr val="tx1"/>
                </a:solidFill>
              </a:rPr>
              <a:t>credit </a:t>
            </a:r>
            <a:r>
              <a:rPr lang="en-US">
                <a:solidFill>
                  <a:schemeClr val="tx1"/>
                </a:solidFill>
              </a:rPr>
              <a:t>courses </a:t>
            </a:r>
            <a:r>
              <a:rPr lang="en-US" strike="sngStrike">
                <a:solidFill>
                  <a:schemeClr val="tx1"/>
                </a:solidFill>
              </a:rPr>
              <a:t>pursuant to subdivisions (b) and (c) </a:t>
            </a:r>
            <a:r>
              <a:rPr lang="en-US">
                <a:solidFill>
                  <a:schemeClr val="tx1"/>
                </a:solidFill>
              </a:rPr>
              <a:t>if </a:t>
            </a:r>
            <a:r>
              <a:rPr lang="en-US" b="1" u="sng">
                <a:solidFill>
                  <a:schemeClr val="tx1"/>
                </a:solidFill>
              </a:rPr>
              <a:t>he or she</a:t>
            </a:r>
            <a:r>
              <a:rPr lang="en-US" b="1" strike="sngStrike">
                <a:solidFill>
                  <a:schemeClr val="tx1"/>
                </a:solidFill>
              </a:rPr>
              <a:t> it is</a:t>
            </a:r>
            <a:r>
              <a:rPr lang="en-US" strike="sngStrike">
                <a:solidFill>
                  <a:schemeClr val="tx1"/>
                </a:solidFill>
              </a:rPr>
              <a:t> </a:t>
            </a:r>
            <a:r>
              <a:rPr lang="en-US" err="1">
                <a:solidFill>
                  <a:schemeClr val="tx1"/>
                </a:solidFill>
              </a:rPr>
              <a:t>determine</a:t>
            </a:r>
            <a:r>
              <a:rPr lang="en-US" b="1" u="sng" err="1">
                <a:solidFill>
                  <a:schemeClr val="tx1"/>
                </a:solidFill>
              </a:rPr>
              <a:t>s</a:t>
            </a:r>
            <a:r>
              <a:rPr lang="en-US" b="1" strike="sngStrike" err="1">
                <a:solidFill>
                  <a:schemeClr val="tx1"/>
                </a:solidFill>
              </a:rPr>
              <a:t>d</a:t>
            </a:r>
            <a:r>
              <a:rPr lang="en-US">
                <a:solidFill>
                  <a:schemeClr val="tx1"/>
                </a:solidFill>
              </a:rPr>
              <a:t> that a </a:t>
            </a:r>
            <a:r>
              <a:rPr lang="en-US" u="sng">
                <a:solidFill>
                  <a:schemeClr val="tx1"/>
                </a:solidFill>
              </a:rPr>
              <a:t>college and/or </a:t>
            </a:r>
            <a:r>
              <a:rPr lang="en-US">
                <a:solidFill>
                  <a:schemeClr val="tx1"/>
                </a:solidFill>
              </a:rPr>
              <a:t>district has failed to comply with </a:t>
            </a:r>
            <a:r>
              <a:rPr lang="en-US" strike="sngStrike">
                <a:solidFill>
                  <a:schemeClr val="tx1"/>
                </a:solidFill>
              </a:rPr>
              <a:t>all </a:t>
            </a:r>
            <a:r>
              <a:rPr lang="en-US" u="sng">
                <a:solidFill>
                  <a:schemeClr val="tx1"/>
                </a:solidFill>
              </a:rPr>
              <a:t>any </a:t>
            </a:r>
            <a:r>
              <a:rPr lang="en-US">
                <a:solidFill>
                  <a:schemeClr val="tx1"/>
                </a:solidFill>
              </a:rPr>
              <a:t>of the conditions set forth in </a:t>
            </a:r>
            <a:r>
              <a:rPr lang="en-US" strike="sngStrike">
                <a:solidFill>
                  <a:schemeClr val="tx1"/>
                </a:solidFill>
              </a:rPr>
              <a:t>those subdivisions </a:t>
            </a:r>
            <a:r>
              <a:rPr lang="en-US" u="sng">
                <a:solidFill>
                  <a:schemeClr val="tx1"/>
                </a:solidFill>
              </a:rPr>
              <a:t>this section </a:t>
            </a:r>
            <a:r>
              <a:rPr lang="en-US">
                <a:solidFill>
                  <a:schemeClr val="tx1"/>
                </a:solidFill>
              </a:rPr>
              <a:t>until such time a</a:t>
            </a:r>
            <a:r>
              <a:rPr lang="en-US" u="sng">
                <a:solidFill>
                  <a:schemeClr val="tx1"/>
                </a:solidFill>
              </a:rPr>
              <a:t> college and/or</a:t>
            </a:r>
            <a:r>
              <a:rPr lang="en-US">
                <a:solidFill>
                  <a:schemeClr val="tx1"/>
                </a:solidFill>
              </a:rPr>
              <a:t> district demonstrates compliance with</a:t>
            </a:r>
            <a:r>
              <a:rPr lang="en-US" strike="sngStrike">
                <a:solidFill>
                  <a:schemeClr val="tx1"/>
                </a:solidFill>
              </a:rPr>
              <a:t> all requirements for</a:t>
            </a:r>
            <a:r>
              <a:rPr lang="en-US">
                <a:solidFill>
                  <a:schemeClr val="tx1"/>
                </a:solidFill>
              </a:rPr>
              <a:t> </a:t>
            </a:r>
            <a:r>
              <a:rPr lang="en-US" u="sng">
                <a:solidFill>
                  <a:schemeClr val="tx1"/>
                </a:solidFill>
              </a:rPr>
              <a:t>the </a:t>
            </a:r>
            <a:r>
              <a:rPr lang="en-US">
                <a:solidFill>
                  <a:schemeClr val="tx1"/>
                </a:solidFill>
              </a:rPr>
              <a:t>certification</a:t>
            </a:r>
            <a:r>
              <a:rPr lang="en-US" u="sng">
                <a:solidFill>
                  <a:schemeClr val="tx1"/>
                </a:solidFill>
              </a:rPr>
              <a:t> requirements identified in this section</a:t>
            </a:r>
            <a:r>
              <a:rPr lang="en-US">
                <a:solidFill>
                  <a:schemeClr val="tx1"/>
                </a:solidFill>
              </a:rPr>
              <a:t>.</a:t>
            </a:r>
          </a:p>
          <a:p>
            <a:pPr marL="457200">
              <a:buNone/>
            </a:pPr>
            <a:endParaRPr>
              <a:solidFill>
                <a:schemeClr val="tx1"/>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12</a:t>
            </a:fld>
            <a:endParaRPr lang="en-US"/>
          </a:p>
        </p:txBody>
      </p:sp>
    </p:spTree>
    <p:extLst>
      <p:ext uri="{BB962C8B-B14F-4D97-AF65-F5344CB8AC3E}">
        <p14:creationId xmlns:p14="http://schemas.microsoft.com/office/powerpoint/2010/main" val="3467535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3787722774"/>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55130</a:t>
            </a:r>
            <a:r>
              <a:rPr lang="en-US" sz="3200" b="1">
                <a:solidFill>
                  <a:schemeClr val="tx1"/>
                </a:solidFill>
                <a:latin typeface="Calibri"/>
              </a:rPr>
              <a:t>. Approval of Credit Programs (1/4)</a:t>
            </a:r>
          </a:p>
        </p:txBody>
      </p:sp>
      <p:sp>
        <p:nvSpPr>
          <p:cNvPr id="3" name="Content Placeholder 2"/>
          <p:cNvSpPr>
            <a:spLocks noGrp="1"/>
          </p:cNvSpPr>
          <p:nvPr>
            <p:ph idx="1"/>
            <p:extLst>
              <p:ext uri="{D42A27DB-BD31-4B8C-83A1-F6EECF244321}">
                <p14:modId xmlns:p14="http://schemas.microsoft.com/office/powerpoint/2010/main" val="2201133612"/>
              </p:ext>
            </p:extLst>
          </p:nvPr>
        </p:nvSpPr>
        <p:spPr>
          <a:xfrm>
            <a:off x="677863" y="1466248"/>
            <a:ext cx="8596312" cy="4575777"/>
          </a:xfrm>
        </p:spPr>
        <p:txBody>
          <a:bodyPr vert="horz" lIns="91440" tIns="45720" rIns="91440" bIns="45720" rtlCol="0" anchor="t">
            <a:normAutofit lnSpcReduction="10000"/>
          </a:bodyPr>
          <a:lstStyle/>
          <a:p>
            <a:r>
              <a:rPr lang="en-US">
                <a:solidFill>
                  <a:schemeClr val="tx1"/>
                </a:solidFill>
              </a:rPr>
              <a:t>§ 55130(a) </a:t>
            </a:r>
            <a:endParaRPr lang="en-US"/>
          </a:p>
          <a:p>
            <a:pPr lvl="1"/>
            <a:r>
              <a:rPr lang="en-US" sz="1800">
                <a:solidFill>
                  <a:schemeClr val="tx1"/>
                </a:solidFill>
              </a:rPr>
              <a:t>Deleted current language and replaced it with proposed language to support and clarify the curriculum approval streamlining efforts. Also referenced articles 6 and 7 of subchapter 1 of Chapter 6, and the current Chancellor’s Office Program and Course Approval Handbook for additional guidance. </a:t>
            </a:r>
            <a:endParaRPr>
              <a:solidFill>
                <a:schemeClr val="tx1"/>
              </a:solidFill>
            </a:endParaRPr>
          </a:p>
          <a:p>
            <a:pPr marL="457200">
              <a:buNone/>
            </a:pPr>
            <a:r>
              <a:rPr lang="en-US" sz="2000">
                <a:solidFill>
                  <a:schemeClr val="tx1"/>
                </a:solidFill>
              </a:rPr>
              <a:t>(a) </a:t>
            </a:r>
            <a:r>
              <a:rPr lang="en-US" sz="2000" strike="sngStrike">
                <a:solidFill>
                  <a:schemeClr val="tx1"/>
                </a:solidFill>
              </a:rPr>
              <a:t>Before offering any credit course as part of an educational program at a college, the governing board of a district shall obtain approval of the educational program from the Chancellor in accordance with the provisions of this article. Approval shall be requested on forms provided by the Chancellor. </a:t>
            </a:r>
            <a:r>
              <a:rPr lang="en-US" sz="2000" u="sng">
                <a:solidFill>
                  <a:schemeClr val="tx1"/>
                </a:solidFill>
              </a:rPr>
              <a:t>The governing board of each community college district shall establish policies for, and may approve, an educational program pursuant to articles 6 and 7 of subchapter 1 of chapter 6 of division 6, and the Chancellor’s Office Program and Course Approval Handbook, prepared, distributed, and maintained by the Chancellor consistent with subdivision 55000.5(a).</a:t>
            </a:r>
            <a:endParaRPr>
              <a:solidFill>
                <a:schemeClr val="tx1"/>
              </a:solidFill>
            </a:endParaRPr>
          </a:p>
          <a:p>
            <a:pPr marL="0" indent="0">
              <a:buNone/>
            </a:pPr>
            <a:endParaRPr lang="en-US" sz="2000">
              <a:solidFill>
                <a:schemeClr val="tx1"/>
              </a:solidFill>
            </a:endParaRPr>
          </a:p>
          <a:p>
            <a:pPr marL="342900" lvl="1" indent="-342900">
              <a:buChar char="•"/>
            </a:pPr>
            <a:endParaRPr lang="en-US" sz="1800">
              <a:solidFill>
                <a:schemeClr val="tx1"/>
              </a:solidFill>
            </a:endParaRPr>
          </a:p>
          <a:p>
            <a:pPr lvl="1">
              <a:buChar char="•"/>
            </a:pPr>
            <a:endParaRPr lang="en-US">
              <a:solidFill>
                <a:schemeClr val="tx1"/>
              </a:solidFill>
            </a:endParaRPr>
          </a:p>
          <a:p>
            <a:pPr marL="457200">
              <a:buNone/>
            </a:pPr>
            <a:endParaRPr lang="en-US" u="sng">
              <a:solidFill>
                <a:schemeClr val="tx1"/>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13</a:t>
            </a:fld>
            <a:endParaRPr lang="en-US"/>
          </a:p>
        </p:txBody>
      </p:sp>
    </p:spTree>
    <p:extLst>
      <p:ext uri="{BB962C8B-B14F-4D97-AF65-F5344CB8AC3E}">
        <p14:creationId xmlns:p14="http://schemas.microsoft.com/office/powerpoint/2010/main" val="1002246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2157790120"/>
              </p:ext>
            </p:extLst>
          </p:nvPr>
        </p:nvSpPr>
        <p:spPr/>
        <p:txBody>
          <a:bodyPr>
            <a:normAutofit/>
          </a:bodyPr>
          <a:lstStyle/>
          <a:p>
            <a:r>
              <a:rPr lang="en-US" sz="3200" b="1">
                <a:solidFill>
                  <a:schemeClr val="tx1"/>
                </a:solidFill>
                <a:latin typeface="Calibri"/>
                <a:ea typeface="Calibri"/>
                <a:cs typeface="Calibri"/>
              </a:rPr>
              <a:t>§ 55130</a:t>
            </a:r>
            <a:r>
              <a:rPr lang="en-US" sz="3200" b="1">
                <a:solidFill>
                  <a:schemeClr val="tx1"/>
                </a:solidFill>
                <a:latin typeface="Calibri"/>
              </a:rPr>
              <a:t>. Approval of Credit Programs (2/4)</a:t>
            </a:r>
          </a:p>
        </p:txBody>
      </p:sp>
      <p:sp>
        <p:nvSpPr>
          <p:cNvPr id="3" name="Content Placeholder 2"/>
          <p:cNvSpPr>
            <a:spLocks noGrp="1"/>
          </p:cNvSpPr>
          <p:nvPr>
            <p:ph idx="1"/>
          </p:nvPr>
        </p:nvSpPr>
        <p:spPr>
          <a:xfrm>
            <a:off x="677334" y="1406769"/>
            <a:ext cx="8596668" cy="4634594"/>
          </a:xfrm>
        </p:spPr>
        <p:txBody>
          <a:bodyPr>
            <a:normAutofit fontScale="70000" lnSpcReduction="20000"/>
          </a:bodyPr>
          <a:lstStyle/>
          <a:p>
            <a:pPr fontAlgn="base"/>
            <a:r>
              <a:rPr lang="en-US" sz="2300"/>
              <a:t>§ 55130(b)​</a:t>
            </a:r>
          </a:p>
          <a:p>
            <a:pPr lvl="1" fontAlgn="base"/>
            <a:r>
              <a:rPr lang="en-US" sz="2300"/>
              <a:t>Revised language to provide better guidance on the required components of a program and to support the curriculum streamlining efforts. ​</a:t>
            </a:r>
          </a:p>
          <a:p>
            <a:pPr lvl="1" fontAlgn="base"/>
            <a:r>
              <a:rPr lang="en-US" sz="2300"/>
              <a:t>"Place of proposed program in district master plan" is replaced with "An explanation of how the program is appropriate to the objectives and conditions of higher education and community college education in California and how it conforms to statewide master planning"​</a:t>
            </a:r>
          </a:p>
          <a:p>
            <a:pPr lvl="1" fontAlgn="base"/>
            <a:r>
              <a:rPr lang="en-US" sz="2300"/>
              <a:t>Changes to CTE requirements:​</a:t>
            </a:r>
            <a:endParaRPr lang="en-US"/>
          </a:p>
          <a:p>
            <a:pPr marL="0" indent="0" fontAlgn="base">
              <a:buNone/>
            </a:pPr>
            <a:r>
              <a:rPr lang="en-US" sz="2000"/>
              <a:t>(</a:t>
            </a:r>
            <a:r>
              <a:rPr lang="en-US" sz="2000" strike="sngStrike"/>
              <a:t>8</a:t>
            </a:r>
            <a:r>
              <a:rPr lang="en-US" sz="2000" u="sng"/>
              <a:t>7</a:t>
            </a:r>
            <a:r>
              <a:rPr lang="en-US" sz="2000"/>
              <a:t>) </a:t>
            </a:r>
            <a:r>
              <a:rPr lang="en-US" sz="2000" strike="sngStrike"/>
              <a:t>The need for the proposed </a:t>
            </a:r>
            <a:r>
              <a:rPr lang="en-US" sz="2000" u="sng"/>
              <a:t>For career technical education </a:t>
            </a:r>
            <a:r>
              <a:rPr lang="en-US" sz="2000"/>
              <a:t>program</a:t>
            </a:r>
            <a:r>
              <a:rPr lang="en-US" sz="2000" u="sng"/>
              <a:t>s,</a:t>
            </a:r>
            <a:r>
              <a:rPr lang="en-US" sz="2000"/>
              <a:t> </a:t>
            </a:r>
            <a:r>
              <a:rPr lang="en-US" sz="2000" strike="sngStrike"/>
              <a:t>ascertained with regard to at least </a:t>
            </a:r>
            <a:r>
              <a:rPr lang="en-US" sz="2000"/>
              <a:t>the following </a:t>
            </a:r>
            <a:r>
              <a:rPr lang="en-US" sz="2000" u="sng"/>
              <a:t>additional information must be provided to the district governing </a:t>
            </a:r>
            <a:r>
              <a:rPr lang="en-US" sz="2000" u="sng" err="1"/>
              <a:t>board</a:t>
            </a:r>
            <a:r>
              <a:rPr lang="en-US" sz="2000" strike="sngStrike" err="1"/>
              <a:t>factors</a:t>
            </a:r>
            <a:r>
              <a:rPr lang="en-US" sz="2000"/>
              <a:t>:​</a:t>
            </a:r>
          </a:p>
          <a:p>
            <a:pPr marL="0" indent="0" fontAlgn="base">
              <a:buNone/>
            </a:pPr>
            <a:r>
              <a:rPr lang="en-US" sz="2000"/>
              <a:t>   (A) </a:t>
            </a:r>
            <a:r>
              <a:rPr lang="en-US" sz="2000" u="sng"/>
              <a:t>a list of </a:t>
            </a:r>
            <a:r>
              <a:rPr lang="en-US" sz="2000" u="sng" err="1"/>
              <a:t>o</a:t>
            </a:r>
            <a:r>
              <a:rPr lang="en-US" sz="2000" strike="sngStrike" err="1"/>
              <a:t>O</a:t>
            </a:r>
            <a:r>
              <a:rPr lang="en-US" sz="2000" err="1"/>
              <a:t>ther</a:t>
            </a:r>
            <a:r>
              <a:rPr lang="en-US" sz="2000"/>
              <a:t> community colleges in the area currently offering the program;​</a:t>
            </a:r>
          </a:p>
          <a:p>
            <a:pPr marL="0" indent="0" fontAlgn="base">
              <a:buNone/>
            </a:pPr>
            <a:r>
              <a:rPr lang="en-US" sz="2000"/>
              <a:t>   </a:t>
            </a:r>
            <a:r>
              <a:rPr lang="en-US" sz="2000" strike="sngStrike"/>
              <a:t>(B) Other programs closely related to the proposed program offered by the college;</a:t>
            </a:r>
            <a:r>
              <a:rPr lang="en-US" sz="2000"/>
              <a:t>​</a:t>
            </a:r>
          </a:p>
          <a:p>
            <a:pPr marL="0" indent="0" fontAlgn="base">
              <a:buNone/>
            </a:pPr>
            <a:r>
              <a:rPr lang="en-US" sz="2000"/>
              <a:t>   (</a:t>
            </a:r>
            <a:r>
              <a:rPr lang="en-US" sz="2000" u="sng"/>
              <a:t>B</a:t>
            </a:r>
            <a:r>
              <a:rPr lang="en-US" sz="2000" strike="sngStrike"/>
              <a:t>C</a:t>
            </a:r>
            <a:r>
              <a:rPr lang="en-US" sz="2000"/>
              <a:t>) </a:t>
            </a:r>
            <a:r>
              <a:rPr lang="en-US" sz="2000" strike="sngStrike" err="1"/>
              <a:t>R</a:t>
            </a:r>
            <a:r>
              <a:rPr lang="en-US" sz="2000" u="sng" err="1"/>
              <a:t>r</a:t>
            </a:r>
            <a:r>
              <a:rPr lang="en-US" sz="2000" err="1"/>
              <a:t>elation</a:t>
            </a:r>
            <a:r>
              <a:rPr lang="en-US" sz="2000"/>
              <a:t> of the proposed program to </a:t>
            </a:r>
            <a:r>
              <a:rPr lang="en-US" sz="2000" u="sng"/>
              <a:t>regional labor </a:t>
            </a:r>
            <a:r>
              <a:rPr lang="en-US" sz="2000" strike="sngStrike"/>
              <a:t>job </a:t>
            </a:r>
            <a:r>
              <a:rPr lang="en-US" sz="2000"/>
              <a:t>market</a:t>
            </a:r>
            <a:r>
              <a:rPr lang="en-US" sz="2000" strike="sngStrike"/>
              <a:t> analysis,</a:t>
            </a:r>
            <a:r>
              <a:rPr lang="en-US" sz="2000" u="sng"/>
              <a:t> demand</a:t>
            </a:r>
            <a:r>
              <a:rPr lang="en-US" sz="2000"/>
              <a:t> </a:t>
            </a:r>
            <a:r>
              <a:rPr lang="en-US" sz="2000" strike="sngStrike"/>
              <a:t>where applicable</a:t>
            </a:r>
            <a:r>
              <a:rPr lang="en-US" sz="2000"/>
              <a:t>;</a:t>
            </a:r>
            <a:r>
              <a:rPr lang="en-US" sz="2000" u="sng"/>
              <a:t> and</a:t>
            </a:r>
            <a:r>
              <a:rPr lang="en-US" sz="2000"/>
              <a:t>​</a:t>
            </a:r>
          </a:p>
          <a:p>
            <a:pPr marL="0" indent="0" fontAlgn="base">
              <a:buNone/>
            </a:pPr>
            <a:r>
              <a:rPr lang="en-US" sz="2000"/>
              <a:t>   </a:t>
            </a:r>
            <a:r>
              <a:rPr lang="en-US" sz="2000" strike="sngStrike"/>
              <a:t>(D) Enrollment projection for the proposed program;</a:t>
            </a:r>
            <a:r>
              <a:rPr lang="en-US" sz="2000"/>
              <a:t>​</a:t>
            </a:r>
          </a:p>
          <a:p>
            <a:pPr marL="0" indent="0" fontAlgn="base">
              <a:buNone/>
            </a:pPr>
            <a:r>
              <a:rPr lang="en-US" sz="2000"/>
              <a:t>   (</a:t>
            </a:r>
            <a:r>
              <a:rPr lang="en-US" sz="2000" u="sng"/>
              <a:t>C</a:t>
            </a:r>
            <a:r>
              <a:rPr lang="en-US" sz="2000" strike="sngStrike"/>
              <a:t>E</a:t>
            </a:r>
            <a:r>
              <a:rPr lang="en-US" sz="2000"/>
              <a:t>) </a:t>
            </a:r>
            <a:r>
              <a:rPr lang="en-US" sz="2000" strike="sngStrike" err="1"/>
              <a:t>R</a:t>
            </a:r>
            <a:r>
              <a:rPr lang="en-US" sz="2000" u="sng" err="1"/>
              <a:t>r</a:t>
            </a:r>
            <a:r>
              <a:rPr lang="en-US" sz="2000" err="1"/>
              <a:t>ecommendations</a:t>
            </a:r>
            <a:r>
              <a:rPr lang="en-US" sz="2000"/>
              <a:t> of career technical education regional consortia</a:t>
            </a:r>
            <a:r>
              <a:rPr lang="en-US" sz="2000" u="sng"/>
              <a:t>.</a:t>
            </a:r>
            <a:r>
              <a:rPr lang="en-US" sz="2000" strike="sngStrike"/>
              <a:t>, when applicable; and</a:t>
            </a:r>
            <a:r>
              <a:rPr lang="en-US" sz="2000"/>
              <a:t>​</a:t>
            </a:r>
          </a:p>
          <a:p>
            <a:pPr marL="0" indent="0" fontAlgn="base">
              <a:buNone/>
            </a:pPr>
            <a:r>
              <a:rPr lang="en-US" sz="2000"/>
              <a:t>   </a:t>
            </a:r>
            <a:r>
              <a:rPr lang="en-US" sz="2000" strike="sngStrike"/>
              <a:t>(F) The classification of the courses in the program in accordance with section 55001.</a:t>
            </a:r>
            <a:endParaRPr lang="en-US" sz="2000"/>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14</a:t>
            </a:fld>
            <a:endParaRPr lang="en-US"/>
          </a:p>
        </p:txBody>
      </p:sp>
    </p:spTree>
    <p:extLst>
      <p:ext uri="{BB962C8B-B14F-4D97-AF65-F5344CB8AC3E}">
        <p14:creationId xmlns:p14="http://schemas.microsoft.com/office/powerpoint/2010/main" val="2499938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544447204"/>
              </p:ext>
            </p:extLst>
          </p:nvPr>
        </p:nvSpPr>
        <p:spPr/>
        <p:txBody>
          <a:bodyPr>
            <a:normAutofit/>
          </a:bodyPr>
          <a:lstStyle/>
          <a:p>
            <a:r>
              <a:rPr lang="en-US" sz="3200" b="1">
                <a:solidFill>
                  <a:schemeClr val="tx1"/>
                </a:solidFill>
                <a:latin typeface="Calibri"/>
                <a:ea typeface="Calibri"/>
                <a:cs typeface="Calibri"/>
              </a:rPr>
              <a:t>§ 55130</a:t>
            </a:r>
            <a:r>
              <a:rPr lang="en-US" sz="3200" b="1">
                <a:solidFill>
                  <a:schemeClr val="tx1"/>
                </a:solidFill>
                <a:latin typeface="Calibri"/>
              </a:rPr>
              <a:t>. Approval of Credit Programs (3/4)</a:t>
            </a:r>
          </a:p>
        </p:txBody>
      </p:sp>
      <p:sp>
        <p:nvSpPr>
          <p:cNvPr id="3" name="Content Placeholder 2"/>
          <p:cNvSpPr>
            <a:spLocks noGrp="1"/>
          </p:cNvSpPr>
          <p:nvPr>
            <p:ph idx="1"/>
          </p:nvPr>
        </p:nvSpPr>
        <p:spPr>
          <a:xfrm>
            <a:off x="677334" y="1415563"/>
            <a:ext cx="8596668" cy="4625800"/>
          </a:xfrm>
        </p:spPr>
        <p:txBody>
          <a:bodyPr>
            <a:normAutofit fontScale="92500" lnSpcReduction="20000"/>
          </a:bodyPr>
          <a:lstStyle/>
          <a:p>
            <a:r>
              <a:rPr lang="en-US"/>
              <a:t>§ 55130(c)(1)- (4)</a:t>
            </a:r>
          </a:p>
          <a:p>
            <a:pPr lvl="1"/>
            <a:r>
              <a:rPr lang="en-US"/>
              <a:t>To support streamlining, added language to provide clear instructions on who should be required to certify that all requirements are met for credit programs and when certification should occur.  </a:t>
            </a:r>
          </a:p>
          <a:p>
            <a:pPr marL="457200" lvl="1" indent="0">
              <a:buNone/>
            </a:pPr>
            <a:endParaRPr lang="en-US"/>
          </a:p>
          <a:p>
            <a:r>
              <a:rPr lang="en-US"/>
              <a:t>§ 55130(d) </a:t>
            </a:r>
          </a:p>
          <a:p>
            <a:pPr lvl="1"/>
            <a:r>
              <a:rPr lang="en-US"/>
              <a:t>Provided clarity as to the abilities of the Chancellor with regard to colleges who are out of compliance with this section:</a:t>
            </a:r>
          </a:p>
          <a:p>
            <a:pPr lvl="2"/>
            <a:r>
              <a:rPr lang="en-US" sz="1600" u="sng"/>
              <a:t>"The Chancellor may conduct reviews to ensure that colleges and/or districts are in compliance with the certification requirements identified in this section."</a:t>
            </a:r>
            <a:endParaRPr lang="en-US" sz="1600"/>
          </a:p>
          <a:p>
            <a:pPr lvl="2"/>
            <a:endParaRPr lang="en-US" u="sng"/>
          </a:p>
          <a:p>
            <a:r>
              <a:rPr lang="en-US"/>
              <a:t>§ 55130(e)</a:t>
            </a:r>
          </a:p>
          <a:p>
            <a:pPr lvl="1"/>
            <a:r>
              <a:rPr lang="en-US"/>
              <a:t>Clarified consequences if districts or colleges do not comply:</a:t>
            </a:r>
          </a:p>
          <a:p>
            <a:pPr lvl="2"/>
            <a:r>
              <a:rPr lang="en-US" sz="1600" u="sng"/>
              <a:t>The Chancellor may, at any time, limit or terminate the ability of a district to approve or offer educational programs if </a:t>
            </a:r>
            <a:r>
              <a:rPr lang="en-US" sz="1600" b="1" u="sng"/>
              <a:t>he or she </a:t>
            </a:r>
            <a:r>
              <a:rPr lang="en-US" sz="1600" b="1" strike="sngStrike"/>
              <a:t>it is</a:t>
            </a:r>
            <a:r>
              <a:rPr lang="en-US" sz="1600" strike="sngStrike"/>
              <a:t> </a:t>
            </a:r>
            <a:r>
              <a:rPr lang="en-US" sz="1600" u="sng" err="1"/>
              <a:t>determine</a:t>
            </a:r>
            <a:r>
              <a:rPr lang="en-US" sz="1600" b="1" u="sng" err="1"/>
              <a:t>s</a:t>
            </a:r>
            <a:r>
              <a:rPr lang="en-US" sz="1600" b="1" strike="sngStrike" err="1"/>
              <a:t>d</a:t>
            </a:r>
            <a:r>
              <a:rPr lang="en-US" sz="1600" u="sng"/>
              <a:t> that a college and/or district has failed to comply with any of the conditions set forth in this section until such time a college and/or district demonstrates compliance with the certification requirements identified in this section.</a:t>
            </a:r>
            <a:endParaRPr lang="en-US" sz="1600"/>
          </a:p>
          <a:p>
            <a:endParaRPr lang="en-US"/>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15</a:t>
            </a:fld>
            <a:endParaRPr lang="en-US"/>
          </a:p>
        </p:txBody>
      </p:sp>
    </p:spTree>
    <p:extLst>
      <p:ext uri="{BB962C8B-B14F-4D97-AF65-F5344CB8AC3E}">
        <p14:creationId xmlns:p14="http://schemas.microsoft.com/office/powerpoint/2010/main" val="3420925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1242255493"/>
              </p:ext>
            </p:extLst>
          </p:nvPr>
        </p:nvSpPr>
        <p:spPr/>
        <p:txBody>
          <a:bodyPr>
            <a:normAutofit/>
          </a:bodyPr>
          <a:lstStyle/>
          <a:p>
            <a:r>
              <a:rPr lang="en-US" sz="3200" b="1">
                <a:solidFill>
                  <a:schemeClr val="tx1"/>
                </a:solidFill>
                <a:latin typeface="Calibri"/>
                <a:ea typeface="Calibri"/>
                <a:cs typeface="Calibri"/>
              </a:rPr>
              <a:t>§ 55130</a:t>
            </a:r>
            <a:r>
              <a:rPr lang="en-US" sz="3200" b="1">
                <a:solidFill>
                  <a:schemeClr val="tx1"/>
                </a:solidFill>
                <a:latin typeface="Calibri"/>
              </a:rPr>
              <a:t>. Approval of Credit Programs (4/4)</a:t>
            </a:r>
          </a:p>
        </p:txBody>
      </p:sp>
      <p:sp>
        <p:nvSpPr>
          <p:cNvPr id="3" name="Content Placeholder 2"/>
          <p:cNvSpPr>
            <a:spLocks noGrp="1"/>
          </p:cNvSpPr>
          <p:nvPr>
            <p:ph idx="1"/>
          </p:nvPr>
        </p:nvSpPr>
        <p:spPr>
          <a:xfrm>
            <a:off x="677334" y="1758463"/>
            <a:ext cx="8596668" cy="4282900"/>
          </a:xfrm>
        </p:spPr>
        <p:txBody>
          <a:bodyPr>
            <a:normAutofit/>
          </a:bodyPr>
          <a:lstStyle/>
          <a:p>
            <a:r>
              <a:rPr lang="en-US"/>
              <a:t>§ 55130(f)</a:t>
            </a:r>
          </a:p>
          <a:p>
            <a:pPr lvl="1"/>
            <a:r>
              <a:rPr lang="en-US"/>
              <a:t>Proposed added language for clarity regarding multi-college districts.</a:t>
            </a:r>
          </a:p>
          <a:p>
            <a:pPr marL="1200150" lvl="2"/>
            <a:r>
              <a:rPr lang="en-US" u="sng"/>
              <a:t>(f) In multi-college districts, the local governing board shall grant a program approval for a specific college.</a:t>
            </a:r>
            <a:endParaRPr lang="en-US"/>
          </a:p>
          <a:p>
            <a:pPr lvl="1">
              <a:buChar char="•"/>
            </a:pPr>
            <a:endParaRPr lang="en-US"/>
          </a:p>
          <a:p>
            <a:pPr marL="285750" indent="-285750">
              <a:buChar char="•"/>
            </a:pPr>
            <a:endParaRPr lang="en-US"/>
          </a:p>
          <a:p>
            <a:r>
              <a:rPr lang="en-US"/>
              <a:t>Additional clarification for ADTs added after first read:</a:t>
            </a:r>
            <a:endParaRPr lang="en-US" b="1" u="sng"/>
          </a:p>
          <a:p>
            <a:pPr lvl="1"/>
            <a:r>
              <a:rPr lang="en-US"/>
              <a:t>(g) Before offering an Associate Degree for Transfer as identified in the Student Transfer Achievement Reform Act (Education Code section 66745 et seq.), the governing board of a community college district shall obtain approval of the Associate Degree for Transfer from the Chancellor in accordance with the Chancellor’s Office Program and Course Approval Handbook, prepared, distributed, and maintained by the Chancellor consistent with subdivision 55000.5(a).</a:t>
            </a:r>
          </a:p>
          <a:p>
            <a:endParaRPr lang="en-US"/>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16</a:t>
            </a:fld>
            <a:endParaRPr lang="en-US"/>
          </a:p>
        </p:txBody>
      </p:sp>
    </p:spTree>
    <p:extLst>
      <p:ext uri="{BB962C8B-B14F-4D97-AF65-F5344CB8AC3E}">
        <p14:creationId xmlns:p14="http://schemas.microsoft.com/office/powerpoint/2010/main" val="3641146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925906087"/>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58050. Conditions for Claiming Attendance</a:t>
            </a:r>
            <a:endParaRPr lang="en-US">
              <a:solidFill>
                <a:schemeClr val="tx1"/>
              </a:solidFill>
            </a:endParaRPr>
          </a:p>
          <a:p>
            <a:endParaRPr lang="en-US" sz="3200" b="1">
              <a:solidFill>
                <a:schemeClr val="tx1"/>
              </a:solidFill>
              <a:latin typeface="Calibri"/>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17</a:t>
            </a:fld>
            <a:endParaRPr lang="en-US"/>
          </a:p>
        </p:txBody>
      </p:sp>
      <p:sp>
        <p:nvSpPr>
          <p:cNvPr id="6" name="Content Placeholder 5"/>
          <p:cNvSpPr>
            <a:spLocks noGrp="1"/>
          </p:cNvSpPr>
          <p:nvPr>
            <p:ph idx="1"/>
          </p:nvPr>
        </p:nvSpPr>
        <p:spPr/>
        <p:txBody>
          <a:bodyPr/>
          <a:lstStyle/>
          <a:p>
            <a:r>
              <a:rPr lang="en-US" sz="2400">
                <a:solidFill>
                  <a:schemeClr val="tx1"/>
                </a:solidFill>
              </a:rPr>
              <a:t>§ 58050(a)(1)</a:t>
            </a:r>
            <a:endParaRPr lang="en-US" sz="2400"/>
          </a:p>
          <a:p>
            <a:pPr lvl="1"/>
            <a:r>
              <a:rPr lang="en-US" sz="2200">
                <a:solidFill>
                  <a:schemeClr val="tx1"/>
                </a:solidFill>
              </a:rPr>
              <a:t>Changed “Board of Governors” to “governing board of each community college district” to be consistent with the changes being done to all the above sections in reference to credit courses and programs.</a:t>
            </a:r>
          </a:p>
          <a:p>
            <a:pPr marL="0" indent="0">
              <a:buNone/>
            </a:pPr>
            <a:endParaRPr lang="en-US"/>
          </a:p>
        </p:txBody>
      </p:sp>
    </p:spTree>
    <p:extLst>
      <p:ext uri="{BB962C8B-B14F-4D97-AF65-F5344CB8AC3E}">
        <p14:creationId xmlns:p14="http://schemas.microsoft.com/office/powerpoint/2010/main" val="3272910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Program and Course Approval Handbook, </a:t>
            </a:r>
            <a:br>
              <a:rPr lang="en-US"/>
            </a:br>
            <a:r>
              <a:rPr lang="en-US"/>
              <a:t>6</a:t>
            </a:r>
            <a:r>
              <a:rPr lang="en-US" baseline="30000"/>
              <a:t>th</a:t>
            </a:r>
            <a:r>
              <a:rPr lang="en-US"/>
              <a:t> edition</a:t>
            </a:r>
          </a:p>
        </p:txBody>
      </p:sp>
      <p:sp>
        <p:nvSpPr>
          <p:cNvPr id="3" name="Content Placeholder 2"/>
          <p:cNvSpPr>
            <a:spLocks noGrp="1"/>
          </p:cNvSpPr>
          <p:nvPr>
            <p:ph idx="1"/>
            <p:extLst>
              <p:ext uri="{D42A27DB-BD31-4B8C-83A1-F6EECF244321}">
                <p14:modId xmlns:p14="http://schemas.microsoft.com/office/powerpoint/2010/main" val="774857580"/>
              </p:ext>
            </p:extLst>
          </p:nvPr>
        </p:nvSpPr>
        <p:spPr/>
        <p:txBody>
          <a:bodyPr vert="horz" lIns="91440" tIns="45720" rIns="91440" bIns="45720" rtlCol="0" anchor="t">
            <a:normAutofit/>
          </a:bodyPr>
          <a:lstStyle/>
          <a:p>
            <a:r>
              <a:rPr lang="en-US"/>
              <a:t>Significant revisions to structure and new guidance on unit calculations, program goals, and supporting documentation, and more</a:t>
            </a:r>
          </a:p>
          <a:p>
            <a:pPr marL="274320" lvl="1" indent="0">
              <a:buNone/>
            </a:pPr>
            <a:endParaRPr lang="en-US" sz="1200"/>
          </a:p>
          <a:p>
            <a:r>
              <a:rPr lang="en-US"/>
              <a:t>From one to three documents: PCAH, Submission Guidelines, Technical Document for COCI. </a:t>
            </a:r>
          </a:p>
          <a:p>
            <a:pPr marL="0" indent="0">
              <a:buNone/>
            </a:pPr>
            <a:endParaRPr lang="en-US" sz="1200"/>
          </a:p>
          <a:p>
            <a:r>
              <a:rPr lang="en-US"/>
              <a:t>Final version released July 12 on </a:t>
            </a:r>
            <a:r>
              <a:rPr lang="en-US">
                <a:hlinkClick r:id="rId2"/>
              </a:rPr>
              <a:t>CCCCO website</a:t>
            </a:r>
          </a:p>
          <a:p>
            <a:endParaRPr lang="en-US">
              <a:solidFill>
                <a:schemeClr val="tx1"/>
              </a:solidFill>
            </a:endParaRPr>
          </a:p>
          <a:p>
            <a:endParaRPr lang="en-US">
              <a:solidFill>
                <a:srgbClr val="404040"/>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18</a:t>
            </a:fld>
            <a:endParaRPr lang="en-US"/>
          </a:p>
        </p:txBody>
      </p:sp>
    </p:spTree>
    <p:extLst>
      <p:ext uri="{BB962C8B-B14F-4D97-AF65-F5344CB8AC3E}">
        <p14:creationId xmlns:p14="http://schemas.microsoft.com/office/powerpoint/2010/main" val="3717182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New PCAH Structure</a:t>
            </a:r>
          </a:p>
        </p:txBody>
      </p:sp>
      <p:sp>
        <p:nvSpPr>
          <p:cNvPr id="3" name="Content Placeholder 2"/>
          <p:cNvSpPr>
            <a:spLocks noGrp="1"/>
          </p:cNvSpPr>
          <p:nvPr>
            <p:ph idx="1"/>
          </p:nvPr>
        </p:nvSpPr>
        <p:spPr>
          <a:xfrm>
            <a:off x="677334" y="1692773"/>
            <a:ext cx="8596668" cy="4348589"/>
          </a:xfrm>
        </p:spPr>
        <p:txBody>
          <a:bodyPr>
            <a:normAutofit/>
          </a:bodyPr>
          <a:lstStyle/>
          <a:p>
            <a:r>
              <a:rPr lang="en-US"/>
              <a:t>Three separate documents</a:t>
            </a:r>
            <a:endParaRPr lang="en-US" sz="2200"/>
          </a:p>
          <a:p>
            <a:pPr marL="800100" lvl="1" indent="-342900">
              <a:buFont typeface="+mj-lt"/>
              <a:buAutoNum type="arabicPeriod"/>
            </a:pPr>
            <a:r>
              <a:rPr lang="en-US"/>
              <a:t>Standards and guidelines – PCAH </a:t>
            </a:r>
          </a:p>
          <a:p>
            <a:pPr marL="800100" lvl="1" indent="-342900">
              <a:buFont typeface="+mj-lt"/>
              <a:buAutoNum type="arabicPeriod"/>
            </a:pPr>
            <a:r>
              <a:rPr lang="en-US"/>
              <a:t>Implementation/submission  - Submission and Approval Guidelines </a:t>
            </a:r>
          </a:p>
          <a:p>
            <a:pPr marL="800100" lvl="1" indent="-342900">
              <a:buFont typeface="+mj-lt"/>
              <a:buAutoNum type="arabicPeriod"/>
            </a:pPr>
            <a:r>
              <a:rPr lang="en-US"/>
              <a:t>Technology – CCCCO Curriculum Inventory user’s manual</a:t>
            </a:r>
          </a:p>
          <a:p>
            <a:pPr marL="274320" lvl="1" indent="0">
              <a:buNone/>
            </a:pPr>
            <a:endParaRPr lang="en-US"/>
          </a:p>
          <a:p>
            <a:r>
              <a:rPr lang="en-US"/>
              <a:t>PCAH contents structure </a:t>
            </a:r>
            <a:endParaRPr lang="en-US" sz="2200"/>
          </a:p>
          <a:p>
            <a:pPr lvl="1"/>
            <a:r>
              <a:rPr lang="en-US"/>
              <a:t>Credit courses</a:t>
            </a:r>
          </a:p>
          <a:p>
            <a:pPr lvl="1"/>
            <a:r>
              <a:rPr lang="en-US"/>
              <a:t>Credit programs</a:t>
            </a:r>
          </a:p>
          <a:p>
            <a:pPr lvl="1"/>
            <a:r>
              <a:rPr lang="en-US"/>
              <a:t>Noncredit courses</a:t>
            </a:r>
          </a:p>
          <a:p>
            <a:pPr lvl="1"/>
            <a:r>
              <a:rPr lang="en-US"/>
              <a:t>Noncredit programs</a:t>
            </a:r>
          </a:p>
          <a:p>
            <a:pPr marL="0" indent="0">
              <a:buNone/>
            </a:pPr>
            <a:endParaRPr lang="en-US"/>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19</a:t>
            </a:fld>
            <a:endParaRPr lang="en-US"/>
          </a:p>
        </p:txBody>
      </p:sp>
    </p:spTree>
    <p:extLst>
      <p:ext uri="{BB962C8B-B14F-4D97-AF65-F5344CB8AC3E}">
        <p14:creationId xmlns:p14="http://schemas.microsoft.com/office/powerpoint/2010/main" val="3335977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Title 5 Updates</a:t>
            </a:r>
          </a:p>
        </p:txBody>
      </p:sp>
      <p:sp>
        <p:nvSpPr>
          <p:cNvPr id="3" name="Content Placeholder 2"/>
          <p:cNvSpPr>
            <a:spLocks noGrp="1"/>
          </p:cNvSpPr>
          <p:nvPr>
            <p:ph idx="1"/>
            <p:extLst>
              <p:ext uri="{D42A27DB-BD31-4B8C-83A1-F6EECF244321}">
                <p14:modId xmlns:p14="http://schemas.microsoft.com/office/powerpoint/2010/main" val="1942270703"/>
              </p:ext>
            </p:extLst>
          </p:nvPr>
        </p:nvSpPr>
        <p:spPr>
          <a:xfrm>
            <a:off x="677863" y="1542479"/>
            <a:ext cx="8596312" cy="4499546"/>
          </a:xfrm>
        </p:spPr>
        <p:txBody>
          <a:bodyPr vert="horz" lIns="91440" tIns="45720" rIns="91440" bIns="45720" rtlCol="0" anchor="t">
            <a:noAutofit/>
          </a:bodyPr>
          <a:lstStyle/>
          <a:p>
            <a:pPr marL="0" indent="0">
              <a:buNone/>
            </a:pPr>
            <a:r>
              <a:rPr lang="en-US" sz="2400"/>
              <a:t>California Code of Regulations, Title 5, Division 6, Chapter 6, subchapter 1:</a:t>
            </a:r>
          </a:p>
          <a:p>
            <a:pPr marL="0" indent="0">
              <a:buNone/>
            </a:pPr>
            <a:r>
              <a:rPr lang="en-US" sz="2400"/>
              <a:t>Sections updated to reflect new COCI/approval streamlining and make clarifications</a:t>
            </a:r>
          </a:p>
          <a:p>
            <a:r>
              <a:rPr lang="en-US" sz="2400"/>
              <a:t>Phase 1 focuses on credit courses</a:t>
            </a:r>
          </a:p>
          <a:p>
            <a:pPr lvl="1"/>
            <a:r>
              <a:rPr lang="en-US" sz="2400"/>
              <a:t>goes to </a:t>
            </a:r>
            <a:r>
              <a:rPr lang="en-US" sz="2400" err="1"/>
              <a:t>BoG</a:t>
            </a:r>
            <a:r>
              <a:rPr lang="en-US" sz="2400"/>
              <a:t> for second read this month</a:t>
            </a:r>
          </a:p>
          <a:p>
            <a:r>
              <a:rPr lang="en-US" sz="2400"/>
              <a:t>Phase 2 will focus on credit programs</a:t>
            </a:r>
          </a:p>
          <a:p>
            <a:r>
              <a:rPr lang="en-US" sz="2400"/>
              <a:t>Phase 3 will focus on noncredit</a:t>
            </a:r>
          </a:p>
          <a:p>
            <a:r>
              <a:rPr lang="en-US" sz="2400"/>
              <a:t>Changes to CWEE, high school articulation in progress – separate from the streamlining edit phases</a:t>
            </a: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2</a:t>
            </a:fld>
            <a:endParaRPr lang="en-US"/>
          </a:p>
        </p:txBody>
      </p:sp>
    </p:spTree>
    <p:extLst>
      <p:ext uri="{BB962C8B-B14F-4D97-AF65-F5344CB8AC3E}">
        <p14:creationId xmlns:p14="http://schemas.microsoft.com/office/powerpoint/2010/main" val="3290187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Noteworthy Changes: </a:t>
            </a:r>
            <a:br>
              <a:rPr lang="en-US" sz="2800"/>
            </a:br>
            <a:r>
              <a:rPr lang="en-US" sz="2800"/>
              <a:t>Hours and Units Calculations</a:t>
            </a: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20</a:t>
            </a:fld>
            <a:endParaRPr lang="en-US"/>
          </a:p>
        </p:txBody>
      </p:sp>
      <p:sp>
        <p:nvSpPr>
          <p:cNvPr id="6" name="Content Placeholder 5"/>
          <p:cNvSpPr>
            <a:spLocks noGrp="1"/>
          </p:cNvSpPr>
          <p:nvPr>
            <p:ph idx="1"/>
            <p:extLst>
              <p:ext uri="{D42A27DB-BD31-4B8C-83A1-F6EECF244321}">
                <p14:modId xmlns:p14="http://schemas.microsoft.com/office/powerpoint/2010/main" val="992948032"/>
              </p:ext>
            </p:extLst>
          </p:nvPr>
        </p:nvSpPr>
        <p:spPr>
          <a:xfrm>
            <a:off x="677863" y="1677369"/>
            <a:ext cx="8596312" cy="4364656"/>
          </a:xfrm>
        </p:spPr>
        <p:txBody>
          <a:bodyPr vert="horz" lIns="91440" tIns="45720" rIns="91440" bIns="45720" rtlCol="0" anchor="t">
            <a:normAutofit fontScale="70000" lnSpcReduction="20000"/>
          </a:bodyPr>
          <a:lstStyle/>
          <a:p>
            <a:r>
              <a:rPr lang="en-US"/>
              <a:t>Title 5 clarifies formula for calculating credit hours:</a:t>
            </a:r>
            <a:endParaRPr lang="en-US">
              <a:solidFill>
                <a:schemeClr val="tx1"/>
              </a:solidFill>
            </a:endParaRPr>
          </a:p>
          <a:p>
            <a:endParaRPr lang="en-US">
              <a:solidFill>
                <a:schemeClr val="tx1"/>
              </a:solidFill>
            </a:endParaRPr>
          </a:p>
          <a:p>
            <a:pPr marL="0" indent="0" algn="ctr">
              <a:buNone/>
            </a:pPr>
            <a:r>
              <a:rPr lang="en-US">
                <a:solidFill>
                  <a:schemeClr val="tx1"/>
                </a:solidFill>
              </a:rPr>
              <a:t> [</a:t>
            </a:r>
            <a:r>
              <a:rPr lang="en-US">
                <a:solidFill>
                  <a:srgbClr val="0070C0"/>
                </a:solidFill>
              </a:rPr>
              <a:t>Total Contact Hours</a:t>
            </a:r>
            <a:r>
              <a:rPr lang="en-US">
                <a:solidFill>
                  <a:schemeClr val="tx1"/>
                </a:solidFill>
              </a:rPr>
              <a:t> + </a:t>
            </a:r>
            <a:r>
              <a:rPr lang="en-US">
                <a:solidFill>
                  <a:srgbClr val="7030A0"/>
                </a:solidFill>
              </a:rPr>
              <a:t>Outside-of-class Hours</a:t>
            </a:r>
            <a:r>
              <a:rPr lang="en-US">
                <a:solidFill>
                  <a:schemeClr val="tx1"/>
                </a:solidFill>
              </a:rPr>
              <a:t>] </a:t>
            </a:r>
          </a:p>
          <a:p>
            <a:pPr marL="0" indent="0" algn="ctr">
              <a:buNone/>
            </a:pPr>
            <a:r>
              <a:rPr lang="en-US">
                <a:solidFill>
                  <a:schemeClr val="tx1"/>
                </a:solidFill>
              </a:rPr>
              <a:t>________________________________________________________________________________     </a:t>
            </a:r>
          </a:p>
          <a:p>
            <a:pPr marL="0" indent="0" algn="ctr">
              <a:buNone/>
            </a:pPr>
            <a:r>
              <a:rPr lang="en-US" b="1">
                <a:solidFill>
                  <a:srgbClr val="9B2D1F"/>
                </a:solidFill>
              </a:rPr>
              <a:t>Hours-per-unit Divisor</a:t>
            </a:r>
            <a:endParaRPr lang="en-US">
              <a:solidFill>
                <a:schemeClr val="tx1"/>
              </a:solidFill>
            </a:endParaRPr>
          </a:p>
          <a:p>
            <a:pPr algn="ctr"/>
            <a:endParaRPr lang="en-US">
              <a:solidFill>
                <a:schemeClr val="tx1"/>
              </a:solidFill>
            </a:endParaRPr>
          </a:p>
          <a:p>
            <a:pPr marL="0" indent="0">
              <a:buNone/>
            </a:pPr>
            <a:r>
              <a:rPr lang="en-US">
                <a:solidFill>
                  <a:srgbClr val="0070C0"/>
                </a:solidFill>
              </a:rPr>
              <a:t>Total Contact Hours</a:t>
            </a:r>
            <a:r>
              <a:rPr lang="en-US">
                <a:solidFill>
                  <a:schemeClr val="tx1"/>
                </a:solidFill>
              </a:rPr>
              <a:t> = total time per term that a student is under the direct supervision of an instructor or other qualified employee... including lecture, recitation, discussion, seminar, laboratory, clinical, studio, </a:t>
            </a:r>
            <a:r>
              <a:rPr lang="en-US" err="1">
                <a:solidFill>
                  <a:schemeClr val="tx1"/>
                </a:solidFill>
              </a:rPr>
              <a:t>practica</a:t>
            </a:r>
            <a:r>
              <a:rPr lang="en-US">
                <a:solidFill>
                  <a:schemeClr val="tx1"/>
                </a:solidFill>
              </a:rPr>
              <a:t>, activity, to-be-arranged, etc.  </a:t>
            </a:r>
          </a:p>
          <a:p>
            <a:pPr>
              <a:buChar char="•"/>
            </a:pPr>
            <a:endParaRPr lang="en-US">
              <a:solidFill>
                <a:schemeClr val="tx1"/>
              </a:solidFill>
            </a:endParaRPr>
          </a:p>
          <a:p>
            <a:pPr marL="0" indent="0">
              <a:buNone/>
            </a:pPr>
            <a:r>
              <a:rPr lang="en-US">
                <a:solidFill>
                  <a:srgbClr val="7030A0"/>
                </a:solidFill>
              </a:rPr>
              <a:t>Outside-of-class Hours</a:t>
            </a:r>
            <a:r>
              <a:rPr lang="en-US">
                <a:solidFill>
                  <a:schemeClr val="tx1"/>
                </a:solidFill>
              </a:rPr>
              <a:t> = required for calculations, expressed in ratio of</a:t>
            </a:r>
            <a:r>
              <a:rPr lang="en-US">
                <a:solidFill>
                  <a:srgbClr val="660066"/>
                </a:solidFill>
              </a:rPr>
              <a:t> </a:t>
            </a:r>
            <a:r>
              <a:rPr lang="en-US">
                <a:solidFill>
                  <a:srgbClr val="3366FF"/>
                </a:solidFill>
              </a:rPr>
              <a:t>in-class</a:t>
            </a:r>
            <a:r>
              <a:rPr lang="en-US">
                <a:solidFill>
                  <a:schemeClr val="tx1"/>
                </a:solidFill>
              </a:rPr>
              <a:t> to </a:t>
            </a:r>
            <a:r>
              <a:rPr lang="en-US">
                <a:solidFill>
                  <a:srgbClr val="660066"/>
                </a:solidFill>
              </a:rPr>
              <a:t>outside-of-class</a:t>
            </a:r>
            <a:r>
              <a:rPr lang="en-US">
                <a:solidFill>
                  <a:schemeClr val="tx1"/>
                </a:solidFill>
              </a:rPr>
              <a:t> hours, for example:</a:t>
            </a:r>
          </a:p>
          <a:p>
            <a:pPr marL="514350" lvl="1" indent="0">
              <a:buNone/>
            </a:pPr>
            <a:r>
              <a:rPr lang="en-US" b="1">
                <a:solidFill>
                  <a:srgbClr val="3366FF"/>
                </a:solidFill>
              </a:rPr>
              <a:t>1</a:t>
            </a:r>
            <a:r>
              <a:rPr lang="en-US" b="1">
                <a:solidFill>
                  <a:schemeClr val="tx1"/>
                </a:solidFill>
              </a:rPr>
              <a:t>:</a:t>
            </a:r>
            <a:r>
              <a:rPr lang="en-US" b="1">
                <a:solidFill>
                  <a:srgbClr val="660066"/>
                </a:solidFill>
              </a:rPr>
              <a:t>2</a:t>
            </a:r>
            <a:r>
              <a:rPr lang="en-US" b="1">
                <a:solidFill>
                  <a:schemeClr val="tx1"/>
                </a:solidFill>
              </a:rPr>
              <a:t> </a:t>
            </a:r>
            <a:r>
              <a:rPr lang="en-US">
                <a:solidFill>
                  <a:schemeClr val="tx1"/>
                </a:solidFill>
              </a:rPr>
              <a:t>for Lecture (lecture, discussion, seminar and related work)    </a:t>
            </a:r>
          </a:p>
          <a:p>
            <a:pPr marL="514350" lvl="1" indent="0">
              <a:buNone/>
            </a:pPr>
            <a:r>
              <a:rPr lang="en-US" b="1">
                <a:solidFill>
                  <a:srgbClr val="3366FF"/>
                </a:solidFill>
              </a:rPr>
              <a:t>2</a:t>
            </a:r>
            <a:r>
              <a:rPr lang="en-US" b="1">
                <a:solidFill>
                  <a:schemeClr val="tx1"/>
                </a:solidFill>
              </a:rPr>
              <a:t>:</a:t>
            </a:r>
            <a:r>
              <a:rPr lang="en-US" b="1">
                <a:solidFill>
                  <a:srgbClr val="660066"/>
                </a:solidFill>
              </a:rPr>
              <a:t>1</a:t>
            </a:r>
            <a:r>
              <a:rPr lang="en-US">
                <a:solidFill>
                  <a:schemeClr val="tx1"/>
                </a:solidFill>
              </a:rPr>
              <a:t> for Activity (activity, lab w/ homework, studio, and similar)</a:t>
            </a:r>
          </a:p>
          <a:p>
            <a:pPr marL="514350" lvl="1" indent="0">
              <a:buNone/>
            </a:pPr>
            <a:r>
              <a:rPr lang="en-US" b="1">
                <a:solidFill>
                  <a:srgbClr val="3366FF"/>
                </a:solidFill>
              </a:rPr>
              <a:t>3</a:t>
            </a:r>
            <a:r>
              <a:rPr lang="en-US" b="1">
                <a:solidFill>
                  <a:schemeClr val="tx1"/>
                </a:solidFill>
              </a:rPr>
              <a:t>:</a:t>
            </a:r>
            <a:r>
              <a:rPr lang="en-US" b="1">
                <a:solidFill>
                  <a:srgbClr val="660066"/>
                </a:solidFill>
              </a:rPr>
              <a:t>0</a:t>
            </a:r>
            <a:r>
              <a:rPr lang="en-US">
                <a:solidFill>
                  <a:schemeClr val="tx1"/>
                </a:solidFill>
              </a:rPr>
              <a:t> for Laboratory (traditional lab, natural science lab, clinical, and similar)</a:t>
            </a:r>
          </a:p>
          <a:p>
            <a:pPr marL="457200">
              <a:buChar char="•"/>
            </a:pPr>
            <a:endParaRPr lang="en-US">
              <a:solidFill>
                <a:schemeClr val="tx1"/>
              </a:solidFill>
            </a:endParaRPr>
          </a:p>
          <a:p>
            <a:pPr marL="0" indent="0">
              <a:buNone/>
            </a:pPr>
            <a:r>
              <a:rPr lang="en-US" b="1">
                <a:solidFill>
                  <a:srgbClr val="9B2D1F"/>
                </a:solidFill>
              </a:rPr>
              <a:t>Hours-per-unit Divisor</a:t>
            </a:r>
            <a:r>
              <a:rPr lang="en-US" b="1">
                <a:solidFill>
                  <a:schemeClr val="tx1"/>
                </a:solidFill>
              </a:rPr>
              <a:t> </a:t>
            </a:r>
            <a:r>
              <a:rPr lang="en-US">
                <a:solidFill>
                  <a:schemeClr val="tx1"/>
                </a:solidFill>
              </a:rPr>
              <a:t>= 48-54 for semesters, or 33-36 for quarters</a:t>
            </a:r>
          </a:p>
          <a:p>
            <a:pPr lvl="1">
              <a:buChar char="•"/>
            </a:pPr>
            <a:endParaRPr lang="en-US">
              <a:solidFill>
                <a:schemeClr val="tx1"/>
              </a:solidFill>
              <a:latin typeface="Times New Roman"/>
              <a:cs typeface="Times New Roman"/>
            </a:endParaRPr>
          </a:p>
          <a:p>
            <a:endParaRPr lang="en-US"/>
          </a:p>
        </p:txBody>
      </p:sp>
    </p:spTree>
    <p:extLst>
      <p:ext uri="{BB962C8B-B14F-4D97-AF65-F5344CB8AC3E}">
        <p14:creationId xmlns:p14="http://schemas.microsoft.com/office/powerpoint/2010/main" val="4041581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Noteworthy Changes:</a:t>
            </a:r>
            <a:br>
              <a:rPr lang="en-US" sz="2800"/>
            </a:br>
            <a:r>
              <a:rPr lang="en-US" sz="2800"/>
              <a:t>Program Goals</a:t>
            </a: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21</a:t>
            </a:fld>
            <a:endParaRPr lang="en-US"/>
          </a:p>
        </p:txBody>
      </p:sp>
      <p:sp>
        <p:nvSpPr>
          <p:cNvPr id="6" name="Content Placeholder 2"/>
          <p:cNvSpPr>
            <a:spLocks noGrp="1"/>
          </p:cNvSpPr>
          <p:nvPr>
            <p:ph idx="1"/>
          </p:nvPr>
        </p:nvSpPr>
        <p:spPr>
          <a:xfrm>
            <a:off x="625295" y="1930400"/>
            <a:ext cx="8596668" cy="3880773"/>
          </a:xfrm>
        </p:spPr>
        <p:txBody>
          <a:bodyPr>
            <a:normAutofit/>
          </a:bodyPr>
          <a:lstStyle/>
          <a:p>
            <a:r>
              <a:rPr lang="en-US" b="1"/>
              <a:t>Goal classification for credit programs</a:t>
            </a:r>
            <a:endParaRPr lang="en-US" sz="2200"/>
          </a:p>
          <a:p>
            <a:pPr lvl="1"/>
            <a:r>
              <a:rPr lang="en-US"/>
              <a:t>Transfer </a:t>
            </a:r>
          </a:p>
          <a:p>
            <a:pPr lvl="2"/>
            <a:r>
              <a:rPr lang="en-US"/>
              <a:t>ADT</a:t>
            </a:r>
          </a:p>
          <a:p>
            <a:pPr lvl="2"/>
            <a:r>
              <a:rPr lang="en-US"/>
              <a:t>IGETC/CSU GE Breadth Certificates of Achievement</a:t>
            </a:r>
          </a:p>
          <a:p>
            <a:pPr lvl="1"/>
            <a:r>
              <a:rPr lang="en-US"/>
              <a:t>CTE</a:t>
            </a:r>
          </a:p>
          <a:p>
            <a:pPr lvl="2"/>
            <a:r>
              <a:rPr lang="en-US"/>
              <a:t>Only CTE TOP Code</a:t>
            </a:r>
          </a:p>
          <a:p>
            <a:pPr lvl="2"/>
            <a:r>
              <a:rPr lang="en-US"/>
              <a:t>May also include programs with transfer preparation as a goal if they have a CTE TOP Code</a:t>
            </a:r>
          </a:p>
          <a:p>
            <a:pPr lvl="1"/>
            <a:r>
              <a:rPr lang="en-US"/>
              <a:t>Local</a:t>
            </a:r>
          </a:p>
          <a:p>
            <a:pPr lvl="2"/>
            <a:r>
              <a:rPr lang="en-US"/>
              <a:t>Includes programs developed for transfer preparation that are not ADTs</a:t>
            </a:r>
          </a:p>
          <a:p>
            <a:pPr lvl="2"/>
            <a:r>
              <a:rPr lang="en-US"/>
              <a:t>Includes programs develop to address community need or other local consideration</a:t>
            </a:r>
          </a:p>
          <a:p>
            <a:pPr lvl="2"/>
            <a:r>
              <a:rPr lang="en-US"/>
              <a:t>May include either transfer or local GE</a:t>
            </a:r>
          </a:p>
          <a:p>
            <a:pPr marL="0" indent="0">
              <a:buNone/>
            </a:pPr>
            <a:endParaRPr lang="en-US"/>
          </a:p>
        </p:txBody>
      </p:sp>
    </p:spTree>
    <p:extLst>
      <p:ext uri="{BB962C8B-B14F-4D97-AF65-F5344CB8AC3E}">
        <p14:creationId xmlns:p14="http://schemas.microsoft.com/office/powerpoint/2010/main" val="136888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Noteworthy Changes:</a:t>
            </a:r>
            <a:br>
              <a:rPr lang="en-US" sz="2800"/>
            </a:br>
            <a:r>
              <a:rPr lang="en-US" sz="2800"/>
              <a:t>Supporting Documentation for Programs</a:t>
            </a:r>
          </a:p>
        </p:txBody>
      </p:sp>
      <p:sp>
        <p:nvSpPr>
          <p:cNvPr id="3" name="Content Placeholder 2"/>
          <p:cNvSpPr>
            <a:spLocks noGrp="1"/>
          </p:cNvSpPr>
          <p:nvPr>
            <p:ph idx="1"/>
          </p:nvPr>
        </p:nvSpPr>
        <p:spPr>
          <a:xfrm>
            <a:off x="677334" y="1688037"/>
            <a:ext cx="8229600" cy="4595689"/>
          </a:xfrm>
        </p:spPr>
        <p:txBody>
          <a:bodyPr>
            <a:normAutofit fontScale="92500" lnSpcReduction="10000"/>
          </a:bodyPr>
          <a:lstStyle/>
          <a:p>
            <a:pPr marL="0" indent="0">
              <a:buNone/>
            </a:pPr>
            <a:r>
              <a:rPr lang="en-US" b="1"/>
              <a:t>Documentation/justification for Transfer Prep degree submissions (not ADTs): </a:t>
            </a:r>
            <a:endParaRPr lang="en-US" sz="2200"/>
          </a:p>
          <a:p>
            <a:r>
              <a:rPr lang="en-US"/>
              <a:t>No longer </a:t>
            </a:r>
            <a:r>
              <a:rPr lang="en-US" u="sng"/>
              <a:t>requires</a:t>
            </a:r>
            <a:r>
              <a:rPr lang="en-US"/>
              <a:t> 51% major articulation with one UC/CSU. May now include other types of documentation, such as:</a:t>
            </a:r>
          </a:p>
          <a:p>
            <a:pPr lvl="1"/>
            <a:r>
              <a:rPr lang="en-US"/>
              <a:t>Programmatic articulation agreements</a:t>
            </a:r>
          </a:p>
          <a:p>
            <a:pPr lvl="1"/>
            <a:r>
              <a:rPr lang="en-US"/>
              <a:t>ASSIST documentation – major articulation for majority of required courses</a:t>
            </a:r>
          </a:p>
          <a:p>
            <a:pPr lvl="1"/>
            <a:r>
              <a:rPr lang="en-US"/>
              <a:t>Table of program requirements from catalog of targeted transfer institution with crosswalk to CCC program requirements</a:t>
            </a:r>
          </a:p>
          <a:p>
            <a:pPr lvl="1"/>
            <a:r>
              <a:rPr lang="en-US"/>
              <a:t>Lower division major prep endorsed by professional bodies/program accreditors</a:t>
            </a:r>
          </a:p>
          <a:p>
            <a:pPr lvl="1"/>
            <a:r>
              <a:rPr lang="en-US"/>
              <a:t>Formal letters from targeted institution verifying program alignment</a:t>
            </a:r>
          </a:p>
          <a:p>
            <a:pPr marL="0" indent="0">
              <a:buNone/>
            </a:pPr>
            <a:r>
              <a:rPr lang="en-US" b="1"/>
              <a:t>Documentation/justification for Local community need (not transfer prep) degrees or certificates:</a:t>
            </a:r>
            <a:endParaRPr lang="en-US" sz="2200" b="1"/>
          </a:p>
          <a:p>
            <a:pPr lvl="1"/>
            <a:r>
              <a:rPr lang="en-US"/>
              <a:t>Letters of support</a:t>
            </a:r>
          </a:p>
          <a:p>
            <a:pPr lvl="1"/>
            <a:r>
              <a:rPr lang="en-US"/>
              <a:t>Surveys</a:t>
            </a:r>
          </a:p>
          <a:p>
            <a:pPr lvl="1"/>
            <a:r>
              <a:rPr lang="en-US"/>
              <a:t>Other evidence that program supports community needs</a:t>
            </a:r>
          </a:p>
          <a:p>
            <a:pPr lvl="2"/>
            <a:endParaRPr lang="en-US"/>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22</a:t>
            </a:fld>
            <a:endParaRPr lang="en-US"/>
          </a:p>
        </p:txBody>
      </p:sp>
    </p:spTree>
    <p:extLst>
      <p:ext uri="{BB962C8B-B14F-4D97-AF65-F5344CB8AC3E}">
        <p14:creationId xmlns:p14="http://schemas.microsoft.com/office/powerpoint/2010/main" val="1361661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a:t>Noteworthy Changes:</a:t>
            </a:r>
            <a:br>
              <a:rPr lang="en-US" sz="2800"/>
            </a:br>
            <a:r>
              <a:rPr lang="en-US" sz="2800"/>
              <a:t>Additional Guidance</a:t>
            </a:r>
          </a:p>
        </p:txBody>
      </p:sp>
      <p:sp>
        <p:nvSpPr>
          <p:cNvPr id="3" name="Content Placeholder 2"/>
          <p:cNvSpPr>
            <a:spLocks noGrp="1"/>
          </p:cNvSpPr>
          <p:nvPr>
            <p:ph idx="1"/>
          </p:nvPr>
        </p:nvSpPr>
        <p:spPr>
          <a:xfrm>
            <a:off x="470857" y="1725511"/>
            <a:ext cx="8596668" cy="3880773"/>
          </a:xfrm>
        </p:spPr>
        <p:txBody>
          <a:bodyPr>
            <a:normAutofit/>
          </a:bodyPr>
          <a:lstStyle/>
          <a:p>
            <a:r>
              <a:rPr lang="en-US" b="1"/>
              <a:t>Collaborative programs</a:t>
            </a:r>
            <a:endParaRPr lang="en-US" sz="2200" b="1"/>
          </a:p>
          <a:p>
            <a:pPr lvl="1"/>
            <a:r>
              <a:rPr lang="en-US"/>
              <a:t>Where college(s) rely on other college(s) to offer all courses required for degree</a:t>
            </a:r>
          </a:p>
          <a:p>
            <a:pPr lvl="1"/>
            <a:r>
              <a:rPr lang="en-US"/>
              <a:t>Some more background info added </a:t>
            </a:r>
          </a:p>
          <a:p>
            <a:pPr lvl="2"/>
            <a:r>
              <a:rPr lang="en-US"/>
              <a:t>Ideal option for ADT or CTE</a:t>
            </a:r>
          </a:p>
          <a:p>
            <a:pPr lvl="2"/>
            <a:r>
              <a:rPr lang="en-US"/>
              <a:t>Written agreement</a:t>
            </a:r>
          </a:p>
          <a:p>
            <a:pPr lvl="1"/>
            <a:r>
              <a:rPr lang="en-US"/>
              <a:t>Promise of submission guidelines in Submission and Approval Guidelines document </a:t>
            </a:r>
          </a:p>
          <a:p>
            <a:endParaRPr lang="en-US" b="1"/>
          </a:p>
          <a:p>
            <a:r>
              <a:rPr lang="en-US" b="1"/>
              <a:t>Grade of “P” OK for ADTs</a:t>
            </a:r>
          </a:p>
          <a:p>
            <a:endParaRPr lang="en-US" sz="2200" b="1"/>
          </a:p>
          <a:p>
            <a:r>
              <a:rPr lang="en-US" b="1"/>
              <a:t>Guidelines for double counting major and GE units in ADT submissions</a:t>
            </a:r>
            <a:endParaRPr lang="en-US" sz="2200" b="1"/>
          </a:p>
          <a:p>
            <a:pPr marL="457200" lvl="1" indent="0">
              <a:buNone/>
            </a:pPr>
            <a:endParaRPr lang="en-US"/>
          </a:p>
          <a:p>
            <a:pPr marL="0" indent="0">
              <a:buNone/>
            </a:pPr>
            <a:endParaRPr lang="en-US"/>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23</a:t>
            </a:fld>
            <a:endParaRPr lang="en-US"/>
          </a:p>
        </p:txBody>
      </p:sp>
    </p:spTree>
    <p:extLst>
      <p:ext uri="{BB962C8B-B14F-4D97-AF65-F5344CB8AC3E}">
        <p14:creationId xmlns:p14="http://schemas.microsoft.com/office/powerpoint/2010/main" val="2117110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extLst>
              <p:ext uri="{D42A27DB-BD31-4B8C-83A1-F6EECF244321}">
                <p14:modId xmlns:p14="http://schemas.microsoft.com/office/powerpoint/2010/main" val="1797646350"/>
              </p:ext>
            </p:extLst>
          </p:nvPr>
        </p:nvSpPr>
        <p:spPr/>
        <p:txBody>
          <a:bodyPr vert="horz" lIns="91440" tIns="45720" rIns="91440" bIns="45720" rtlCol="0" anchor="t">
            <a:normAutofit lnSpcReduction="10000"/>
          </a:bodyPr>
          <a:lstStyle/>
          <a:p>
            <a:pPr marL="0" indent="0">
              <a:buNone/>
            </a:pPr>
            <a:r>
              <a:rPr lang="en-US" dirty="0"/>
              <a:t>Presenter Contact Info:</a:t>
            </a:r>
          </a:p>
          <a:p>
            <a:r>
              <a:rPr lang="en-US" dirty="0" err="1"/>
              <a:t>Nili</a:t>
            </a:r>
            <a:r>
              <a:rPr lang="en-US" dirty="0"/>
              <a:t> </a:t>
            </a:r>
            <a:r>
              <a:rPr lang="en-US" dirty="0" err="1"/>
              <a:t>Kirschner</a:t>
            </a:r>
            <a:r>
              <a:rPr lang="en-US" dirty="0"/>
              <a:t> – </a:t>
            </a:r>
            <a:r>
              <a:rPr lang="en-US" dirty="0">
                <a:hlinkClick r:id="rId2"/>
              </a:rPr>
              <a:t>nkirschn@yccd.edu</a:t>
            </a:r>
            <a:endParaRPr lang="en-US" dirty="0"/>
          </a:p>
          <a:p>
            <a:r>
              <a:rPr lang="en-US" dirty="0"/>
              <a:t>Erik Shearer - </a:t>
            </a:r>
            <a:r>
              <a:rPr lang="en-US" dirty="0">
                <a:hlinkClick r:id="rId3"/>
              </a:rPr>
              <a:t>EShearer@napavalley.edu</a:t>
            </a:r>
            <a:endParaRPr lang="en-US" dirty="0"/>
          </a:p>
          <a:p>
            <a:endParaRPr lang="en-US" dirty="0"/>
          </a:p>
          <a:p>
            <a:pPr marL="0" indent="0">
              <a:buNone/>
            </a:pPr>
            <a:r>
              <a:rPr lang="en-US" dirty="0"/>
              <a:t>Useful Links:</a:t>
            </a:r>
          </a:p>
          <a:p>
            <a:r>
              <a:rPr lang="en-US" dirty="0"/>
              <a:t>PCAH 6</a:t>
            </a:r>
            <a:r>
              <a:rPr lang="en-US" baseline="30000" dirty="0"/>
              <a:t>th</a:t>
            </a:r>
            <a:r>
              <a:rPr lang="en-US" dirty="0"/>
              <a:t> edition:  </a:t>
            </a:r>
            <a:r>
              <a:rPr lang="en-US" dirty="0">
                <a:solidFill>
                  <a:schemeClr val="tx1"/>
                </a:solidFill>
                <a:hlinkClick r:id="rId4"/>
              </a:rPr>
              <a:t>http://extranet.cccco.edu/Portals/1/AA/Credit/2017/PCAH_6thEdition_July_FINAL.pdf</a:t>
            </a:r>
          </a:p>
          <a:p>
            <a:r>
              <a:rPr lang="en-US" dirty="0"/>
              <a:t>Title 5 updates: </a:t>
            </a:r>
            <a:r>
              <a:rPr lang="en-US" dirty="0">
                <a:hlinkClick r:id="rId5"/>
              </a:rPr>
              <a:t>http://extranet.cccco.edu/Divisions/Legal/Regulations.aspx</a:t>
            </a:r>
            <a:endParaRPr lang="en-US" dirty="0"/>
          </a:p>
          <a:p>
            <a:r>
              <a:rPr lang="en-US" dirty="0"/>
              <a:t>ASCCC updated COR reference guide: </a:t>
            </a:r>
            <a:r>
              <a:rPr lang="en-US" dirty="0">
                <a:hlinkClick r:id="rId6"/>
              </a:rPr>
              <a:t>http://www.asccc.org/papers/course-outline-record-curriculum-reference-guide-revisited</a:t>
            </a:r>
            <a:endParaRPr lang="en-US" dirty="0"/>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24</a:t>
            </a:fld>
            <a:endParaRPr lang="en-US"/>
          </a:p>
        </p:txBody>
      </p:sp>
    </p:spTree>
    <p:extLst>
      <p:ext uri="{BB962C8B-B14F-4D97-AF65-F5344CB8AC3E}">
        <p14:creationId xmlns:p14="http://schemas.microsoft.com/office/powerpoint/2010/main" val="224699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1304214795"/>
              </p:ext>
            </p:extLst>
          </p:nvPr>
        </p:nvSpPr>
        <p:spPr/>
        <p:txBody>
          <a:bodyPr>
            <a:normAutofit/>
          </a:bodyPr>
          <a:lstStyle/>
          <a:p>
            <a:r>
              <a:rPr lang="en-US"/>
              <a:t>Phase 1 – July 2017 BOG approval</a:t>
            </a:r>
            <a:r>
              <a:rPr lang="en-US">
                <a:solidFill>
                  <a:schemeClr val="tx1"/>
                </a:solidFill>
                <a:latin typeface="+mj-ea"/>
                <a:cs typeface="+mj-ea"/>
              </a:rPr>
              <a:t/>
            </a:r>
            <a:br>
              <a:rPr lang="en-US">
                <a:solidFill>
                  <a:schemeClr val="tx1"/>
                </a:solidFill>
                <a:latin typeface="+mj-ea"/>
                <a:cs typeface="+mj-ea"/>
              </a:rPr>
            </a:br>
            <a:r>
              <a:rPr lang="en-US" sz="1800"/>
              <a:t>Full text of changes: </a:t>
            </a:r>
            <a:r>
              <a:rPr lang="en-US" sz="1800">
                <a:solidFill>
                  <a:schemeClr val="tx1"/>
                </a:solidFill>
                <a:hlinkClick r:id="rId2"/>
              </a:rPr>
              <a:t>http://extranet.cccco.edu/Divisions/Legal/Regulations.aspx</a:t>
            </a:r>
            <a:r>
              <a:rPr lang="en-US" sz="1800"/>
              <a:t> </a:t>
            </a:r>
          </a:p>
        </p:txBody>
      </p:sp>
      <p:sp>
        <p:nvSpPr>
          <p:cNvPr id="3" name="Content Placeholder 2"/>
          <p:cNvSpPr>
            <a:spLocks noGrp="1"/>
          </p:cNvSpPr>
          <p:nvPr>
            <p:ph idx="1"/>
            <p:extLst>
              <p:ext uri="{D42A27DB-BD31-4B8C-83A1-F6EECF244321}">
                <p14:modId xmlns:p14="http://schemas.microsoft.com/office/powerpoint/2010/main" val="2529577762"/>
              </p:ext>
            </p:extLst>
          </p:nvPr>
        </p:nvSpPr>
        <p:spPr>
          <a:xfrm>
            <a:off x="704540" y="2085975"/>
            <a:ext cx="8596312" cy="3843744"/>
          </a:xfrm>
        </p:spPr>
        <p:txBody>
          <a:bodyPr vert="horz" lIns="91440" tIns="45720" rIns="91440" bIns="45720" rtlCol="0" anchor="t">
            <a:normAutofit/>
          </a:bodyPr>
          <a:lstStyle/>
          <a:p>
            <a:pPr marL="0" indent="0">
              <a:lnSpc>
                <a:spcPct val="150000"/>
              </a:lnSpc>
              <a:buNone/>
            </a:pPr>
            <a:r>
              <a:rPr lang="en-US" sz="2800"/>
              <a:t>§ 55002. Standards and Criteria for Courses</a:t>
            </a:r>
            <a:endParaRPr lang="en-US"/>
          </a:p>
          <a:p>
            <a:pPr marL="0" indent="0">
              <a:lnSpc>
                <a:spcPct val="150000"/>
              </a:lnSpc>
              <a:buNone/>
            </a:pPr>
            <a:r>
              <a:rPr lang="en-US" sz="2800"/>
              <a:t>§ 55002.5. Credit Hour Definition</a:t>
            </a:r>
          </a:p>
          <a:p>
            <a:pPr marL="0" indent="0">
              <a:lnSpc>
                <a:spcPct val="150000"/>
              </a:lnSpc>
              <a:buNone/>
            </a:pPr>
            <a:r>
              <a:rPr lang="en-US" sz="2800"/>
              <a:t>§ 55100. Credit Course Approval</a:t>
            </a:r>
          </a:p>
          <a:p>
            <a:pPr>
              <a:lnSpc>
                <a:spcPct val="150000"/>
              </a:lnSpc>
              <a:buNone/>
            </a:pPr>
            <a:r>
              <a:rPr lang="en-US" sz="2800"/>
              <a:t>§</a:t>
            </a:r>
            <a:r>
              <a:rPr lang="en-US" sz="2800">
                <a:solidFill>
                  <a:srgbClr val="404040"/>
                </a:solidFill>
              </a:rPr>
              <a:t> 55130. Approval of Credit Programs</a:t>
            </a:r>
            <a:endParaRPr sz="2800">
              <a:solidFill>
                <a:schemeClr val="tx1"/>
              </a:solidFill>
            </a:endParaRPr>
          </a:p>
          <a:p>
            <a:pPr marL="0" indent="0">
              <a:lnSpc>
                <a:spcPct val="150000"/>
              </a:lnSpc>
              <a:buNone/>
            </a:pPr>
            <a:r>
              <a:rPr lang="en-US" sz="2800"/>
              <a:t>§ 58050. Conditions for Claiming Attendance</a:t>
            </a: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3</a:t>
            </a:fld>
            <a:endParaRPr lang="en-US"/>
          </a:p>
        </p:txBody>
      </p:sp>
    </p:spTree>
    <p:extLst>
      <p:ext uri="{BB962C8B-B14F-4D97-AF65-F5344CB8AC3E}">
        <p14:creationId xmlns:p14="http://schemas.microsoft.com/office/powerpoint/2010/main" val="21156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1918417797"/>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55002. Standards and Criteria for Courses</a:t>
            </a:r>
            <a:r>
              <a:rPr lang="en-US" sz="3200" b="1">
                <a:solidFill>
                  <a:schemeClr val="tx1"/>
                </a:solidFill>
                <a:latin typeface="Calibri"/>
              </a:rPr>
              <a:t> (1/3)</a:t>
            </a:r>
            <a:endParaRPr lang="en-US" sz="3200">
              <a:solidFill>
                <a:schemeClr val="tx1"/>
              </a:solidFill>
            </a:endParaRPr>
          </a:p>
        </p:txBody>
      </p:sp>
      <p:sp>
        <p:nvSpPr>
          <p:cNvPr id="3" name="Content Placeholder 2"/>
          <p:cNvSpPr>
            <a:spLocks noGrp="1"/>
          </p:cNvSpPr>
          <p:nvPr>
            <p:ph idx="1"/>
            <p:extLst>
              <p:ext uri="{D42A27DB-BD31-4B8C-83A1-F6EECF244321}">
                <p14:modId xmlns:p14="http://schemas.microsoft.com/office/powerpoint/2010/main" val="1273016002"/>
              </p:ext>
            </p:extLst>
          </p:nvPr>
        </p:nvSpPr>
        <p:spPr>
          <a:xfrm>
            <a:off x="677863" y="1466248"/>
            <a:ext cx="8596312" cy="4575777"/>
          </a:xfrm>
        </p:spPr>
        <p:txBody>
          <a:bodyPr vert="horz" lIns="91440" tIns="45720" rIns="91440" bIns="45720" rtlCol="0" anchor="t">
            <a:normAutofit/>
          </a:bodyPr>
          <a:lstStyle/>
          <a:p>
            <a:r>
              <a:rPr lang="en-US">
                <a:solidFill>
                  <a:schemeClr val="tx1"/>
                </a:solidFill>
              </a:rPr>
              <a:t>§ 55002(a)(2)(B) </a:t>
            </a:r>
            <a:endParaRPr lang="en-US"/>
          </a:p>
          <a:p>
            <a:pPr lvl="1"/>
            <a:r>
              <a:rPr lang="en-US">
                <a:solidFill>
                  <a:schemeClr val="tx1"/>
                </a:solidFill>
              </a:rPr>
              <a:t>Proposed changes to provide stronger guidance to the colleges regarding units of credit that are to be granted. Deleted, revised, and provided clarifying language to better align with section 55002.5.</a:t>
            </a:r>
            <a:endParaRPr>
              <a:solidFill>
                <a:schemeClr val="tx1"/>
              </a:solidFill>
            </a:endParaRPr>
          </a:p>
          <a:p>
            <a:pPr lvl="1"/>
            <a:endParaRPr lang="en-US">
              <a:solidFill>
                <a:schemeClr val="tx1"/>
              </a:solidFill>
            </a:endParaRPr>
          </a:p>
          <a:p>
            <a:pPr marL="0" indent="0">
              <a:buNone/>
            </a:pPr>
            <a:r>
              <a:rPr lang="en-US">
                <a:solidFill>
                  <a:schemeClr val="tx1"/>
                </a:solidFill>
              </a:rPr>
              <a:t>(B) Units. The course grants units of credit</a:t>
            </a:r>
            <a:r>
              <a:rPr lang="en-US" strike="sngStrike">
                <a:solidFill>
                  <a:schemeClr val="tx1"/>
                </a:solidFill>
              </a:rPr>
              <a:t> based upon a relationship specified by the governing board between the number of units assigned to the course and the number of lecture and/or laboratory hours or performance criteria specified in the course outline</a:t>
            </a:r>
            <a:r>
              <a:rPr lang="en-US" u="sng">
                <a:solidFill>
                  <a:schemeClr val="tx1"/>
                </a:solidFill>
              </a:rPr>
              <a:t> in a manner consistent with the provisions of section 55002.5. The course outline of record shall record the total number of hours in each instructional category specified in governing board policy, the total number of expected outside-of-class hours, and the total student learning hours used to calculate the award of credit</a:t>
            </a:r>
            <a:r>
              <a:rPr lang="en-US">
                <a:solidFill>
                  <a:schemeClr val="tx1"/>
                </a:solidFill>
              </a:rPr>
              <a:t>.</a:t>
            </a:r>
            <a:r>
              <a:rPr lang="en-US" strike="sngStrike">
                <a:solidFill>
                  <a:schemeClr val="tx1"/>
                </a:solidFill>
              </a:rPr>
              <a:t> The course also requires a minimum of three hours of student work per week, including class time for each unit of credit, prorated for short-term, extended term, laboratory and/or activity courses.</a:t>
            </a:r>
            <a:endParaRPr lang="en-US">
              <a:solidFill>
                <a:schemeClr val="tx1"/>
              </a:solidFill>
            </a:endParaRPr>
          </a:p>
          <a:p>
            <a:pPr marL="0" indent="0">
              <a:buNone/>
            </a:pPr>
            <a:endParaRPr lang="en-US">
              <a:solidFill>
                <a:schemeClr val="tx1"/>
              </a:solidFill>
            </a:endParaRPr>
          </a:p>
          <a:p>
            <a:pPr marL="0" indent="0">
              <a:buNone/>
            </a:pPr>
            <a:endParaRPr lang="en-US">
              <a:solidFill>
                <a:schemeClr val="tx1"/>
              </a:solidFill>
            </a:endParaRPr>
          </a:p>
          <a:p>
            <a:pPr marL="0" indent="0">
              <a:buNone/>
            </a:pPr>
            <a:endParaRPr lang="en-US">
              <a:solidFill>
                <a:schemeClr val="tx1"/>
              </a:solidFill>
            </a:endParaRPr>
          </a:p>
          <a:p>
            <a:endParaRPr lang="en-US">
              <a:solidFill>
                <a:srgbClr val="404040"/>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4</a:t>
            </a:fld>
            <a:endParaRPr lang="en-US"/>
          </a:p>
        </p:txBody>
      </p:sp>
    </p:spTree>
    <p:extLst>
      <p:ext uri="{BB962C8B-B14F-4D97-AF65-F5344CB8AC3E}">
        <p14:creationId xmlns:p14="http://schemas.microsoft.com/office/powerpoint/2010/main" val="1822893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2776482620"/>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55002. Standards and Criteria for Courses</a:t>
            </a:r>
            <a:r>
              <a:rPr lang="en-US" sz="3200" b="1">
                <a:solidFill>
                  <a:schemeClr val="tx1"/>
                </a:solidFill>
                <a:latin typeface="Calibri"/>
              </a:rPr>
              <a:t> (2/3)</a:t>
            </a:r>
            <a:endParaRPr lang="en-US" sz="3200">
              <a:solidFill>
                <a:schemeClr val="tx1"/>
              </a:solidFill>
            </a:endParaRPr>
          </a:p>
        </p:txBody>
      </p:sp>
      <p:sp>
        <p:nvSpPr>
          <p:cNvPr id="3" name="Content Placeholder 2"/>
          <p:cNvSpPr>
            <a:spLocks noGrp="1"/>
          </p:cNvSpPr>
          <p:nvPr>
            <p:ph idx="1"/>
            <p:extLst>
              <p:ext uri="{D42A27DB-BD31-4B8C-83A1-F6EECF244321}">
                <p14:modId xmlns:p14="http://schemas.microsoft.com/office/powerpoint/2010/main" val="1859186377"/>
              </p:ext>
            </p:extLst>
          </p:nvPr>
        </p:nvSpPr>
        <p:spPr>
          <a:xfrm>
            <a:off x="677863" y="1466248"/>
            <a:ext cx="8596312" cy="4575777"/>
          </a:xfrm>
        </p:spPr>
        <p:txBody>
          <a:bodyPr vert="horz" lIns="91440" tIns="45720" rIns="91440" bIns="45720" rtlCol="0" anchor="t">
            <a:normAutofit fontScale="92500" lnSpcReduction="10000"/>
          </a:bodyPr>
          <a:lstStyle/>
          <a:p>
            <a:r>
              <a:rPr lang="en-US">
                <a:solidFill>
                  <a:schemeClr val="tx1"/>
                </a:solidFill>
              </a:rPr>
              <a:t>§ 55002(a)(3)</a:t>
            </a:r>
            <a:endParaRPr lang="en-US"/>
          </a:p>
          <a:p>
            <a:pPr lvl="1"/>
            <a:r>
              <a:rPr lang="en-US" sz="1800">
                <a:solidFill>
                  <a:schemeClr val="tx1"/>
                </a:solidFill>
              </a:rPr>
              <a:t>Proposed adding outside-of-class hours and total student learning hours to the Course Outline of Record because these hours need to be part of the equation in addition to contact hours to determine the unit value of the course.</a:t>
            </a:r>
            <a:endParaRPr sz="1800">
              <a:solidFill>
                <a:schemeClr val="tx1"/>
              </a:solidFill>
            </a:endParaRPr>
          </a:p>
          <a:p>
            <a:pPr lvl="1"/>
            <a:r>
              <a:rPr lang="en-US" sz="1800">
                <a:solidFill>
                  <a:schemeClr val="tx1"/>
                </a:solidFill>
              </a:rPr>
              <a:t>Similar addition to § 55002(b)(3) on COR.</a:t>
            </a:r>
          </a:p>
          <a:p>
            <a:pPr marL="342900" lvl="1"/>
            <a:endParaRPr lang="en-US">
              <a:solidFill>
                <a:schemeClr val="tx1"/>
              </a:solidFill>
            </a:endParaRPr>
          </a:p>
          <a:p>
            <a:pPr marL="457200">
              <a:buNone/>
            </a:pPr>
            <a:r>
              <a:rPr lang="en-US">
                <a:solidFill>
                  <a:schemeClr val="tx1"/>
                </a:solidFill>
              </a:rPr>
              <a:t>   (3) Course Outline of Record. The course is described in a course outline of record that shall be maintained in the official college files and made available to each instructor. The course outline of record shall specify the unit value</a:t>
            </a:r>
            <a:r>
              <a:rPr lang="en-US" u="sng">
                <a:solidFill>
                  <a:schemeClr val="tx1"/>
                </a:solidFill>
              </a:rPr>
              <a:t>,</a:t>
            </a:r>
            <a:r>
              <a:rPr lang="en-US">
                <a:solidFill>
                  <a:schemeClr val="tx1"/>
                </a:solidFill>
              </a:rPr>
              <a:t> the expected number of contact hours</a:t>
            </a:r>
            <a:r>
              <a:rPr lang="en-US" u="sng">
                <a:solidFill>
                  <a:schemeClr val="tx1"/>
                </a:solidFill>
              </a:rPr>
              <a:t>, outside-of-class hours, and total student learning hours</a:t>
            </a:r>
            <a:r>
              <a:rPr lang="en-US">
                <a:solidFill>
                  <a:schemeClr val="tx1"/>
                </a:solidFill>
              </a:rPr>
              <a:t> for the course as a whole</a:t>
            </a:r>
            <a:r>
              <a:rPr lang="en-US" strike="sngStrike">
                <a:solidFill>
                  <a:schemeClr val="tx1"/>
                </a:solidFill>
              </a:rPr>
              <a:t>,</a:t>
            </a:r>
            <a:r>
              <a:rPr lang="en-US" u="sng">
                <a:solidFill>
                  <a:schemeClr val="tx1"/>
                </a:solidFill>
              </a:rPr>
              <a:t>;</a:t>
            </a:r>
            <a:r>
              <a:rPr lang="en-US">
                <a:solidFill>
                  <a:schemeClr val="tx1"/>
                </a:solidFill>
              </a:rPr>
              <a:t> the prerequisites, </a:t>
            </a:r>
            <a:r>
              <a:rPr lang="en-US" err="1">
                <a:solidFill>
                  <a:schemeClr val="tx1"/>
                </a:solidFill>
              </a:rPr>
              <a:t>corequisites</a:t>
            </a:r>
            <a:r>
              <a:rPr lang="en-US" u="sng">
                <a:solidFill>
                  <a:schemeClr val="tx1"/>
                </a:solidFill>
              </a:rPr>
              <a:t>,</a:t>
            </a:r>
            <a:r>
              <a:rPr lang="en-US">
                <a:solidFill>
                  <a:schemeClr val="tx1"/>
                </a:solidFill>
              </a:rPr>
              <a:t> or advisories on recommended preparation (if any) for the course</a:t>
            </a:r>
            <a:r>
              <a:rPr lang="en-US" strike="sngStrike">
                <a:solidFill>
                  <a:schemeClr val="tx1"/>
                </a:solidFill>
              </a:rPr>
              <a:t>,</a:t>
            </a:r>
            <a:r>
              <a:rPr lang="en-US" u="sng">
                <a:solidFill>
                  <a:schemeClr val="tx1"/>
                </a:solidFill>
              </a:rPr>
              <a:t>;</a:t>
            </a:r>
            <a:r>
              <a:rPr lang="en-US">
                <a:solidFill>
                  <a:schemeClr val="tx1"/>
                </a:solidFill>
              </a:rPr>
              <a:t> the catalog description, objectives, and content in terms of a specific body of knowledge. The course outline </a:t>
            </a:r>
            <a:r>
              <a:rPr lang="en-US" u="sng">
                <a:solidFill>
                  <a:schemeClr val="tx1"/>
                </a:solidFill>
              </a:rPr>
              <a:t>of record </a:t>
            </a:r>
            <a:r>
              <a:rPr lang="en-US">
                <a:solidFill>
                  <a:schemeClr val="tx1"/>
                </a:solidFill>
              </a:rPr>
              <a:t>shall also specify types or provide examples of required reading and writing assignments, other outside-of-class assignments, instructional methodology, and methods of evaluation</a:t>
            </a:r>
            <a:r>
              <a:rPr lang="en-US" strike="sngStrike">
                <a:solidFill>
                  <a:schemeClr val="tx1"/>
                </a:solidFill>
              </a:rPr>
              <a:t> for determining whether the stated objectives have been met by students.</a:t>
            </a:r>
            <a:endParaRPr lang="en-US">
              <a:solidFill>
                <a:schemeClr val="tx1"/>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5</a:t>
            </a:fld>
            <a:endParaRPr lang="en-US"/>
          </a:p>
        </p:txBody>
      </p:sp>
    </p:spTree>
    <p:extLst>
      <p:ext uri="{BB962C8B-B14F-4D97-AF65-F5344CB8AC3E}">
        <p14:creationId xmlns:p14="http://schemas.microsoft.com/office/powerpoint/2010/main" val="2085210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1249672306"/>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55002. Standards and Criteria for Courses</a:t>
            </a:r>
            <a:r>
              <a:rPr lang="en-US" sz="3200" b="1">
                <a:solidFill>
                  <a:schemeClr val="tx1"/>
                </a:solidFill>
                <a:latin typeface="Calibri"/>
              </a:rPr>
              <a:t> (3/3)</a:t>
            </a:r>
            <a:endParaRPr lang="en-US" sz="3200">
              <a:solidFill>
                <a:schemeClr val="tx1"/>
              </a:solidFill>
            </a:endParaRPr>
          </a:p>
        </p:txBody>
      </p:sp>
      <p:sp>
        <p:nvSpPr>
          <p:cNvPr id="3" name="Content Placeholder 2"/>
          <p:cNvSpPr>
            <a:spLocks noGrp="1"/>
          </p:cNvSpPr>
          <p:nvPr>
            <p:ph idx="1"/>
            <p:extLst>
              <p:ext uri="{D42A27DB-BD31-4B8C-83A1-F6EECF244321}">
                <p14:modId xmlns:p14="http://schemas.microsoft.com/office/powerpoint/2010/main" val="1987802157"/>
              </p:ext>
            </p:extLst>
          </p:nvPr>
        </p:nvSpPr>
        <p:spPr>
          <a:xfrm>
            <a:off x="677863" y="1466248"/>
            <a:ext cx="8596312" cy="4575777"/>
          </a:xfrm>
        </p:spPr>
        <p:txBody>
          <a:bodyPr vert="horz" lIns="91440" tIns="45720" rIns="91440" bIns="45720" rtlCol="0" anchor="t">
            <a:normAutofit fontScale="92500" lnSpcReduction="10000"/>
          </a:bodyPr>
          <a:lstStyle/>
          <a:p>
            <a:r>
              <a:rPr lang="en-US">
                <a:solidFill>
                  <a:schemeClr val="tx1"/>
                </a:solidFill>
              </a:rPr>
              <a:t>§ 55002(b)(2)(B)</a:t>
            </a:r>
            <a:endParaRPr lang="en-US"/>
          </a:p>
          <a:p>
            <a:pPr lvl="1"/>
            <a:r>
              <a:rPr lang="en-US" sz="1800">
                <a:solidFill>
                  <a:schemeClr val="tx1"/>
                </a:solidFill>
              </a:rPr>
              <a:t>Proposed deleting and clarifying language to this section to provide stronger guidance to the colleges regarding units of credit that are to be granted. Deleted, revised, and provided clarifying language for this subdivision. Additionally, referenced section 55002.5 for consistency.</a:t>
            </a:r>
            <a:endParaRPr>
              <a:solidFill>
                <a:schemeClr val="tx1"/>
              </a:solidFill>
            </a:endParaRPr>
          </a:p>
          <a:p>
            <a:pPr marL="342900" lvl="1" indent="-342900"/>
            <a:endParaRPr lang="en-US" sz="1800">
              <a:solidFill>
                <a:schemeClr val="tx1"/>
              </a:solidFill>
            </a:endParaRPr>
          </a:p>
          <a:p>
            <a:pPr marL="457200">
              <a:buNone/>
            </a:pPr>
            <a:r>
              <a:rPr lang="en-US">
                <a:solidFill>
                  <a:schemeClr val="tx1"/>
                </a:solidFill>
              </a:rPr>
              <a:t>   (B) Units. The course grants units of credit</a:t>
            </a:r>
            <a:r>
              <a:rPr lang="en-US" strike="sngStrike">
                <a:solidFill>
                  <a:schemeClr val="tx1"/>
                </a:solidFill>
              </a:rPr>
              <a:t> based upon a relationship specified by the governing board between the number of units assigned to the course and the number of lecture and/or laboratory hours or performance criteria specified in the course outline</a:t>
            </a:r>
            <a:r>
              <a:rPr lang="en-US" u="sng">
                <a:solidFill>
                  <a:schemeClr val="tx1"/>
                </a:solidFill>
              </a:rPr>
              <a:t> in a manner consistent with the provisions of section 55002.5. The course outline of record shall record the total number of hours in each instructional category specified in governing board policy, the total number of expected outside-of-class hours, and the total student learning hours used to calculate the award of credit</a:t>
            </a:r>
            <a:r>
              <a:rPr lang="en-US">
                <a:solidFill>
                  <a:schemeClr val="tx1"/>
                </a:solidFill>
              </a:rPr>
              <a:t>. </a:t>
            </a:r>
            <a:r>
              <a:rPr lang="en-US" strike="sngStrike">
                <a:solidFill>
                  <a:schemeClr val="tx1"/>
                </a:solidFill>
              </a:rPr>
              <a:t>The course requires a minimum of three hours of student work per week, per unit, including class time and/or demonstrated competency, for each unit of credit, prorated for short-term, extended term, laboratory, and/or activity courses.</a:t>
            </a:r>
            <a:endParaRPr strike="sngStrike">
              <a:solidFill>
                <a:schemeClr val="tx1"/>
              </a:solidFill>
            </a:endParaRPr>
          </a:p>
          <a:p>
            <a:pPr marL="457200">
              <a:buNone/>
            </a:pPr>
            <a:endParaRPr lang="en-US">
              <a:solidFill>
                <a:schemeClr val="tx1"/>
              </a:solidFill>
            </a:endParaRPr>
          </a:p>
          <a:p>
            <a:pPr marL="0" indent="0">
              <a:buNone/>
            </a:pPr>
            <a:endParaRPr lang="en-US" strike="sngStrike">
              <a:solidFill>
                <a:schemeClr val="tx1"/>
              </a:solidFill>
            </a:endParaRPr>
          </a:p>
          <a:p>
            <a:pPr marL="0" indent="0">
              <a:buNone/>
            </a:pPr>
            <a:endParaRPr lang="en-US">
              <a:solidFill>
                <a:schemeClr val="tx1"/>
              </a:solidFill>
            </a:endParaRPr>
          </a:p>
          <a:p>
            <a:pPr marL="0" indent="0">
              <a:buNone/>
            </a:pPr>
            <a:endParaRPr lang="en-US">
              <a:solidFill>
                <a:schemeClr val="tx1"/>
              </a:solidFill>
            </a:endParaRPr>
          </a:p>
          <a:p>
            <a:pPr marL="0" indent="0">
              <a:buNone/>
            </a:pPr>
            <a:endParaRPr lang="en-US">
              <a:solidFill>
                <a:schemeClr val="tx1"/>
              </a:solidFill>
            </a:endParaRPr>
          </a:p>
          <a:p>
            <a:endParaRPr lang="en-US">
              <a:solidFill>
                <a:srgbClr val="404040"/>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6</a:t>
            </a:fld>
            <a:endParaRPr lang="en-US"/>
          </a:p>
        </p:txBody>
      </p:sp>
    </p:spTree>
    <p:extLst>
      <p:ext uri="{BB962C8B-B14F-4D97-AF65-F5344CB8AC3E}">
        <p14:creationId xmlns:p14="http://schemas.microsoft.com/office/powerpoint/2010/main" val="1148233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667023901"/>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55002.5. </a:t>
            </a:r>
            <a:r>
              <a:rPr lang="en-US" sz="3200" b="1">
                <a:solidFill>
                  <a:schemeClr val="tx1"/>
                </a:solidFill>
                <a:latin typeface="Calibri"/>
              </a:rPr>
              <a:t>Credit Hour (1/2)</a:t>
            </a:r>
          </a:p>
        </p:txBody>
      </p:sp>
      <p:sp>
        <p:nvSpPr>
          <p:cNvPr id="3" name="Content Placeholder 2"/>
          <p:cNvSpPr>
            <a:spLocks noGrp="1"/>
          </p:cNvSpPr>
          <p:nvPr>
            <p:ph idx="1"/>
            <p:extLst>
              <p:ext uri="{D42A27DB-BD31-4B8C-83A1-F6EECF244321}">
                <p14:modId xmlns:p14="http://schemas.microsoft.com/office/powerpoint/2010/main" val="1253474185"/>
              </p:ext>
            </p:extLst>
          </p:nvPr>
        </p:nvSpPr>
        <p:spPr>
          <a:xfrm>
            <a:off x="677863" y="1466248"/>
            <a:ext cx="8596312" cy="4575777"/>
          </a:xfrm>
        </p:spPr>
        <p:txBody>
          <a:bodyPr vert="horz" lIns="91440" tIns="45720" rIns="91440" bIns="45720" rtlCol="0" anchor="t">
            <a:normAutofit fontScale="70000" lnSpcReduction="20000"/>
          </a:bodyPr>
          <a:lstStyle/>
          <a:p>
            <a:r>
              <a:rPr lang="en-US" sz="2100">
                <a:solidFill>
                  <a:schemeClr val="tx1"/>
                </a:solidFill>
              </a:rPr>
              <a:t>§ 55002.5(a)-</a:t>
            </a:r>
            <a:r>
              <a:rPr lang="en-US" sz="2100">
                <a:solidFill>
                  <a:srgbClr val="000000"/>
                </a:solidFill>
              </a:rPr>
              <a:t>(c) </a:t>
            </a:r>
            <a:endParaRPr lang="en-US" sz="2100">
              <a:solidFill>
                <a:srgbClr val="404040"/>
              </a:solidFill>
            </a:endParaRPr>
          </a:p>
          <a:p>
            <a:pPr lvl="1"/>
            <a:r>
              <a:rPr lang="en-US" sz="2100">
                <a:solidFill>
                  <a:schemeClr val="tx1"/>
                </a:solidFill>
              </a:rPr>
              <a:t>Proposed changing the title to “Credit Hour Definition” in order to clarify to the colleges that the purpose of this section is to define “Credit Hour.”    </a:t>
            </a:r>
          </a:p>
          <a:p>
            <a:pPr lvl="1"/>
            <a:r>
              <a:rPr lang="en-US" sz="2100">
                <a:solidFill>
                  <a:schemeClr val="tx1"/>
                </a:solidFill>
              </a:rPr>
              <a:t>Proposed changes to provide a better explanation of 96 semester hours and 33 quarter hours for at least 2 units.</a:t>
            </a:r>
          </a:p>
          <a:p>
            <a:pPr lvl="1"/>
            <a:r>
              <a:rPr lang="en-US" sz="2100">
                <a:solidFill>
                  <a:schemeClr val="tx1"/>
                </a:solidFill>
              </a:rPr>
              <a:t>Added language regarding cooperative work experience and referenced title 5, section 55256.5 for information.</a:t>
            </a:r>
            <a:endParaRPr sz="2100">
              <a:solidFill>
                <a:schemeClr val="tx1"/>
              </a:solidFill>
            </a:endParaRPr>
          </a:p>
          <a:p>
            <a:pPr>
              <a:buChar char="•"/>
            </a:pPr>
            <a:endParaRPr lang="en-US">
              <a:solidFill>
                <a:schemeClr val="tx1"/>
              </a:solidFill>
            </a:endParaRPr>
          </a:p>
          <a:p>
            <a:pPr marL="0" indent="0">
              <a:buNone/>
            </a:pPr>
            <a:r>
              <a:rPr lang="en-US">
                <a:solidFill>
                  <a:schemeClr val="tx1"/>
                </a:solidFill>
              </a:rPr>
              <a:t>   (a) One credit hour of community college work (one unit of credit) </a:t>
            </a:r>
            <a:r>
              <a:rPr lang="en-US" u="sng">
                <a:solidFill>
                  <a:schemeClr val="tx1"/>
                </a:solidFill>
              </a:rPr>
              <a:t>shall </a:t>
            </a:r>
            <a:r>
              <a:rPr lang="en-US">
                <a:solidFill>
                  <a:schemeClr val="tx1"/>
                </a:solidFill>
              </a:rPr>
              <a:t>require</a:t>
            </a:r>
            <a:r>
              <a:rPr lang="en-US" strike="sngStrike">
                <a:solidFill>
                  <a:schemeClr val="tx1"/>
                </a:solidFill>
              </a:rPr>
              <a:t>s</a:t>
            </a:r>
            <a:r>
              <a:rPr lang="en-US">
                <a:solidFill>
                  <a:schemeClr val="tx1"/>
                </a:solidFill>
              </a:rPr>
              <a:t> a minimum of 48 </a:t>
            </a:r>
            <a:r>
              <a:rPr lang="en-US" u="sng">
                <a:solidFill>
                  <a:schemeClr val="tx1"/>
                </a:solidFill>
              </a:rPr>
              <a:t>semester </a:t>
            </a:r>
            <a:r>
              <a:rPr lang="en-US" sz="1800">
                <a:solidFill>
                  <a:schemeClr val="tx1"/>
                </a:solidFill>
              </a:rPr>
              <a:t>hours </a:t>
            </a:r>
            <a:r>
              <a:rPr lang="en-US">
                <a:solidFill>
                  <a:schemeClr val="tx1"/>
                </a:solidFill>
              </a:rPr>
              <a:t>of </a:t>
            </a:r>
            <a:r>
              <a:rPr lang="en-US" strike="sngStrike">
                <a:solidFill>
                  <a:schemeClr val="tx1"/>
                </a:solidFill>
              </a:rPr>
              <a:t>lecture, study, or laboratory </a:t>
            </a:r>
            <a:r>
              <a:rPr lang="en-US" sz="1800" u="sng">
                <a:solidFill>
                  <a:schemeClr val="tx1"/>
                </a:solidFill>
              </a:rPr>
              <a:t>total student </a:t>
            </a:r>
            <a:r>
              <a:rPr lang="en-US">
                <a:solidFill>
                  <a:schemeClr val="tx1"/>
                </a:solidFill>
              </a:rPr>
              <a:t>work </a:t>
            </a:r>
            <a:r>
              <a:rPr lang="en-US" strike="sngStrike">
                <a:solidFill>
                  <a:schemeClr val="tx1"/>
                </a:solidFill>
              </a:rPr>
              <a:t>at colleges operating on </a:t>
            </a:r>
            <a:r>
              <a:rPr lang="en-US" sz="1800" strike="sngStrike">
                <a:solidFill>
                  <a:schemeClr val="tx1"/>
                </a:solidFill>
              </a:rPr>
              <a:t>the </a:t>
            </a:r>
            <a:r>
              <a:rPr lang="en-US" strike="sngStrike">
                <a:solidFill>
                  <a:schemeClr val="tx1"/>
                </a:solidFill>
              </a:rPr>
              <a:t>semester system </a:t>
            </a:r>
            <a:r>
              <a:rPr lang="en-US">
                <a:solidFill>
                  <a:schemeClr val="tx1"/>
                </a:solidFill>
              </a:rPr>
              <a:t>or 33 </a:t>
            </a:r>
            <a:r>
              <a:rPr lang="en-US" u="sng">
                <a:solidFill>
                  <a:schemeClr val="tx1"/>
                </a:solidFill>
              </a:rPr>
              <a:t>quarter </a:t>
            </a:r>
            <a:r>
              <a:rPr lang="en-US" sz="1800">
                <a:solidFill>
                  <a:schemeClr val="tx1"/>
                </a:solidFill>
              </a:rPr>
              <a:t>hours of </a:t>
            </a:r>
            <a:r>
              <a:rPr lang="en-US" strike="sngStrike">
                <a:solidFill>
                  <a:schemeClr val="tx1"/>
                </a:solidFill>
              </a:rPr>
              <a:t>lecture, study or laboratory </a:t>
            </a:r>
            <a:r>
              <a:rPr lang="en-US" u="sng">
                <a:solidFill>
                  <a:schemeClr val="tx1"/>
                </a:solidFill>
              </a:rPr>
              <a:t>total student </a:t>
            </a:r>
            <a:r>
              <a:rPr lang="en-US">
                <a:solidFill>
                  <a:schemeClr val="tx1"/>
                </a:solidFill>
              </a:rPr>
              <a:t>work</a:t>
            </a:r>
            <a:r>
              <a:rPr lang="en-US" u="sng">
                <a:solidFill>
                  <a:schemeClr val="tx1"/>
                </a:solidFill>
              </a:rPr>
              <a:t>,</a:t>
            </a:r>
            <a:r>
              <a:rPr lang="en-US" strike="sngStrike">
                <a:solidFill>
                  <a:schemeClr val="tx1"/>
                </a:solidFill>
              </a:rPr>
              <a:t> at colleges operating on </a:t>
            </a:r>
            <a:r>
              <a:rPr lang="en-US" sz="1800" strike="sngStrike">
                <a:solidFill>
                  <a:schemeClr val="tx1"/>
                </a:solidFill>
              </a:rPr>
              <a:t>the </a:t>
            </a:r>
            <a:r>
              <a:rPr lang="en-US" strike="sngStrike">
                <a:solidFill>
                  <a:schemeClr val="tx1"/>
                </a:solidFill>
              </a:rPr>
              <a:t>quarter system</a:t>
            </a:r>
            <a:r>
              <a:rPr lang="en-US" u="sng">
                <a:solidFill>
                  <a:schemeClr val="tx1"/>
                </a:solidFill>
              </a:rPr>
              <a:t> which may include inside and/or outside-of-class </a:t>
            </a:r>
            <a:r>
              <a:rPr lang="en-US" sz="1800" u="sng">
                <a:solidFill>
                  <a:schemeClr val="tx1"/>
                </a:solidFill>
              </a:rPr>
              <a:t>hours</a:t>
            </a:r>
            <a:r>
              <a:rPr lang="en-US" sz="1800">
                <a:solidFill>
                  <a:schemeClr val="tx1"/>
                </a:solidFill>
              </a:rPr>
              <a:t>.</a:t>
            </a:r>
            <a:endParaRPr>
              <a:solidFill>
                <a:schemeClr val="tx1"/>
              </a:solidFill>
            </a:endParaRPr>
          </a:p>
          <a:p>
            <a:pPr marL="114300" indent="0">
              <a:buNone/>
            </a:pPr>
            <a:r>
              <a:rPr lang="en-US">
                <a:solidFill>
                  <a:schemeClr val="tx1"/>
                </a:solidFill>
              </a:rPr>
              <a:t>   </a:t>
            </a:r>
            <a:r>
              <a:rPr lang="en-US" strike="sngStrike">
                <a:solidFill>
                  <a:schemeClr val="tx1"/>
                </a:solidFill>
              </a:rPr>
              <a:t>(b) A course requiring 96 hours or more of lecture, study or laboratory work at colleges operating on the semester system or 66 hours or more of lecture, study, or laboratory work at colleges operating on the quarter system shall provide at least 2 units of credit.</a:t>
            </a:r>
            <a:endParaRPr>
              <a:solidFill>
                <a:schemeClr val="tx1"/>
              </a:solidFill>
            </a:endParaRPr>
          </a:p>
          <a:p>
            <a:pPr marL="114300" indent="0">
              <a:buNone/>
            </a:pPr>
            <a:r>
              <a:rPr lang="en-US">
                <a:solidFill>
                  <a:schemeClr val="tx1"/>
                </a:solidFill>
              </a:rPr>
              <a:t>   </a:t>
            </a:r>
            <a:r>
              <a:rPr lang="en-US" b="1" u="sng">
                <a:solidFill>
                  <a:schemeClr val="tx1"/>
                </a:solidFill>
              </a:rPr>
              <a:t>(b) A course requiring 96 hours or more of total student work at colleges operating on the semester system or 66 hours or more of total student work at colleges operating on the quarter system shall provide at least 2 units of credit.</a:t>
            </a:r>
            <a:endParaRPr b="1" u="sng">
              <a:solidFill>
                <a:schemeClr val="tx1"/>
              </a:solidFill>
            </a:endParaRPr>
          </a:p>
          <a:p>
            <a:pPr marL="114300" indent="0">
              <a:buNone/>
            </a:pPr>
            <a:r>
              <a:rPr lang="en-US" b="1">
                <a:solidFill>
                  <a:schemeClr val="tx1"/>
                </a:solidFill>
              </a:rPr>
              <a:t>   </a:t>
            </a:r>
            <a:r>
              <a:rPr lang="en-US" b="1" u="sng">
                <a:solidFill>
                  <a:schemeClr val="tx1"/>
                </a:solidFill>
              </a:rPr>
              <a:t>(c) </a:t>
            </a:r>
            <a:r>
              <a:rPr lang="en-US" u="sng">
                <a:solidFill>
                  <a:schemeClr val="tx1"/>
                </a:solidFill>
              </a:rPr>
              <a:t>Cooperative work experience courses defined in section 55252 shall adhere to the formula for credit hour calculations identified in section 55256.5.</a:t>
            </a:r>
            <a:endParaRPr u="sng">
              <a:solidFill>
                <a:schemeClr val="tx1"/>
              </a:solidFill>
            </a:endParaRPr>
          </a:p>
          <a:p>
            <a:pPr marL="0" indent="0">
              <a:buNone/>
            </a:pPr>
            <a:endParaRPr lang="en-US">
              <a:solidFill>
                <a:schemeClr val="tx1"/>
              </a:solidFill>
            </a:endParaRPr>
          </a:p>
          <a:p>
            <a:endParaRPr lang="en-US">
              <a:solidFill>
                <a:srgbClr val="404040"/>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7</a:t>
            </a:fld>
            <a:endParaRPr lang="en-US"/>
          </a:p>
        </p:txBody>
      </p:sp>
    </p:spTree>
    <p:extLst>
      <p:ext uri="{BB962C8B-B14F-4D97-AF65-F5344CB8AC3E}">
        <p14:creationId xmlns:p14="http://schemas.microsoft.com/office/powerpoint/2010/main" val="2881542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2664048548"/>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55002.5. </a:t>
            </a:r>
            <a:r>
              <a:rPr lang="en-US" sz="3200" b="1">
                <a:solidFill>
                  <a:schemeClr val="tx1"/>
                </a:solidFill>
                <a:latin typeface="Calibri"/>
              </a:rPr>
              <a:t>Credit Hour (2/2)</a:t>
            </a:r>
          </a:p>
        </p:txBody>
      </p:sp>
      <p:sp>
        <p:nvSpPr>
          <p:cNvPr id="3" name="Content Placeholder 2"/>
          <p:cNvSpPr>
            <a:spLocks noGrp="1"/>
          </p:cNvSpPr>
          <p:nvPr>
            <p:ph idx="1"/>
            <p:extLst>
              <p:ext uri="{D42A27DB-BD31-4B8C-83A1-F6EECF244321}">
                <p14:modId xmlns:p14="http://schemas.microsoft.com/office/powerpoint/2010/main" val="3995253176"/>
              </p:ext>
            </p:extLst>
          </p:nvPr>
        </p:nvSpPr>
        <p:spPr>
          <a:xfrm>
            <a:off x="677863" y="1327868"/>
            <a:ext cx="8596312" cy="4714157"/>
          </a:xfrm>
        </p:spPr>
        <p:txBody>
          <a:bodyPr vert="horz" lIns="91440" tIns="45720" rIns="91440" bIns="45720" rtlCol="0" anchor="t">
            <a:normAutofit fontScale="47500" lnSpcReduction="20000"/>
          </a:bodyPr>
          <a:lstStyle/>
          <a:p>
            <a:r>
              <a:rPr lang="en-US" sz="3300">
                <a:solidFill>
                  <a:schemeClr val="tx1"/>
                </a:solidFill>
              </a:rPr>
              <a:t>§ 55002.5(d)-(f)</a:t>
            </a:r>
          </a:p>
          <a:p>
            <a:pPr lvl="1"/>
            <a:r>
              <a:rPr lang="en-US" sz="3300">
                <a:solidFill>
                  <a:schemeClr val="tx1"/>
                </a:solidFill>
              </a:rPr>
              <a:t>Provided direction for local district to comply with federal regulations for the award of credit in clock hour programs, consistent with 34 CFR 668.8</a:t>
            </a:r>
            <a:endParaRPr lang="en-US" sz="3300" u="sng">
              <a:solidFill>
                <a:schemeClr val="tx1"/>
              </a:solidFill>
            </a:endParaRPr>
          </a:p>
          <a:p>
            <a:pPr lvl="1"/>
            <a:r>
              <a:rPr lang="en-US" sz="3300">
                <a:solidFill>
                  <a:schemeClr val="tx1"/>
                </a:solidFill>
              </a:rPr>
              <a:t>Deleted current language and replaced it with a more clear and concise version. </a:t>
            </a:r>
          </a:p>
          <a:p>
            <a:pPr lvl="1"/>
            <a:r>
              <a:rPr lang="en-US" sz="3300">
                <a:solidFill>
                  <a:schemeClr val="tx1"/>
                </a:solidFill>
              </a:rPr>
              <a:t>Proposed an additional subdivision to ensure that the governing board of each community college district establishes policy consistent with the provisions of § 55002.5.</a:t>
            </a:r>
            <a:endParaRPr lang="en-US" u="sng">
              <a:solidFill>
                <a:schemeClr val="tx1"/>
              </a:solidFill>
            </a:endParaRPr>
          </a:p>
          <a:p>
            <a:pPr marL="457200">
              <a:buNone/>
            </a:pPr>
            <a:r>
              <a:rPr lang="en-US" sz="2900">
                <a:solidFill>
                  <a:schemeClr val="tx1"/>
                </a:solidFill>
              </a:rPr>
              <a:t>(</a:t>
            </a:r>
            <a:r>
              <a:rPr lang="en-US" sz="2900" b="1" strike="sngStrike">
                <a:solidFill>
                  <a:schemeClr val="tx1"/>
                </a:solidFill>
              </a:rPr>
              <a:t>c</a:t>
            </a:r>
            <a:r>
              <a:rPr lang="en-US" sz="2900" b="1" u="sng">
                <a:solidFill>
                  <a:schemeClr val="tx1"/>
                </a:solidFill>
              </a:rPr>
              <a:t>d</a:t>
            </a:r>
            <a:r>
              <a:rPr lang="en-US" sz="2900">
                <a:solidFill>
                  <a:schemeClr val="tx1"/>
                </a:solidFill>
              </a:rPr>
              <a:t>) </a:t>
            </a:r>
            <a:r>
              <a:rPr lang="en-US" sz="2900" strike="sngStrike">
                <a:solidFill>
                  <a:schemeClr val="tx1"/>
                </a:solidFill>
              </a:rPr>
              <a:t>The amount of credit awarded shall be adjusted in proportion to the number of hours of lecture, study or laboratory work in half unit increments.</a:t>
            </a:r>
            <a:r>
              <a:rPr lang="en-US" sz="2900">
                <a:solidFill>
                  <a:schemeClr val="tx1"/>
                </a:solidFill>
              </a:rPr>
              <a:t> </a:t>
            </a:r>
            <a:r>
              <a:rPr lang="en-US" sz="2900" u="sng">
                <a:solidFill>
                  <a:schemeClr val="tx1"/>
                </a:solidFill>
              </a:rPr>
              <a:t>For programs designated by the governing board as clock hour programs, units of credit shall be awarded in a manner consistent with the provisions of 34 Code of Federal Regulations part 600.2.</a:t>
            </a:r>
            <a:endParaRPr lang="en-US" sz="2900">
              <a:solidFill>
                <a:schemeClr val="tx1"/>
              </a:solidFill>
            </a:endParaRPr>
          </a:p>
          <a:p>
            <a:pPr marL="457200">
              <a:buNone/>
            </a:pPr>
            <a:r>
              <a:rPr lang="en-US" sz="2900">
                <a:solidFill>
                  <a:schemeClr val="tx1"/>
                </a:solidFill>
              </a:rPr>
              <a:t>(</a:t>
            </a:r>
            <a:r>
              <a:rPr lang="en-US" sz="2900" b="1" strike="sngStrike">
                <a:solidFill>
                  <a:schemeClr val="tx1"/>
                </a:solidFill>
              </a:rPr>
              <a:t>d</a:t>
            </a:r>
            <a:r>
              <a:rPr lang="en-US" sz="2900" b="1" u="sng">
                <a:solidFill>
                  <a:schemeClr val="tx1"/>
                </a:solidFill>
              </a:rPr>
              <a:t>e</a:t>
            </a:r>
            <a:r>
              <a:rPr lang="en-US" sz="2900">
                <a:solidFill>
                  <a:schemeClr val="tx1"/>
                </a:solidFill>
              </a:rPr>
              <a:t>)</a:t>
            </a:r>
            <a:r>
              <a:rPr lang="en-US" sz="2900" strike="sngStrike">
                <a:solidFill>
                  <a:schemeClr val="tx1"/>
                </a:solidFill>
              </a:rPr>
              <a:t> A district may elect to adjust the amount of credit awarded in proportion to the number of hours of lecture, study or laboratory work in increments of less than one half unit.</a:t>
            </a:r>
            <a:r>
              <a:rPr lang="en-US" sz="2900" u="sng">
                <a:solidFill>
                  <a:schemeClr val="tx1"/>
                </a:solidFill>
              </a:rPr>
              <a:t> Credit hours for all courses may be awarded in increments of one unit or less. </a:t>
            </a:r>
            <a:endParaRPr lang="en-US" sz="2900">
              <a:solidFill>
                <a:schemeClr val="tx1"/>
              </a:solidFill>
            </a:endParaRPr>
          </a:p>
          <a:p>
            <a:pPr marL="457200">
              <a:buNone/>
            </a:pPr>
            <a:r>
              <a:rPr lang="en-US" sz="2900" u="sng">
                <a:solidFill>
                  <a:schemeClr val="tx1"/>
                </a:solidFill>
              </a:rPr>
              <a:t>(</a:t>
            </a:r>
            <a:r>
              <a:rPr lang="en-US" sz="2900" b="1" u="sng" strike="sngStrike" err="1">
                <a:solidFill>
                  <a:schemeClr val="tx1"/>
                </a:solidFill>
              </a:rPr>
              <a:t>e</a:t>
            </a:r>
            <a:r>
              <a:rPr lang="en-US" sz="2900" b="1" u="sng" err="1">
                <a:solidFill>
                  <a:schemeClr val="tx1"/>
                </a:solidFill>
              </a:rPr>
              <a:t>f</a:t>
            </a:r>
            <a:r>
              <a:rPr lang="en-US" sz="2900" u="sng">
                <a:solidFill>
                  <a:schemeClr val="tx1"/>
                </a:solidFill>
              </a:rPr>
              <a:t>) The governing board of each community college district shall establish policy, consistent with the provisions of this section, defining the standards for credit hour calculations. District policy shall specify the credit hour calculation method for all academic activities, expected ratios of in-class to outside-of-class hours for each type of academic activity, standards for incremental award of credit, standard term length, calculation methods for short term and extended term courses, and provisions for monitoring compliance with state and federal regulations related to credit hour calculations.  </a:t>
            </a:r>
            <a:endParaRPr lang="en-US" sz="2900">
              <a:solidFill>
                <a:srgbClr val="404040"/>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8</a:t>
            </a:fld>
            <a:endParaRPr lang="en-US"/>
          </a:p>
        </p:txBody>
      </p:sp>
    </p:spTree>
    <p:extLst>
      <p:ext uri="{BB962C8B-B14F-4D97-AF65-F5344CB8AC3E}">
        <p14:creationId xmlns:p14="http://schemas.microsoft.com/office/powerpoint/2010/main" val="345079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extLst>
              <p:ext uri="{D42A27DB-BD31-4B8C-83A1-F6EECF244321}">
                <p14:modId xmlns:p14="http://schemas.microsoft.com/office/powerpoint/2010/main" val="3436144391"/>
              </p:ext>
            </p:extLst>
          </p:nvPr>
        </p:nvSpPr>
        <p:spPr>
          <a:xfrm>
            <a:off x="677863" y="609600"/>
            <a:ext cx="8596312" cy="913798"/>
          </a:xfrm>
        </p:spPr>
        <p:txBody>
          <a:bodyPr>
            <a:normAutofit/>
          </a:bodyPr>
          <a:lstStyle/>
          <a:p>
            <a:r>
              <a:rPr lang="en-US" sz="3200" b="1">
                <a:solidFill>
                  <a:schemeClr val="tx1"/>
                </a:solidFill>
                <a:latin typeface="Calibri"/>
                <a:ea typeface="Calibri"/>
                <a:cs typeface="Calibri"/>
              </a:rPr>
              <a:t>§ 55100</a:t>
            </a:r>
            <a:r>
              <a:rPr lang="en-US" sz="3200" b="1">
                <a:solidFill>
                  <a:schemeClr val="tx1"/>
                </a:solidFill>
                <a:latin typeface="Calibri"/>
              </a:rPr>
              <a:t>. Credit Course Approval (1/4)</a:t>
            </a:r>
          </a:p>
        </p:txBody>
      </p:sp>
      <p:sp>
        <p:nvSpPr>
          <p:cNvPr id="3" name="Content Placeholder 2"/>
          <p:cNvSpPr>
            <a:spLocks noGrp="1"/>
          </p:cNvSpPr>
          <p:nvPr>
            <p:ph idx="1"/>
            <p:extLst>
              <p:ext uri="{D42A27DB-BD31-4B8C-83A1-F6EECF244321}">
                <p14:modId xmlns:p14="http://schemas.microsoft.com/office/powerpoint/2010/main" val="1837727253"/>
              </p:ext>
            </p:extLst>
          </p:nvPr>
        </p:nvSpPr>
        <p:spPr>
          <a:xfrm>
            <a:off x="677863" y="1466248"/>
            <a:ext cx="8596312" cy="4575777"/>
          </a:xfrm>
        </p:spPr>
        <p:txBody>
          <a:bodyPr vert="horz" lIns="91440" tIns="45720" rIns="91440" bIns="45720" rtlCol="0" anchor="t">
            <a:normAutofit lnSpcReduction="10000"/>
          </a:bodyPr>
          <a:lstStyle/>
          <a:p>
            <a:r>
              <a:rPr lang="en-US">
                <a:solidFill>
                  <a:schemeClr val="tx1"/>
                </a:solidFill>
              </a:rPr>
              <a:t>Changes to support streamlining with COCI:</a:t>
            </a:r>
          </a:p>
          <a:p>
            <a:pPr marL="742950" indent="-285750">
              <a:buChar char="•"/>
            </a:pPr>
            <a:endParaRPr lang="en-US" sz="1600" u="sng">
              <a:solidFill>
                <a:schemeClr val="tx1"/>
              </a:solidFill>
            </a:endParaRPr>
          </a:p>
          <a:p>
            <a:pPr marL="457200">
              <a:buNone/>
            </a:pPr>
            <a:r>
              <a:rPr lang="en-US" sz="1600">
                <a:solidFill>
                  <a:schemeClr val="tx1"/>
                </a:solidFill>
              </a:rPr>
              <a:t>   (a) The governing board of each community college district shall establish policies for, and may approve </a:t>
            </a:r>
            <a:r>
              <a:rPr lang="en-US" sz="1600" strike="sngStrike">
                <a:solidFill>
                  <a:schemeClr val="tx1"/>
                </a:solidFill>
              </a:rPr>
              <a:t>individual degree-applicable </a:t>
            </a:r>
            <a:r>
              <a:rPr lang="en-US" sz="1600">
                <a:solidFill>
                  <a:schemeClr val="tx1"/>
                </a:solidFill>
              </a:rPr>
              <a:t>credit courses pursuant to section 55002</a:t>
            </a:r>
            <a:r>
              <a:rPr lang="en-US" sz="1600" u="sng">
                <a:solidFill>
                  <a:schemeClr val="tx1"/>
                </a:solidFill>
              </a:rPr>
              <a:t>, section 55002.5, and the Chancellor’s Office Program and Course Approval Handbook prepared, distributed, and maintained by the Chancellor consistent with section 55000.5(a)</a:t>
            </a:r>
            <a:r>
              <a:rPr lang="en-US" sz="1600" strike="sngStrike">
                <a:solidFill>
                  <a:schemeClr val="tx1"/>
                </a:solidFill>
              </a:rPr>
              <a:t>which are offered as part of an educational program approved by the Chancellor pursuant to section 55130. Such courses need not be separately approved by the Chancellor</a:t>
            </a:r>
            <a:r>
              <a:rPr lang="en-US" sz="1600">
                <a:solidFill>
                  <a:schemeClr val="tx1"/>
                </a:solidFill>
              </a:rPr>
              <a:t>.</a:t>
            </a:r>
            <a:endParaRPr>
              <a:solidFill>
                <a:schemeClr val="tx1"/>
              </a:solidFill>
            </a:endParaRPr>
          </a:p>
          <a:p>
            <a:pPr marL="457200">
              <a:buNone/>
            </a:pPr>
            <a:r>
              <a:rPr lang="en-US" sz="1600">
                <a:solidFill>
                  <a:schemeClr val="tx1"/>
                </a:solidFill>
              </a:rPr>
              <a:t>   (b)</a:t>
            </a:r>
            <a:r>
              <a:rPr lang="en-US" sz="1600" strike="sngStrike">
                <a:solidFill>
                  <a:schemeClr val="tx1"/>
                </a:solidFill>
              </a:rPr>
              <a:t> A community college district may approve and offer </a:t>
            </a:r>
            <a:r>
              <a:rPr lang="en-US" sz="1600" strike="sngStrike" err="1">
                <a:solidFill>
                  <a:schemeClr val="tx1"/>
                </a:solidFill>
              </a:rPr>
              <a:t>nondegree</a:t>
            </a:r>
            <a:r>
              <a:rPr lang="en-US" sz="1600" strike="sngStrike">
                <a:solidFill>
                  <a:schemeClr val="tx1"/>
                </a:solidFill>
              </a:rPr>
              <a:t>-applicable credit courses and degree-applicable credit courses which are not part of an approved educational program without separate approval by the Chancellor. The Chancellor will conduct a periodic review to ensure that districts are in compliance with the following requirements:</a:t>
            </a:r>
            <a:r>
              <a:rPr lang="en-US" sz="1600" u="sng">
                <a:solidFill>
                  <a:schemeClr val="tx1"/>
                </a:solidFill>
              </a:rPr>
              <a:t> The chief executive officer, chief instructional officer, </a:t>
            </a:r>
            <a:r>
              <a:rPr lang="en-US" sz="1600" b="1" u="sng">
                <a:solidFill>
                  <a:schemeClr val="tx1"/>
                </a:solidFill>
              </a:rPr>
              <a:t>college academic senate president, </a:t>
            </a:r>
            <a:r>
              <a:rPr lang="en-US" sz="1600" u="sng">
                <a:solidFill>
                  <a:schemeClr val="tx1"/>
                </a:solidFill>
              </a:rPr>
              <a:t>and </a:t>
            </a:r>
            <a:r>
              <a:rPr lang="en-US" sz="1600" b="1" u="sng">
                <a:solidFill>
                  <a:schemeClr val="tx1"/>
                </a:solidFill>
              </a:rPr>
              <a:t>college </a:t>
            </a:r>
            <a:r>
              <a:rPr lang="en-US" sz="1600" u="sng">
                <a:solidFill>
                  <a:schemeClr val="tx1"/>
                </a:solidFill>
              </a:rPr>
              <a:t>curriculum committee chair of each college and/or district shall annually certify to the Chancellor, before the conclusion of each academic year, compliance with the following requirements related to the approval of credit courses: </a:t>
            </a:r>
            <a:endParaRPr>
              <a:solidFill>
                <a:schemeClr val="tx1"/>
              </a:solidFill>
            </a:endParaRPr>
          </a:p>
          <a:p>
            <a:pPr marL="457200" indent="0">
              <a:buNone/>
            </a:pPr>
            <a:endParaRPr lang="en-US" sz="1600" u="sng">
              <a:solidFill>
                <a:srgbClr val="000000"/>
              </a:solidFill>
            </a:endParaRPr>
          </a:p>
        </p:txBody>
      </p:sp>
      <p:sp>
        <p:nvSpPr>
          <p:cNvPr id="4" name="Footer Placeholder 3"/>
          <p:cNvSpPr>
            <a:spLocks noGrp="1"/>
          </p:cNvSpPr>
          <p:nvPr>
            <p:ph type="ftr" sz="quarter" idx="11"/>
          </p:nvPr>
        </p:nvSpPr>
        <p:spPr/>
        <p:txBody>
          <a:bodyPr/>
          <a:lstStyle/>
          <a:p>
            <a:r>
              <a:rPr lang="en-US"/>
              <a:t>ASCCC Curriculum Insititute 2017, July 12-15, Riverside Convention Center</a:t>
            </a:r>
          </a:p>
        </p:txBody>
      </p:sp>
      <p:sp>
        <p:nvSpPr>
          <p:cNvPr id="5" name="Slide Number Placeholder 4"/>
          <p:cNvSpPr>
            <a:spLocks noGrp="1"/>
          </p:cNvSpPr>
          <p:nvPr>
            <p:ph type="sldNum" sz="quarter" idx="12"/>
          </p:nvPr>
        </p:nvSpPr>
        <p:spPr/>
        <p:txBody>
          <a:bodyPr/>
          <a:lstStyle/>
          <a:p>
            <a:fld id="{34E50D43-4607-4F51-A573-6DE3A983EBB3}" type="slidenum">
              <a:rPr lang="en-US" smtClean="0"/>
              <a:t>9</a:t>
            </a:fld>
            <a:endParaRPr lang="en-US"/>
          </a:p>
        </p:txBody>
      </p:sp>
    </p:spTree>
    <p:extLst>
      <p:ext uri="{BB962C8B-B14F-4D97-AF65-F5344CB8AC3E}">
        <p14:creationId xmlns:p14="http://schemas.microsoft.com/office/powerpoint/2010/main" val="2882574930"/>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1638</Words>
  <Application>Microsoft Office PowerPoint</Application>
  <PresentationFormat>Widescreen</PresentationFormat>
  <Paragraphs>258</Paragraphs>
  <Slides>24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Times New Roman</vt:lpstr>
      <vt:lpstr>Trebuchet MS</vt:lpstr>
      <vt:lpstr>Wingdings 3</vt:lpstr>
      <vt:lpstr>Facet</vt:lpstr>
      <vt:lpstr>Title 5 and PCAH Updates</vt:lpstr>
      <vt:lpstr>Title 5 Updates</vt:lpstr>
      <vt:lpstr>Phase 1 – July 2017 BOG approval Full text of changes: http://extranet.cccco.edu/Divisions/Legal/Regulations.aspx </vt:lpstr>
      <vt:lpstr>§ 55002. Standards and Criteria for Courses (1/3)</vt:lpstr>
      <vt:lpstr>§ 55002. Standards and Criteria for Courses (2/3)</vt:lpstr>
      <vt:lpstr>§ 55002. Standards and Criteria for Courses (3/3)</vt:lpstr>
      <vt:lpstr>§ 55002.5. Credit Hour (1/2)</vt:lpstr>
      <vt:lpstr>§ 55002.5. Credit Hour (2/2)</vt:lpstr>
      <vt:lpstr>§ 55100. Credit Course Approval (1/4)</vt:lpstr>
      <vt:lpstr>§ 55100. Credit Course Approval (2/4)</vt:lpstr>
      <vt:lpstr>§ 55100. Credit Course Approval (3/4)</vt:lpstr>
      <vt:lpstr>§ 55100. Credit Course Approval (4/4)</vt:lpstr>
      <vt:lpstr>§ 55130. Approval of Credit Programs (1/4)</vt:lpstr>
      <vt:lpstr>§ 55130. Approval of Credit Programs (2/4)</vt:lpstr>
      <vt:lpstr>§ 55130. Approval of Credit Programs (3/4)</vt:lpstr>
      <vt:lpstr>§ 55130. Approval of Credit Programs (4/4)</vt:lpstr>
      <vt:lpstr>§ 58050. Conditions for Claiming Attendance </vt:lpstr>
      <vt:lpstr>Program and Course Approval Handbook,  6th edition</vt:lpstr>
      <vt:lpstr>New PCAH Structure</vt:lpstr>
      <vt:lpstr>Noteworthy Changes:  Hours and Units Calculations</vt:lpstr>
      <vt:lpstr>Noteworthy Changes: Program Goals</vt:lpstr>
      <vt:lpstr>Noteworthy Changes: Supporting Documentation for Programs</vt:lpstr>
      <vt:lpstr>Noteworthy Changes: Additional Guidance</vt:lpstr>
      <vt:lpstr>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5 and PCAH Updates</dc:title>
  <dc:creator>Amany ElMasry</dc:creator>
  <cp:lastModifiedBy>Amany ElMasry</cp:lastModifiedBy>
  <cp:revision>2</cp:revision>
  <dcterms:modified xsi:type="dcterms:W3CDTF">2017-09-07T16:05:24Z</dcterms:modified>
</cp:coreProperties>
</file>