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8" r:id="rId4"/>
    <p:sldId id="258" r:id="rId5"/>
    <p:sldId id="259" r:id="rId6"/>
    <p:sldId id="262" r:id="rId7"/>
    <p:sldId id="263" r:id="rId8"/>
    <p:sldId id="260" r:id="rId9"/>
    <p:sldId id="264" r:id="rId10"/>
    <p:sldId id="265" r:id="rId11"/>
    <p:sldId id="269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11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9FA52-1BE1-1A49-88E7-99B6BAAF1C1F}" type="datetimeFigureOut">
              <a:rPr lang="en-US" smtClean="0"/>
              <a:t>11/20/18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5C81B-F024-124F-A4D3-9C54216C5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552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9FA52-1BE1-1A49-88E7-99B6BAAF1C1F}" type="datetimeFigureOut">
              <a:rPr lang="en-US" smtClean="0"/>
              <a:t>11/20/18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5C81B-F024-124F-A4D3-9C54216C5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378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9FA52-1BE1-1A49-88E7-99B6BAAF1C1F}" type="datetimeFigureOut">
              <a:rPr lang="en-US" smtClean="0"/>
              <a:t>11/20/18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5C81B-F024-124F-A4D3-9C54216C5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672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9FA52-1BE1-1A49-88E7-99B6BAAF1C1F}" type="datetimeFigureOut">
              <a:rPr lang="en-US" smtClean="0"/>
              <a:t>11/20/18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5C81B-F024-124F-A4D3-9C54216C5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92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9FA52-1BE1-1A49-88E7-99B6BAAF1C1F}" type="datetimeFigureOut">
              <a:rPr lang="en-US" smtClean="0"/>
              <a:t>11/20/18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5C81B-F024-124F-A4D3-9C54216C5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783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9FA52-1BE1-1A49-88E7-99B6BAAF1C1F}" type="datetimeFigureOut">
              <a:rPr lang="en-US" smtClean="0"/>
              <a:t>11/20/18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5C81B-F024-124F-A4D3-9C54216C5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35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9FA52-1BE1-1A49-88E7-99B6BAAF1C1F}" type="datetimeFigureOut">
              <a:rPr lang="en-US" smtClean="0"/>
              <a:t>11/20/18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5C81B-F024-124F-A4D3-9C54216C5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200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9FA52-1BE1-1A49-88E7-99B6BAAF1C1F}" type="datetimeFigureOut">
              <a:rPr lang="en-US" smtClean="0"/>
              <a:t>11/20/18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5C81B-F024-124F-A4D3-9C54216C5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71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9FA52-1BE1-1A49-88E7-99B6BAAF1C1F}" type="datetimeFigureOut">
              <a:rPr lang="en-US" smtClean="0"/>
              <a:t>11/20/18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5C81B-F024-124F-A4D3-9C54216C5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822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9FA52-1BE1-1A49-88E7-99B6BAAF1C1F}" type="datetimeFigureOut">
              <a:rPr lang="en-US" smtClean="0"/>
              <a:t>11/20/18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5C81B-F024-124F-A4D3-9C54216C5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960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9FA52-1BE1-1A49-88E7-99B6BAAF1C1F}" type="datetimeFigureOut">
              <a:rPr lang="en-US" smtClean="0"/>
              <a:t>11/20/18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5C81B-F024-124F-A4D3-9C54216C5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689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9FA52-1BE1-1A49-88E7-99B6BAAF1C1F}" type="datetimeFigureOut">
              <a:rPr lang="en-US" smtClean="0"/>
              <a:t>11/20/18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5C81B-F024-124F-A4D3-9C54216C5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093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sierracollege.edu/student-services/assessment/placement-tool/index.php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55333"/>
            <a:ext cx="7772400" cy="1145117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accent1"/>
                </a:solidFill>
              </a:rPr>
              <a:t>AB 705 District Meeting</a:t>
            </a:r>
            <a:endParaRPr lang="en-US" sz="4800" b="1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November 20, 2018</a:t>
            </a:r>
          </a:p>
          <a:p>
            <a:r>
              <a:rPr lang="en-US" i="1" dirty="0" smtClean="0">
                <a:solidFill>
                  <a:schemeClr val="tx1"/>
                </a:solidFill>
              </a:rPr>
              <a:t>Office of Academic Affairs</a:t>
            </a:r>
            <a:endParaRPr lang="en-US" i="1" dirty="0">
              <a:solidFill>
                <a:schemeClr val="tx1"/>
              </a:solidFill>
            </a:endParaRPr>
          </a:p>
        </p:txBody>
      </p:sp>
      <p:pic>
        <p:nvPicPr>
          <p:cNvPr id="4" name="Picture 3" descr="ab705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166" y="309570"/>
            <a:ext cx="5795094" cy="1921764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089244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E46C0A"/>
                </a:solidFill>
              </a:rPr>
              <a:t>Counseling Update:</a:t>
            </a:r>
            <a:endParaRPr lang="en-US" dirty="0">
              <a:solidFill>
                <a:srgbClr val="E46C0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Update: VC </a:t>
            </a:r>
            <a:r>
              <a:rPr lang="en-US" dirty="0" err="1" smtClean="0"/>
              <a:t>Cifra</a:t>
            </a:r>
            <a:endParaRPr lang="en-US" dirty="0" smtClean="0"/>
          </a:p>
          <a:p>
            <a:r>
              <a:rPr lang="en-US" dirty="0" smtClean="0"/>
              <a:t>Example of Self Guided Placement Tool Sierra College </a:t>
            </a:r>
            <a:r>
              <a:rPr lang="en-US" dirty="0" smtClean="0">
                <a:hlinkClick r:id="rId2"/>
              </a:rPr>
              <a:t>https://www.sierracollege.edu/student-services/assessment/placement-tool/index.php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897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67080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E46C0A"/>
                </a:solidFill>
              </a:rPr>
              <a:t>Scheduling for AB705:</a:t>
            </a:r>
            <a:endParaRPr lang="en-US" dirty="0">
              <a:solidFill>
                <a:srgbClr val="E46C0A"/>
              </a:solidFill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-6889" r="-6958"/>
          <a:stretch/>
        </p:blipFill>
        <p:spPr>
          <a:xfrm>
            <a:off x="2356556" y="945445"/>
            <a:ext cx="4388555" cy="5743221"/>
          </a:xfrm>
        </p:spPr>
      </p:pic>
    </p:spTree>
    <p:extLst>
      <p:ext uri="{BB962C8B-B14F-4D97-AF65-F5344CB8AC3E}">
        <p14:creationId xmlns:p14="http://schemas.microsoft.com/office/powerpoint/2010/main" val="2268550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E46C0A"/>
                </a:solidFill>
              </a:rPr>
              <a:t>Scheduling for AB 705:</a:t>
            </a:r>
            <a:endParaRPr lang="en-US" dirty="0">
              <a:solidFill>
                <a:srgbClr val="E46C0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many sections? Fall 2018, Fall 2019</a:t>
            </a:r>
          </a:p>
          <a:p>
            <a:r>
              <a:rPr lang="en-US" dirty="0" smtClean="0"/>
              <a:t>What will the extra hour of instruction do to classroom use?</a:t>
            </a:r>
          </a:p>
          <a:p>
            <a:r>
              <a:rPr lang="en-US" dirty="0" smtClean="0"/>
              <a:t>We need to schedule Math and English first. With the additional instructional hours what will this do to the schedules of other departments?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Demo and Discussion: </a:t>
            </a:r>
            <a:r>
              <a:rPr lang="en-US" dirty="0" smtClean="0"/>
              <a:t>VP Miller and Nathan </a:t>
            </a:r>
            <a:r>
              <a:rPr lang="en-US" dirty="0" err="1" smtClean="0"/>
              <a:t>Pelligrin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9206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E46C0A"/>
                </a:solidFill>
              </a:rPr>
              <a:t>Spring 2019 Priorities:</a:t>
            </a:r>
            <a:endParaRPr lang="en-US" dirty="0">
              <a:solidFill>
                <a:srgbClr val="E46C0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Pedagogy: Best Practices to maximize the intent of AB 705</a:t>
            </a:r>
          </a:p>
          <a:p>
            <a:r>
              <a:rPr lang="en-US" dirty="0" smtClean="0"/>
              <a:t>ESOL: Bringing ESOL faculty to the table</a:t>
            </a:r>
          </a:p>
          <a:p>
            <a:r>
              <a:rPr lang="en-US" dirty="0" smtClean="0"/>
              <a:t>Student Communication: Current and New</a:t>
            </a:r>
          </a:p>
          <a:p>
            <a:r>
              <a:rPr lang="en-US" dirty="0" smtClean="0"/>
              <a:t>Other Priorities?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4375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Agenda:</a:t>
            </a:r>
            <a:endParaRPr lang="en-US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Final Decisions: Math and English</a:t>
            </a:r>
          </a:p>
          <a:p>
            <a:pPr lvl="0"/>
            <a:r>
              <a:rPr lang="en-US" dirty="0"/>
              <a:t>Curriculum Approval Status</a:t>
            </a:r>
          </a:p>
          <a:p>
            <a:pPr lvl="0"/>
            <a:r>
              <a:rPr lang="en-US" dirty="0" smtClean="0"/>
              <a:t>Co-requisites </a:t>
            </a:r>
            <a:r>
              <a:rPr lang="en-US" dirty="0"/>
              <a:t>vs. Linking: </a:t>
            </a:r>
            <a:r>
              <a:rPr lang="en-US" dirty="0" smtClean="0"/>
              <a:t>Decision</a:t>
            </a:r>
          </a:p>
          <a:p>
            <a:r>
              <a:rPr lang="en-US" dirty="0"/>
              <a:t>Noncredit: </a:t>
            </a:r>
            <a:r>
              <a:rPr lang="en-US" dirty="0" smtClean="0"/>
              <a:t>CDCP</a:t>
            </a:r>
            <a:endParaRPr lang="en-US" dirty="0"/>
          </a:p>
          <a:p>
            <a:pPr lvl="0"/>
            <a:r>
              <a:rPr lang="en-US" dirty="0"/>
              <a:t>Tutoring Taskforce and Parcel </a:t>
            </a:r>
            <a:r>
              <a:rPr lang="en-US" dirty="0" smtClean="0"/>
              <a:t>Tax</a:t>
            </a:r>
          </a:p>
          <a:p>
            <a:pPr lvl="0"/>
            <a:r>
              <a:rPr lang="en-US" dirty="0" smtClean="0"/>
              <a:t>Counseling Update: Self </a:t>
            </a:r>
            <a:r>
              <a:rPr lang="en-US" smtClean="0"/>
              <a:t>Guided </a:t>
            </a:r>
            <a:r>
              <a:rPr lang="en-US" smtClean="0"/>
              <a:t>Placement Example</a:t>
            </a:r>
            <a:endParaRPr lang="en-US" dirty="0"/>
          </a:p>
          <a:p>
            <a:pPr lvl="0"/>
            <a:r>
              <a:rPr lang="en-US" dirty="0"/>
              <a:t>Scheduling Courses for </a:t>
            </a:r>
            <a:r>
              <a:rPr lang="en-US" dirty="0" smtClean="0"/>
              <a:t>AB705</a:t>
            </a:r>
          </a:p>
          <a:p>
            <a:pPr lvl="0"/>
            <a:r>
              <a:rPr lang="en-US" dirty="0" smtClean="0"/>
              <a:t>Spring Priorities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686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E46C0A"/>
                </a:solidFill>
              </a:rPr>
              <a:t>Math and English Agree to Use the Default Rules:</a:t>
            </a:r>
            <a:endParaRPr lang="en-US" dirty="0">
              <a:solidFill>
                <a:srgbClr val="E46C0A"/>
              </a:solidFill>
            </a:endParaRPr>
          </a:p>
        </p:txBody>
      </p:sp>
      <p:pic>
        <p:nvPicPr>
          <p:cNvPr id="4" name="Content Placeholder 3" descr="default.ic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915" r="-4091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799612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416"/>
            <a:ext cx="8229600" cy="71314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E46C0A"/>
                </a:solidFill>
              </a:rPr>
              <a:t>English: Decisions and Status</a:t>
            </a:r>
            <a:endParaRPr lang="en-US" dirty="0">
              <a:solidFill>
                <a:srgbClr val="E46C0A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-30" r="695"/>
          <a:stretch/>
        </p:blipFill>
        <p:spPr>
          <a:xfrm>
            <a:off x="457200" y="832556"/>
            <a:ext cx="7784118" cy="6025444"/>
          </a:xfrm>
        </p:spPr>
      </p:pic>
    </p:spTree>
    <p:extLst>
      <p:ext uri="{BB962C8B-B14F-4D97-AF65-F5344CB8AC3E}">
        <p14:creationId xmlns:p14="http://schemas.microsoft.com/office/powerpoint/2010/main" val="3023375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E46C0A"/>
                </a:solidFill>
              </a:rPr>
              <a:t>Math: Decisions and Status</a:t>
            </a:r>
            <a:endParaRPr lang="en-US" dirty="0">
              <a:solidFill>
                <a:srgbClr val="E46C0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Spring 2019 pilot: </a:t>
            </a:r>
            <a:r>
              <a:rPr lang="en-US" dirty="0"/>
              <a:t>Statistics with support next semester at some colleges (some are linked and some are not</a:t>
            </a:r>
            <a:r>
              <a:rPr lang="en-US" dirty="0" smtClean="0"/>
              <a:t>). Laney offering </a:t>
            </a:r>
            <a:r>
              <a:rPr lang="en-US" i="1" dirty="0" smtClean="0"/>
              <a:t>Noncredit</a:t>
            </a:r>
            <a:r>
              <a:rPr lang="en-US" dirty="0" smtClean="0"/>
              <a:t> support </a:t>
            </a:r>
            <a:r>
              <a:rPr lang="en-US" dirty="0"/>
              <a:t>courses for Math 1 (</a:t>
            </a:r>
            <a:r>
              <a:rPr lang="en-US" dirty="0" smtClean="0"/>
              <a:t>Pre-calculus</a:t>
            </a:r>
            <a:r>
              <a:rPr lang="en-US" dirty="0"/>
              <a:t>) and Math 50 (Trigonometry) that are unattached to specific </a:t>
            </a:r>
            <a:r>
              <a:rPr lang="en-US" dirty="0" smtClean="0"/>
              <a:t>courses</a:t>
            </a:r>
          </a:p>
          <a:p>
            <a:pPr marL="0" indent="0">
              <a:buNone/>
            </a:pPr>
            <a:r>
              <a:rPr lang="en-US" dirty="0" smtClean="0"/>
              <a:t>Fall 2019: All colleges offering…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893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1918"/>
          </a:xfrm>
        </p:spPr>
        <p:txBody>
          <a:bodyPr/>
          <a:lstStyle/>
          <a:p>
            <a:r>
              <a:rPr lang="en-US" dirty="0" smtClean="0">
                <a:solidFill>
                  <a:srgbClr val="E46C0A"/>
                </a:solidFill>
              </a:rPr>
              <a:t>Co-</a:t>
            </a:r>
            <a:r>
              <a:rPr lang="en-US" dirty="0" err="1" smtClean="0">
                <a:solidFill>
                  <a:srgbClr val="E46C0A"/>
                </a:solidFill>
              </a:rPr>
              <a:t>Reqs</a:t>
            </a:r>
            <a:r>
              <a:rPr lang="en-US" dirty="0" smtClean="0">
                <a:solidFill>
                  <a:srgbClr val="E46C0A"/>
                </a:solidFill>
              </a:rPr>
              <a:t>. vs. Linked Courses:</a:t>
            </a:r>
            <a:endParaRPr lang="en-US" dirty="0">
              <a:solidFill>
                <a:srgbClr val="E46C0A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-33076" r="-33076"/>
          <a:stretch>
            <a:fillRect/>
          </a:stretch>
        </p:blipFill>
        <p:spPr>
          <a:xfrm>
            <a:off x="457200" y="1222904"/>
            <a:ext cx="8229600" cy="5635096"/>
          </a:xfrm>
        </p:spPr>
      </p:pic>
    </p:spTree>
    <p:extLst>
      <p:ext uri="{BB962C8B-B14F-4D97-AF65-F5344CB8AC3E}">
        <p14:creationId xmlns:p14="http://schemas.microsoft.com/office/powerpoint/2010/main" val="1267356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E46C0A"/>
                </a:solidFill>
              </a:rPr>
              <a:t>Questions Related to </a:t>
            </a:r>
            <a:br>
              <a:rPr lang="en-US" dirty="0" smtClean="0">
                <a:solidFill>
                  <a:srgbClr val="E46C0A"/>
                </a:solidFill>
              </a:rPr>
            </a:br>
            <a:r>
              <a:rPr lang="en-US" dirty="0" smtClean="0">
                <a:solidFill>
                  <a:srgbClr val="E46C0A"/>
                </a:solidFill>
              </a:rPr>
              <a:t>Co and Pre-Requisites:</a:t>
            </a:r>
            <a:endParaRPr lang="en-US" dirty="0">
              <a:solidFill>
                <a:srgbClr val="E46C0A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-20795" b="-2079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107435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E46C0A"/>
                </a:solidFill>
              </a:rPr>
              <a:t>Noncredit Co-Requisites:</a:t>
            </a:r>
            <a:endParaRPr lang="en-US" dirty="0">
              <a:solidFill>
                <a:srgbClr val="E46C0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CDCP Noncredit Courses/Certificate:</a:t>
            </a:r>
          </a:p>
          <a:p>
            <a:pPr lvl="1"/>
            <a:r>
              <a:rPr lang="en-US" dirty="0" smtClean="0"/>
              <a:t>Benefits</a:t>
            </a:r>
          </a:p>
          <a:p>
            <a:pPr lvl="2"/>
            <a:r>
              <a:rPr lang="en-US" dirty="0" smtClean="0"/>
              <a:t>Does not add to the student’s credit load</a:t>
            </a:r>
          </a:p>
          <a:p>
            <a:pPr lvl="2"/>
            <a:r>
              <a:rPr lang="en-US" dirty="0" smtClean="0"/>
              <a:t>Students receive a Certificate of Competency/Completion</a:t>
            </a:r>
          </a:p>
          <a:p>
            <a:pPr lvl="2"/>
            <a:r>
              <a:rPr lang="en-US" dirty="0" smtClean="0"/>
              <a:t>Students CAN reenroll</a:t>
            </a:r>
          </a:p>
          <a:p>
            <a:pPr lvl="2"/>
            <a:r>
              <a:rPr lang="en-US" dirty="0" smtClean="0"/>
              <a:t>The process to go from a credit to noncredit student is now simplified</a:t>
            </a:r>
          </a:p>
          <a:p>
            <a:pPr lvl="2"/>
            <a:r>
              <a:rPr lang="en-US" dirty="0" smtClean="0"/>
              <a:t>SCFF pays the higher rate for CDCP FTES ($5,457)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260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E46C0A"/>
                </a:solidFill>
              </a:rPr>
              <a:t>Tutoring and Parcel Tax:</a:t>
            </a:r>
            <a:endParaRPr lang="en-US" dirty="0">
              <a:solidFill>
                <a:srgbClr val="E46C0A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5213" t="6111" r="7634" b="52111"/>
          <a:stretch/>
        </p:blipFill>
        <p:spPr>
          <a:xfrm>
            <a:off x="0" y="1190613"/>
            <a:ext cx="8946929" cy="5550408"/>
          </a:xfrm>
        </p:spPr>
      </p:pic>
    </p:spTree>
    <p:extLst>
      <p:ext uri="{BB962C8B-B14F-4D97-AF65-F5344CB8AC3E}">
        <p14:creationId xmlns:p14="http://schemas.microsoft.com/office/powerpoint/2010/main" val="798566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290</Words>
  <Application>Microsoft Macintosh PowerPoint</Application>
  <PresentationFormat>On-screen Show (4:3)</PresentationFormat>
  <Paragraphs>42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AB 705 District Meeting</vt:lpstr>
      <vt:lpstr>Agenda:</vt:lpstr>
      <vt:lpstr>Math and English Agree to Use the Default Rules:</vt:lpstr>
      <vt:lpstr>English: Decisions and Status</vt:lpstr>
      <vt:lpstr>Math: Decisions and Status</vt:lpstr>
      <vt:lpstr>Co-Reqs. vs. Linked Courses:</vt:lpstr>
      <vt:lpstr>Questions Related to  Co and Pre-Requisites:</vt:lpstr>
      <vt:lpstr>Noncredit Co-Requisites:</vt:lpstr>
      <vt:lpstr>Tutoring and Parcel Tax:</vt:lpstr>
      <vt:lpstr>Counseling Update:</vt:lpstr>
      <vt:lpstr>Scheduling for AB705:</vt:lpstr>
      <vt:lpstr>Scheduling for AB 705:</vt:lpstr>
      <vt:lpstr>Spring 2019 Priorities: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Siri Brown</dc:creator>
  <cp:lastModifiedBy>Siri Brown</cp:lastModifiedBy>
  <cp:revision>21</cp:revision>
  <dcterms:created xsi:type="dcterms:W3CDTF">2018-11-19T19:05:07Z</dcterms:created>
  <dcterms:modified xsi:type="dcterms:W3CDTF">2018-11-20T20:13:48Z</dcterms:modified>
</cp:coreProperties>
</file>