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73" r:id="rId4"/>
    <p:sldId id="265" r:id="rId5"/>
    <p:sldId id="260" r:id="rId6"/>
    <p:sldId id="270" r:id="rId7"/>
    <p:sldId id="272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1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6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7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1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07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8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8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0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9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6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1B07D-B9B0-8C47-AE2F-DC689B8BA7D8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4F2CA-1EFA-0D48-A518-A2EC92027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6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maher@peralta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68098"/>
            <a:ext cx="7379208" cy="1354093"/>
          </a:xfrm>
        </p:spPr>
        <p:txBody>
          <a:bodyPr>
            <a:normAutofit/>
          </a:bodyPr>
          <a:lstStyle/>
          <a:p>
            <a:r>
              <a:rPr lang="en-US" b="1" dirty="0" smtClean="0"/>
              <a:t>Noncredit Guide for Deans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782" y="3667836"/>
            <a:ext cx="6400800" cy="1752600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Fall 2019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eb.peralta.edu/publicinfo/files/2013/11/PCCD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35" y="494456"/>
            <a:ext cx="1973643" cy="1973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89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Credit vs Noncredit: The Basics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937558"/>
              </p:ext>
            </p:extLst>
          </p:nvPr>
        </p:nvGraphicFramePr>
        <p:xfrm>
          <a:off x="580030" y="1242325"/>
          <a:ext cx="822960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2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Credit Classes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Noncredit Classes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Carries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0" baseline="0" dirty="0" smtClean="0"/>
                        <a:t>Units</a:t>
                      </a:r>
                      <a:r>
                        <a:rPr lang="en-US" baseline="0" dirty="0" smtClean="0"/>
                        <a:t>. You are paid by the </a:t>
                      </a:r>
                      <a:r>
                        <a:rPr lang="en-US" b="1" baseline="0" dirty="0" smtClean="0"/>
                        <a:t>unit</a:t>
                      </a:r>
                      <a:r>
                        <a:rPr lang="en-US" baseline="0" dirty="0" smtClean="0"/>
                        <a:t>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Have no units.</a:t>
                      </a:r>
                      <a:r>
                        <a:rPr lang="en-US" baseline="0" dirty="0" smtClean="0"/>
                        <a:t> You are paid by the lecture/lab </a:t>
                      </a:r>
                      <a:r>
                        <a:rPr lang="en-US" b="1" baseline="0" dirty="0" smtClean="0"/>
                        <a:t>hour</a:t>
                      </a:r>
                      <a:r>
                        <a:rPr lang="en-US" baseline="0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 students pass,</a:t>
                      </a:r>
                      <a:r>
                        <a:rPr lang="en-US" baseline="0" dirty="0" smtClean="0"/>
                        <a:t> they can not repeat the course.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All noncredit classes are repeatable, even if the students receives a Pass (P).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</a:t>
                      </a:r>
                      <a:r>
                        <a:rPr lang="en-US" baseline="0" dirty="0" smtClean="0"/>
                        <a:t> most credit classes, you assign a grade of A, B, C, D or F.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For noncredit classes, you assign a grade of: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 (Pass) for demonstrating the competency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NP (No Pass) for not demonstrating the competency, or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SP(Satisfactory Progress) for showing progress, yet not achieving the competency. SP is a non-passing grade.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r>
                        <a:rPr lang="en-US" baseline="0" dirty="0" smtClean="0"/>
                        <a:t> are expected to do 2 hours of work outside of class for each lecture hour.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Students are expected to do little to no work outside of class.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Faculty must </a:t>
                      </a:r>
                      <a:r>
                        <a:rPr lang="en-US" b="1" baseline="0" dirty="0" smtClean="0"/>
                        <a:t>take attendance </a:t>
                      </a:r>
                      <a:r>
                        <a:rPr lang="en-US" baseline="0" dirty="0" smtClean="0"/>
                        <a:t>and </a:t>
                      </a:r>
                      <a:r>
                        <a:rPr lang="en-US" b="1" baseline="0" dirty="0" smtClean="0"/>
                        <a:t>report</a:t>
                      </a:r>
                      <a:r>
                        <a:rPr lang="en-US" baseline="0" dirty="0" smtClean="0"/>
                        <a:t> every hour that students are in class. This is crucial and is how the college is paid. It’s called Positive Daily Attendance (PDA).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76022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1. Faculty </a:t>
            </a:r>
            <a:r>
              <a:rPr lang="en-US" b="1" dirty="0" smtClean="0">
                <a:solidFill>
                  <a:srgbClr val="008000"/>
                </a:solidFill>
              </a:rPr>
              <a:t>assignments</a:t>
            </a:r>
            <a:r>
              <a:rPr lang="en-US" dirty="0" smtClean="0">
                <a:solidFill>
                  <a:srgbClr val="008000"/>
                </a:solidFill>
              </a:rPr>
              <a:t> are assigned the same as credit. (Lecture unit credit=lecture hour noncredit) </a:t>
            </a: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2. </a:t>
            </a:r>
            <a:r>
              <a:rPr lang="en-US" b="1" dirty="0" smtClean="0">
                <a:solidFill>
                  <a:srgbClr val="008000"/>
                </a:solidFill>
              </a:rPr>
              <a:t>Curriculum</a:t>
            </a:r>
            <a:r>
              <a:rPr lang="en-US" dirty="0" smtClean="0">
                <a:solidFill>
                  <a:srgbClr val="008000"/>
                </a:solidFill>
              </a:rPr>
              <a:t> is made through the same process as credit. (Laney Curriculum Committee-CIPD-State Chancellor’s Office)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b="1" dirty="0" smtClean="0">
                <a:solidFill>
                  <a:srgbClr val="FF0000"/>
                </a:solidFill>
              </a:rPr>
              <a:t>Grades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attendance</a:t>
            </a:r>
            <a:r>
              <a:rPr lang="en-US" dirty="0" smtClean="0">
                <a:solidFill>
                  <a:srgbClr val="FF0000"/>
                </a:solidFill>
              </a:rPr>
              <a:t> are managed differently.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Grades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Faculty </a:t>
            </a:r>
            <a:r>
              <a:rPr lang="en-US" dirty="0"/>
              <a:t>submit student grades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ALONG WITH </a:t>
            </a:r>
            <a:r>
              <a:rPr lang="en-US" dirty="0" smtClean="0"/>
              <a:t>total hours in their </a:t>
            </a:r>
            <a:r>
              <a:rPr lang="en-US" dirty="0"/>
              <a:t>faculty </a:t>
            </a:r>
            <a:r>
              <a:rPr lang="en-US" dirty="0" smtClean="0"/>
              <a:t>center. </a:t>
            </a:r>
            <a:endParaRPr lang="en-US" dirty="0"/>
          </a:p>
          <a:p>
            <a:r>
              <a:rPr lang="en-US" dirty="0" smtClean="0"/>
              <a:t>There </a:t>
            </a:r>
            <a:r>
              <a:rPr lang="en-US" dirty="0"/>
              <a:t>are three (3) grade </a:t>
            </a:r>
            <a:r>
              <a:rPr lang="en-US" dirty="0" smtClean="0"/>
              <a:t>options:</a:t>
            </a:r>
          </a:p>
          <a:p>
            <a:pPr lvl="2"/>
            <a:r>
              <a:rPr lang="en-US" dirty="0" smtClean="0"/>
              <a:t>P </a:t>
            </a:r>
            <a:r>
              <a:rPr lang="en-US" dirty="0"/>
              <a:t>(</a:t>
            </a:r>
            <a:r>
              <a:rPr lang="en-US" dirty="0" smtClean="0"/>
              <a:t>Pass)</a:t>
            </a:r>
          </a:p>
          <a:p>
            <a:pPr lvl="2"/>
            <a:r>
              <a:rPr lang="en-US" dirty="0" smtClean="0"/>
              <a:t>NP </a:t>
            </a:r>
            <a:r>
              <a:rPr lang="en-US" dirty="0"/>
              <a:t>(No </a:t>
            </a:r>
            <a:r>
              <a:rPr lang="en-US" dirty="0" smtClean="0"/>
              <a:t>Pass)</a:t>
            </a:r>
          </a:p>
          <a:p>
            <a:pPr lvl="2"/>
            <a:r>
              <a:rPr lang="en-US" dirty="0" smtClean="0"/>
              <a:t>SP(Satisfactory </a:t>
            </a:r>
            <a:r>
              <a:rPr lang="en-US" dirty="0"/>
              <a:t>Progress) </a:t>
            </a:r>
          </a:p>
          <a:p>
            <a:pPr marL="914400" lvl="2" indent="0">
              <a:buNone/>
            </a:pPr>
            <a:r>
              <a:rPr lang="en-US" dirty="0" smtClean="0"/>
              <a:t>The </a:t>
            </a:r>
            <a:r>
              <a:rPr lang="en-US" dirty="0"/>
              <a:t>definition for each should be clearly outlined in the course </a:t>
            </a:r>
            <a:r>
              <a:rPr lang="en-US" dirty="0" smtClean="0"/>
              <a:t>outline. SP is intended for students who came to class and learned something, but didn’t gain the competencies of that class. SP is a non-passing grade.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7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Positive </a:t>
            </a:r>
            <a:r>
              <a:rPr lang="en-US" b="1" dirty="0" smtClean="0"/>
              <a:t>Daily Attendance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/>
              <a:t>noncredit classes are </a:t>
            </a:r>
            <a:r>
              <a:rPr lang="en-US" dirty="0" smtClean="0"/>
              <a:t>Positive Daily </a:t>
            </a:r>
            <a:r>
              <a:rPr lang="en-US" dirty="0"/>
              <a:t>Attendance </a:t>
            </a:r>
            <a:r>
              <a:rPr lang="en-US" dirty="0" smtClean="0"/>
              <a:t>(PDA). </a:t>
            </a:r>
            <a:r>
              <a:rPr lang="en-US" dirty="0"/>
              <a:t>This </a:t>
            </a:r>
            <a:r>
              <a:rPr lang="en-US" dirty="0" smtClean="0"/>
              <a:t>means:</a:t>
            </a:r>
          </a:p>
          <a:p>
            <a:r>
              <a:rPr lang="en-US" dirty="0" smtClean="0"/>
              <a:t>Faculty are </a:t>
            </a:r>
            <a:r>
              <a:rPr lang="en-US" dirty="0"/>
              <a:t>required to</a:t>
            </a:r>
            <a:r>
              <a:rPr lang="en-US" dirty="0" smtClean="0"/>
              <a:t> track and keep clear records of </a:t>
            </a:r>
            <a:r>
              <a:rPr lang="en-US" b="1" u="sng" dirty="0" smtClean="0">
                <a:solidFill>
                  <a:srgbClr val="FF0000"/>
                </a:solidFill>
              </a:rPr>
              <a:t>each hour </a:t>
            </a:r>
            <a:r>
              <a:rPr lang="en-US" dirty="0"/>
              <a:t>that</a:t>
            </a:r>
            <a:r>
              <a:rPr lang="en-US" dirty="0" smtClean="0"/>
              <a:t> students are in class. </a:t>
            </a:r>
          </a:p>
          <a:p>
            <a:r>
              <a:rPr lang="en-US" dirty="0" smtClean="0"/>
              <a:t>Faculty submit the total number of attended hours in a separate column next to the grades column on the grade roster at the end of the term. </a:t>
            </a:r>
            <a:r>
              <a:rPr lang="en-US" b="1" u="sng" dirty="0" smtClean="0">
                <a:solidFill>
                  <a:srgbClr val="FF0000"/>
                </a:solidFill>
              </a:rPr>
              <a:t>This number is as important as the grade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3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Census and Attendance Rosters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Noncredit classes must submit a Census Roster. This is a way to drop </a:t>
            </a:r>
            <a:r>
              <a:rPr lang="en-US" i="1" dirty="0" smtClean="0"/>
              <a:t>No Shows</a:t>
            </a:r>
            <a:r>
              <a:rPr lang="en-US" dirty="0" smtClean="0"/>
              <a:t>. Faculty should only drop </a:t>
            </a:r>
            <a:r>
              <a:rPr lang="en-US" i="1" dirty="0" smtClean="0"/>
              <a:t>No Shows</a:t>
            </a:r>
            <a:r>
              <a:rPr lang="en-US" dirty="0" smtClean="0"/>
              <a:t>. If a student has attended a single hour of class, we do not drop them. The college will lose that funding for that hour if the student is dropped.</a:t>
            </a:r>
          </a:p>
          <a:p>
            <a:pPr marL="0" indent="0">
              <a:buNone/>
            </a:pPr>
            <a:r>
              <a:rPr lang="en-US" dirty="0" smtClean="0"/>
              <a:t>2. Noncredit classes do not need to submit Attendance Rosters.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Screen Shot of Grade Roster</a:t>
            </a:r>
            <a:br>
              <a:rPr lang="en-US" dirty="0" smtClean="0"/>
            </a:br>
            <a:r>
              <a:rPr lang="en-US" sz="1300" dirty="0" smtClean="0"/>
              <a:t>See </a:t>
            </a:r>
            <a:r>
              <a:rPr lang="en-US" sz="1300" b="1" dirty="0" smtClean="0"/>
              <a:t>Max Possible Attend</a:t>
            </a:r>
            <a:r>
              <a:rPr lang="en-US" sz="1300" dirty="0" smtClean="0"/>
              <a:t>: This is the total possible number of hours a student COULD attend your class. You enter the actual number attended in the </a:t>
            </a:r>
            <a:r>
              <a:rPr lang="en-US" sz="1300" b="1" dirty="0" smtClean="0"/>
              <a:t>*Positive Attendance </a:t>
            </a:r>
            <a:r>
              <a:rPr lang="en-US" sz="1300" dirty="0" smtClean="0"/>
              <a:t>column. (By the way, these grades are not the for noncredit grades of P, NP and SP.)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714" y="1686991"/>
            <a:ext cx="6828571" cy="4352381"/>
          </a:xfrm>
        </p:spPr>
      </p:pic>
    </p:spTree>
    <p:extLst>
      <p:ext uri="{BB962C8B-B14F-4D97-AF65-F5344CB8AC3E}">
        <p14:creationId xmlns:p14="http://schemas.microsoft.com/office/powerpoint/2010/main" val="1950882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Beth Maher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emaher@peralta.edu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510-464-3225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482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Noncredit Guide for Deans</vt:lpstr>
      <vt:lpstr>Credit vs Noncredit: The Basics</vt:lpstr>
      <vt:lpstr>What do we need to know?</vt:lpstr>
      <vt:lpstr>Grades </vt:lpstr>
      <vt:lpstr>Positive Daily Attendance </vt:lpstr>
      <vt:lpstr>Census and Attendance Rosters  </vt:lpstr>
      <vt:lpstr>Screen Shot of Grade Roster See Max Possible Attend: This is the total possible number of hours a student COULD attend your class. You enter the actual number attended in the *Positive Attendance column. (By the way, these grades are not the for noncredit grades of P, NP and SP.)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Noncredit Information</dc:title>
  <dc:creator>Siri Brown</dc:creator>
  <cp:lastModifiedBy>Beth Maher</cp:lastModifiedBy>
  <cp:revision>38</cp:revision>
  <dcterms:created xsi:type="dcterms:W3CDTF">2019-08-08T02:19:52Z</dcterms:created>
  <dcterms:modified xsi:type="dcterms:W3CDTF">2019-09-10T22:01:19Z</dcterms:modified>
</cp:coreProperties>
</file>