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69" r:id="rId4"/>
    <p:sldId id="257" r:id="rId5"/>
    <p:sldId id="265" r:id="rId6"/>
    <p:sldId id="260" r:id="rId7"/>
    <p:sldId id="274" r:id="rId8"/>
    <p:sldId id="272" r:id="rId9"/>
    <p:sldId id="275" r:id="rId10"/>
    <p:sldId id="276" r:id="rId11"/>
    <p:sldId id="277" r:id="rId12"/>
    <p:sldId id="258" r:id="rId13"/>
    <p:sldId id="268" r:id="rId14"/>
    <p:sldId id="262" r:id="rId15"/>
    <p:sldId id="270" r:id="rId16"/>
    <p:sldId id="271" r:id="rId17"/>
    <p:sldId id="263" r:id="rId18"/>
    <p:sldId id="266" r:id="rId19"/>
    <p:sldId id="259"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61B07D-B9B0-8C47-AE2F-DC689B8BA7D8}"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337011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1B07D-B9B0-8C47-AE2F-DC689B8BA7D8}"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93586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1B07D-B9B0-8C47-AE2F-DC689B8BA7D8}"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408977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1B07D-B9B0-8C47-AE2F-DC689B8BA7D8}"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228121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1B07D-B9B0-8C47-AE2F-DC689B8BA7D8}" type="datetimeFigureOut">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379280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61B07D-B9B0-8C47-AE2F-DC689B8BA7D8}" type="datetimeFigureOut">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259198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61B07D-B9B0-8C47-AE2F-DC689B8BA7D8}" type="datetimeFigureOut">
              <a:rPr lang="en-US" smtClean="0"/>
              <a:pPr/>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5099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61B07D-B9B0-8C47-AE2F-DC689B8BA7D8}" type="datetimeFigureOut">
              <a:rPr lang="en-US" smtClean="0"/>
              <a:pPr/>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113120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1B07D-B9B0-8C47-AE2F-DC689B8BA7D8}" type="datetimeFigureOut">
              <a:rPr lang="en-US" smtClean="0"/>
              <a:pPr/>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1158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B07D-B9B0-8C47-AE2F-DC689B8BA7D8}" type="datetimeFigureOut">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34793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B07D-B9B0-8C47-AE2F-DC689B8BA7D8}" type="datetimeFigureOut">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4F2CA-1EFA-0D48-A518-A2EC92027F8E}" type="slidenum">
              <a:rPr lang="en-US" smtClean="0"/>
              <a:pPr/>
              <a:t>‹#›</a:t>
            </a:fld>
            <a:endParaRPr lang="en-US"/>
          </a:p>
        </p:txBody>
      </p:sp>
    </p:spTree>
    <p:extLst>
      <p:ext uri="{BB962C8B-B14F-4D97-AF65-F5344CB8AC3E}">
        <p14:creationId xmlns:p14="http://schemas.microsoft.com/office/powerpoint/2010/main" val="92576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1B07D-B9B0-8C47-AE2F-DC689B8BA7D8}" type="datetimeFigureOut">
              <a:rPr lang="en-US" smtClean="0"/>
              <a:pPr/>
              <a:t>9/4/2019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4F2CA-1EFA-0D48-A518-A2EC92027F8E}" type="slidenum">
              <a:rPr lang="en-US" smtClean="0"/>
              <a:pPr/>
              <a:t>‹#›</a:t>
            </a:fld>
            <a:endParaRPr lang="en-US"/>
          </a:p>
        </p:txBody>
      </p:sp>
    </p:spTree>
    <p:extLst>
      <p:ext uri="{BB962C8B-B14F-4D97-AF65-F5344CB8AC3E}">
        <p14:creationId xmlns:p14="http://schemas.microsoft.com/office/powerpoint/2010/main" val="186556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noncredit@peralta.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emaher@peral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b.peralta.edu/workforcedevelopment/files/2018/11/Noncredit-Enrollement-form-11.26.18-1.pdf" TargetMode="External"/><Relationship Id="rId2" Type="http://schemas.openxmlformats.org/officeDocument/2006/relationships/hyperlink" Target="https://home.cccapply.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Rollbooks@peralta.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8098"/>
            <a:ext cx="7379208" cy="1354093"/>
          </a:xfrm>
        </p:spPr>
        <p:txBody>
          <a:bodyPr>
            <a:normAutofit/>
          </a:bodyPr>
          <a:lstStyle/>
          <a:p>
            <a:r>
              <a:rPr lang="en-US" b="1" dirty="0" smtClean="0"/>
              <a:t>Noncredit Teacher’s Guide</a:t>
            </a:r>
            <a:endParaRPr lang="en-US" b="1"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For Faculty Who are </a:t>
            </a:r>
            <a:r>
              <a:rPr lang="en-US" b="1" u="sng" dirty="0" smtClean="0">
                <a:solidFill>
                  <a:schemeClr val="tx1"/>
                </a:solidFill>
              </a:rPr>
              <a:t>Teaching</a:t>
            </a:r>
            <a:r>
              <a:rPr lang="en-US" dirty="0" smtClean="0">
                <a:solidFill>
                  <a:schemeClr val="tx1"/>
                </a:solidFill>
              </a:rPr>
              <a:t> Noncredit Courses</a:t>
            </a:r>
          </a:p>
          <a:p>
            <a:endParaRPr lang="en-US" dirty="0" smtClean="0">
              <a:solidFill>
                <a:schemeClr val="tx1"/>
              </a:solidFill>
            </a:endParaRPr>
          </a:p>
          <a:p>
            <a:r>
              <a:rPr lang="en-US" sz="1800" dirty="0" smtClean="0">
                <a:solidFill>
                  <a:schemeClr val="tx1"/>
                </a:solidFill>
              </a:rPr>
              <a:t>Fall 2019</a:t>
            </a:r>
          </a:p>
          <a:p>
            <a:r>
              <a:rPr lang="en-US" sz="1800" dirty="0" smtClean="0">
                <a:solidFill>
                  <a:schemeClr val="tx1"/>
                </a:solidFill>
              </a:rPr>
              <a:t>Questions? Email Beth Maher, Noncredit Coordinator,  at </a:t>
            </a:r>
            <a:r>
              <a:rPr lang="en-US" sz="1800" dirty="0" err="1" smtClean="0">
                <a:solidFill>
                  <a:schemeClr val="tx1"/>
                </a:solidFill>
              </a:rPr>
              <a:t>emaher@peralta.edu</a:t>
            </a:r>
            <a:endParaRPr lang="en-US" sz="1800" dirty="0">
              <a:solidFill>
                <a:schemeClr val="tx1"/>
              </a:solidFill>
            </a:endParaRPr>
          </a:p>
        </p:txBody>
      </p:sp>
      <p:pic>
        <p:nvPicPr>
          <p:cNvPr id="1026" name="Picture 2" descr="http://web.peralta.edu/publicinfo/files/2013/11/PCCD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35" y="494456"/>
            <a:ext cx="1973643" cy="1973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89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751" y="315678"/>
            <a:ext cx="6841554" cy="2185214"/>
          </a:xfrm>
          <a:prstGeom prst="rect">
            <a:avLst/>
          </a:prstGeom>
          <a:noFill/>
        </p:spPr>
        <p:txBody>
          <a:bodyPr wrap="square" rtlCol="0">
            <a:spAutoFit/>
          </a:bodyPr>
          <a:lstStyle/>
          <a:p>
            <a:pPr algn="ctr"/>
            <a:r>
              <a:rPr lang="en-US" sz="4000" b="1" dirty="0" smtClean="0"/>
              <a:t>Mirrored Classes and Canvas</a:t>
            </a:r>
          </a:p>
          <a:p>
            <a:pPr algn="ctr"/>
            <a:endParaRPr lang="en-US" sz="2400" dirty="0" smtClean="0"/>
          </a:p>
          <a:p>
            <a:pPr algn="ctr"/>
            <a:r>
              <a:rPr lang="en-US" sz="2400" dirty="0" smtClean="0"/>
              <a:t>Your mirrored class and your credit class will show up on the same canvas shell.</a:t>
            </a:r>
          </a:p>
          <a:p>
            <a:pPr algn="ctr"/>
            <a:r>
              <a:rPr lang="en-US" sz="2400" b="1" dirty="0" smtClean="0"/>
              <a:t> </a:t>
            </a:r>
            <a:endParaRPr lang="en-US" sz="2400" b="1" dirty="0"/>
          </a:p>
        </p:txBody>
      </p:sp>
      <p:pic>
        <p:nvPicPr>
          <p:cNvPr id="4" name="Picture 3" descr="combo classes 1.PNG"/>
          <p:cNvPicPr>
            <a:picLocks noChangeAspect="1"/>
          </p:cNvPicPr>
          <p:nvPr/>
        </p:nvPicPr>
        <p:blipFill>
          <a:blip r:embed="rId2"/>
          <a:stretch>
            <a:fillRect/>
          </a:stretch>
        </p:blipFill>
        <p:spPr>
          <a:xfrm>
            <a:off x="1109751" y="2414245"/>
            <a:ext cx="6913058" cy="3655625"/>
          </a:xfrm>
          <a:prstGeom prst="rect">
            <a:avLst/>
          </a:prstGeom>
        </p:spPr>
      </p:pic>
      <p:sp>
        <p:nvSpPr>
          <p:cNvPr id="5" name="Rectangle 4"/>
          <p:cNvSpPr/>
          <p:nvPr/>
        </p:nvSpPr>
        <p:spPr>
          <a:xfrm>
            <a:off x="2185179" y="3432576"/>
            <a:ext cx="1372887" cy="26372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3111877" y="2037933"/>
            <a:ext cx="3821203" cy="959850"/>
          </a:xfrm>
          <a:custGeom>
            <a:avLst/>
            <a:gdLst>
              <a:gd name="connsiteX0" fmla="*/ 835173 w 3821203"/>
              <a:gd name="connsiteY0" fmla="*/ 101706 h 959850"/>
              <a:gd name="connsiteX1" fmla="*/ 514833 w 3821203"/>
              <a:gd name="connsiteY1" fmla="*/ 78822 h 959850"/>
              <a:gd name="connsiteX2" fmla="*/ 446189 w 3821203"/>
              <a:gd name="connsiteY2" fmla="*/ 67380 h 959850"/>
              <a:gd name="connsiteX3" fmla="*/ 366104 w 3821203"/>
              <a:gd name="connsiteY3" fmla="*/ 55938 h 959850"/>
              <a:gd name="connsiteX4" fmla="*/ 102967 w 3821203"/>
              <a:gd name="connsiteY4" fmla="*/ 101706 h 959850"/>
              <a:gd name="connsiteX5" fmla="*/ 80085 w 3821203"/>
              <a:gd name="connsiteY5" fmla="*/ 124590 h 959850"/>
              <a:gd name="connsiteX6" fmla="*/ 57204 w 3821203"/>
              <a:gd name="connsiteY6" fmla="*/ 193241 h 959850"/>
              <a:gd name="connsiteX7" fmla="*/ 45763 w 3821203"/>
              <a:gd name="connsiteY7" fmla="*/ 227567 h 959850"/>
              <a:gd name="connsiteX8" fmla="*/ 34323 w 3821203"/>
              <a:gd name="connsiteY8" fmla="*/ 273335 h 959850"/>
              <a:gd name="connsiteX9" fmla="*/ 11441 w 3821203"/>
              <a:gd name="connsiteY9" fmla="*/ 341986 h 959850"/>
              <a:gd name="connsiteX10" fmla="*/ 0 w 3821203"/>
              <a:gd name="connsiteY10" fmla="*/ 376312 h 959850"/>
              <a:gd name="connsiteX11" fmla="*/ 11441 w 3821203"/>
              <a:gd name="connsiteY11" fmla="*/ 444963 h 959850"/>
              <a:gd name="connsiteX12" fmla="*/ 80085 w 3821203"/>
              <a:gd name="connsiteY12" fmla="*/ 513615 h 959850"/>
              <a:gd name="connsiteX13" fmla="*/ 137289 w 3821203"/>
              <a:gd name="connsiteY13" fmla="*/ 536499 h 959850"/>
              <a:gd name="connsiteX14" fmla="*/ 194493 w 3821203"/>
              <a:gd name="connsiteY14" fmla="*/ 570824 h 959850"/>
              <a:gd name="connsiteX15" fmla="*/ 308900 w 3821203"/>
              <a:gd name="connsiteY15" fmla="*/ 616592 h 959850"/>
              <a:gd name="connsiteX16" fmla="*/ 446189 w 3821203"/>
              <a:gd name="connsiteY16" fmla="*/ 673802 h 959850"/>
              <a:gd name="connsiteX17" fmla="*/ 560596 w 3821203"/>
              <a:gd name="connsiteY17" fmla="*/ 731011 h 959850"/>
              <a:gd name="connsiteX18" fmla="*/ 629240 w 3821203"/>
              <a:gd name="connsiteY18" fmla="*/ 753895 h 959850"/>
              <a:gd name="connsiteX19" fmla="*/ 720766 w 3821203"/>
              <a:gd name="connsiteY19" fmla="*/ 799663 h 959850"/>
              <a:gd name="connsiteX20" fmla="*/ 869496 w 3821203"/>
              <a:gd name="connsiteY20" fmla="*/ 868314 h 959850"/>
              <a:gd name="connsiteX21" fmla="*/ 926699 w 3821203"/>
              <a:gd name="connsiteY21" fmla="*/ 879756 h 959850"/>
              <a:gd name="connsiteX22" fmla="*/ 1109751 w 3821203"/>
              <a:gd name="connsiteY22" fmla="*/ 925524 h 959850"/>
              <a:gd name="connsiteX23" fmla="*/ 1144073 w 3821203"/>
              <a:gd name="connsiteY23" fmla="*/ 936966 h 959850"/>
              <a:gd name="connsiteX24" fmla="*/ 1269921 w 3821203"/>
              <a:gd name="connsiteY24" fmla="*/ 959850 h 959850"/>
              <a:gd name="connsiteX25" fmla="*/ 1944924 w 3821203"/>
              <a:gd name="connsiteY25" fmla="*/ 948408 h 959850"/>
              <a:gd name="connsiteX26" fmla="*/ 2082212 w 3821203"/>
              <a:gd name="connsiteY26" fmla="*/ 925524 h 959850"/>
              <a:gd name="connsiteX27" fmla="*/ 2299586 w 3821203"/>
              <a:gd name="connsiteY27" fmla="*/ 879756 h 959850"/>
              <a:gd name="connsiteX28" fmla="*/ 2551282 w 3821203"/>
              <a:gd name="connsiteY28" fmla="*/ 833989 h 959850"/>
              <a:gd name="connsiteX29" fmla="*/ 2711452 w 3821203"/>
              <a:gd name="connsiteY29" fmla="*/ 811105 h 959850"/>
              <a:gd name="connsiteX30" fmla="*/ 3214844 w 3821203"/>
              <a:gd name="connsiteY30" fmla="*/ 822547 h 959850"/>
              <a:gd name="connsiteX31" fmla="*/ 3306370 w 3821203"/>
              <a:gd name="connsiteY31" fmla="*/ 833989 h 959850"/>
              <a:gd name="connsiteX32" fmla="*/ 3523744 w 3821203"/>
              <a:gd name="connsiteY32" fmla="*/ 822547 h 959850"/>
              <a:gd name="connsiteX33" fmla="*/ 3580948 w 3821203"/>
              <a:gd name="connsiteY33" fmla="*/ 788221 h 959850"/>
              <a:gd name="connsiteX34" fmla="*/ 3626710 w 3821203"/>
              <a:gd name="connsiteY34" fmla="*/ 765337 h 959850"/>
              <a:gd name="connsiteX35" fmla="*/ 3661033 w 3821203"/>
              <a:gd name="connsiteY35" fmla="*/ 731011 h 959850"/>
              <a:gd name="connsiteX36" fmla="*/ 3706796 w 3821203"/>
              <a:gd name="connsiteY36" fmla="*/ 708127 h 959850"/>
              <a:gd name="connsiteX37" fmla="*/ 3763999 w 3821203"/>
              <a:gd name="connsiteY37" fmla="*/ 639476 h 959850"/>
              <a:gd name="connsiteX38" fmla="*/ 3786881 w 3821203"/>
              <a:gd name="connsiteY38" fmla="*/ 616592 h 959850"/>
              <a:gd name="connsiteX39" fmla="*/ 3821203 w 3821203"/>
              <a:gd name="connsiteY39" fmla="*/ 536499 h 959850"/>
              <a:gd name="connsiteX40" fmla="*/ 3729677 w 3821203"/>
              <a:gd name="connsiteY40" fmla="*/ 319102 h 959850"/>
              <a:gd name="connsiteX41" fmla="*/ 3649592 w 3821203"/>
              <a:gd name="connsiteY41" fmla="*/ 239009 h 959850"/>
              <a:gd name="connsiteX42" fmla="*/ 3626710 w 3821203"/>
              <a:gd name="connsiteY42" fmla="*/ 204683 h 959850"/>
              <a:gd name="connsiteX43" fmla="*/ 3546625 w 3821203"/>
              <a:gd name="connsiteY43" fmla="*/ 158915 h 959850"/>
              <a:gd name="connsiteX44" fmla="*/ 3466540 w 3821203"/>
              <a:gd name="connsiteY44" fmla="*/ 181799 h 959850"/>
              <a:gd name="connsiteX45" fmla="*/ 3283489 w 3821203"/>
              <a:gd name="connsiteY45" fmla="*/ 239009 h 959850"/>
              <a:gd name="connsiteX46" fmla="*/ 3146200 w 3821203"/>
              <a:gd name="connsiteY46" fmla="*/ 261893 h 959850"/>
              <a:gd name="connsiteX47" fmla="*/ 2963148 w 3821203"/>
              <a:gd name="connsiteY47" fmla="*/ 284776 h 959850"/>
              <a:gd name="connsiteX48" fmla="*/ 2516960 w 3821203"/>
              <a:gd name="connsiteY48" fmla="*/ 273335 h 959850"/>
              <a:gd name="connsiteX49" fmla="*/ 2391112 w 3821203"/>
              <a:gd name="connsiteY49" fmla="*/ 239009 h 959850"/>
              <a:gd name="connsiteX50" fmla="*/ 2265264 w 3821203"/>
              <a:gd name="connsiteY50" fmla="*/ 204683 h 959850"/>
              <a:gd name="connsiteX51" fmla="*/ 2093653 w 3821203"/>
              <a:gd name="connsiteY51" fmla="*/ 170357 h 959850"/>
              <a:gd name="connsiteX52" fmla="*/ 2059331 w 3821203"/>
              <a:gd name="connsiteY52" fmla="*/ 158915 h 959850"/>
              <a:gd name="connsiteX53" fmla="*/ 1796194 w 3821203"/>
              <a:gd name="connsiteY53" fmla="*/ 136032 h 959850"/>
              <a:gd name="connsiteX54" fmla="*/ 1521617 w 3821203"/>
              <a:gd name="connsiteY54" fmla="*/ 147473 h 959850"/>
              <a:gd name="connsiteX55" fmla="*/ 1475854 w 3821203"/>
              <a:gd name="connsiteY55" fmla="*/ 158915 h 959850"/>
              <a:gd name="connsiteX56" fmla="*/ 1407210 w 3821203"/>
              <a:gd name="connsiteY56" fmla="*/ 170357 h 959850"/>
              <a:gd name="connsiteX57" fmla="*/ 1132632 w 3821203"/>
              <a:gd name="connsiteY57" fmla="*/ 158915 h 959850"/>
              <a:gd name="connsiteX58" fmla="*/ 1041106 w 3821203"/>
              <a:gd name="connsiteY58" fmla="*/ 147473 h 959850"/>
              <a:gd name="connsiteX59" fmla="*/ 1029666 w 3821203"/>
              <a:gd name="connsiteY59" fmla="*/ 193241 h 959850"/>
              <a:gd name="connsiteX60" fmla="*/ 1006784 w 3821203"/>
              <a:gd name="connsiteY60" fmla="*/ 227567 h 959850"/>
              <a:gd name="connsiteX61" fmla="*/ 926699 w 3821203"/>
              <a:gd name="connsiteY61" fmla="*/ 296218 h 959850"/>
              <a:gd name="connsiteX62" fmla="*/ 892377 w 3821203"/>
              <a:gd name="connsiteY62" fmla="*/ 307660 h 959850"/>
              <a:gd name="connsiteX63" fmla="*/ 823733 w 3821203"/>
              <a:gd name="connsiteY63" fmla="*/ 296218 h 959850"/>
              <a:gd name="connsiteX64" fmla="*/ 800851 w 3821203"/>
              <a:gd name="connsiteY64" fmla="*/ 261893 h 959850"/>
              <a:gd name="connsiteX65" fmla="*/ 766529 w 3821203"/>
              <a:gd name="connsiteY65" fmla="*/ 216125 h 959850"/>
              <a:gd name="connsiteX66" fmla="*/ 709325 w 3821203"/>
              <a:gd name="connsiteY66" fmla="*/ 170357 h 959850"/>
              <a:gd name="connsiteX67" fmla="*/ 709325 w 3821203"/>
              <a:gd name="connsiteY67" fmla="*/ 136032 h 95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21203" h="959850">
                <a:moveTo>
                  <a:pt x="835173" y="101706"/>
                </a:moveTo>
                <a:cubicBezTo>
                  <a:pt x="709032" y="94697"/>
                  <a:pt x="631835" y="93449"/>
                  <a:pt x="514833" y="78822"/>
                </a:cubicBezTo>
                <a:cubicBezTo>
                  <a:pt x="491815" y="75944"/>
                  <a:pt x="469116" y="70908"/>
                  <a:pt x="446189" y="67380"/>
                </a:cubicBezTo>
                <a:cubicBezTo>
                  <a:pt x="419537" y="63279"/>
                  <a:pt x="392799" y="59752"/>
                  <a:pt x="366104" y="55938"/>
                </a:cubicBezTo>
                <a:cubicBezTo>
                  <a:pt x="30453" y="71923"/>
                  <a:pt x="184323" y="0"/>
                  <a:pt x="102967" y="101706"/>
                </a:cubicBezTo>
                <a:cubicBezTo>
                  <a:pt x="96229" y="110130"/>
                  <a:pt x="87712" y="116962"/>
                  <a:pt x="80085" y="124590"/>
                </a:cubicBezTo>
                <a:lnTo>
                  <a:pt x="57204" y="193241"/>
                </a:lnTo>
                <a:cubicBezTo>
                  <a:pt x="53390" y="204683"/>
                  <a:pt x="48688" y="215866"/>
                  <a:pt x="45763" y="227567"/>
                </a:cubicBezTo>
                <a:cubicBezTo>
                  <a:pt x="41950" y="242823"/>
                  <a:pt x="38841" y="258273"/>
                  <a:pt x="34323" y="273335"/>
                </a:cubicBezTo>
                <a:cubicBezTo>
                  <a:pt x="27392" y="296439"/>
                  <a:pt x="19068" y="319102"/>
                  <a:pt x="11441" y="341986"/>
                </a:cubicBezTo>
                <a:lnTo>
                  <a:pt x="0" y="376312"/>
                </a:lnTo>
                <a:cubicBezTo>
                  <a:pt x="3814" y="399196"/>
                  <a:pt x="2826" y="423423"/>
                  <a:pt x="11441" y="444963"/>
                </a:cubicBezTo>
                <a:cubicBezTo>
                  <a:pt x="23379" y="474812"/>
                  <a:pt x="51986" y="499564"/>
                  <a:pt x="80085" y="513615"/>
                </a:cubicBezTo>
                <a:cubicBezTo>
                  <a:pt x="98454" y="522800"/>
                  <a:pt x="118221" y="528871"/>
                  <a:pt x="137289" y="536499"/>
                </a:cubicBezTo>
                <a:cubicBezTo>
                  <a:pt x="176671" y="575884"/>
                  <a:pt x="141024" y="547058"/>
                  <a:pt x="194493" y="570824"/>
                </a:cubicBezTo>
                <a:cubicBezTo>
                  <a:pt x="300836" y="618092"/>
                  <a:pt x="223791" y="595312"/>
                  <a:pt x="308900" y="616592"/>
                </a:cubicBezTo>
                <a:cubicBezTo>
                  <a:pt x="390959" y="671305"/>
                  <a:pt x="283777" y="604190"/>
                  <a:pt x="446189" y="673802"/>
                </a:cubicBezTo>
                <a:cubicBezTo>
                  <a:pt x="671315" y="770294"/>
                  <a:pt x="343924" y="652212"/>
                  <a:pt x="560596" y="731011"/>
                </a:cubicBezTo>
                <a:cubicBezTo>
                  <a:pt x="583263" y="739254"/>
                  <a:pt x="608558" y="741485"/>
                  <a:pt x="629240" y="753895"/>
                </a:cubicBezTo>
                <a:cubicBezTo>
                  <a:pt x="781943" y="845526"/>
                  <a:pt x="619166" y="753476"/>
                  <a:pt x="720766" y="799663"/>
                </a:cubicBezTo>
                <a:cubicBezTo>
                  <a:pt x="767482" y="820900"/>
                  <a:pt x="818660" y="853062"/>
                  <a:pt x="869496" y="868314"/>
                </a:cubicBezTo>
                <a:cubicBezTo>
                  <a:pt x="888121" y="873902"/>
                  <a:pt x="907783" y="875252"/>
                  <a:pt x="926699" y="879756"/>
                </a:cubicBezTo>
                <a:cubicBezTo>
                  <a:pt x="987884" y="894325"/>
                  <a:pt x="1050084" y="905633"/>
                  <a:pt x="1109751" y="925524"/>
                </a:cubicBezTo>
                <a:cubicBezTo>
                  <a:pt x="1121192" y="929338"/>
                  <a:pt x="1132281" y="934439"/>
                  <a:pt x="1144073" y="936966"/>
                </a:cubicBezTo>
                <a:cubicBezTo>
                  <a:pt x="1185764" y="945901"/>
                  <a:pt x="1227972" y="952222"/>
                  <a:pt x="1269921" y="959850"/>
                </a:cubicBezTo>
                <a:lnTo>
                  <a:pt x="1944924" y="948408"/>
                </a:lnTo>
                <a:cubicBezTo>
                  <a:pt x="1986442" y="947150"/>
                  <a:pt x="2040259" y="932928"/>
                  <a:pt x="2082212" y="925524"/>
                </a:cubicBezTo>
                <a:cubicBezTo>
                  <a:pt x="2452946" y="860093"/>
                  <a:pt x="2051582" y="938116"/>
                  <a:pt x="2299586" y="879756"/>
                </a:cubicBezTo>
                <a:cubicBezTo>
                  <a:pt x="2438670" y="847027"/>
                  <a:pt x="2400464" y="864156"/>
                  <a:pt x="2551282" y="833989"/>
                </a:cubicBezTo>
                <a:cubicBezTo>
                  <a:pt x="2642349" y="815774"/>
                  <a:pt x="2589159" y="824695"/>
                  <a:pt x="2711452" y="811105"/>
                </a:cubicBezTo>
                <a:lnTo>
                  <a:pt x="3214844" y="822547"/>
                </a:lnTo>
                <a:cubicBezTo>
                  <a:pt x="3245567" y="823729"/>
                  <a:pt x="3275624" y="833989"/>
                  <a:pt x="3306370" y="833989"/>
                </a:cubicBezTo>
                <a:cubicBezTo>
                  <a:pt x="3378928" y="833989"/>
                  <a:pt x="3451286" y="826361"/>
                  <a:pt x="3523744" y="822547"/>
                </a:cubicBezTo>
                <a:cubicBezTo>
                  <a:pt x="3603411" y="795988"/>
                  <a:pt x="3518133" y="830103"/>
                  <a:pt x="3580948" y="788221"/>
                </a:cubicBezTo>
                <a:cubicBezTo>
                  <a:pt x="3595138" y="778760"/>
                  <a:pt x="3612832" y="775251"/>
                  <a:pt x="3626710" y="765337"/>
                </a:cubicBezTo>
                <a:cubicBezTo>
                  <a:pt x="3639876" y="755931"/>
                  <a:pt x="3647867" y="740416"/>
                  <a:pt x="3661033" y="731011"/>
                </a:cubicBezTo>
                <a:cubicBezTo>
                  <a:pt x="3674911" y="721097"/>
                  <a:pt x="3692918" y="718041"/>
                  <a:pt x="3706796" y="708127"/>
                </a:cubicBezTo>
                <a:cubicBezTo>
                  <a:pt x="3744846" y="680946"/>
                  <a:pt x="3737239" y="672930"/>
                  <a:pt x="3763999" y="639476"/>
                </a:cubicBezTo>
                <a:cubicBezTo>
                  <a:pt x="3770737" y="631052"/>
                  <a:pt x="3779254" y="624220"/>
                  <a:pt x="3786881" y="616592"/>
                </a:cubicBezTo>
                <a:cubicBezTo>
                  <a:pt x="3791347" y="607658"/>
                  <a:pt x="3821203" y="553332"/>
                  <a:pt x="3821203" y="536499"/>
                </a:cubicBezTo>
                <a:cubicBezTo>
                  <a:pt x="3821203" y="455936"/>
                  <a:pt x="3786762" y="376192"/>
                  <a:pt x="3729677" y="319102"/>
                </a:cubicBezTo>
                <a:cubicBezTo>
                  <a:pt x="3702982" y="292404"/>
                  <a:pt x="3670533" y="270423"/>
                  <a:pt x="3649592" y="239009"/>
                </a:cubicBezTo>
                <a:cubicBezTo>
                  <a:pt x="3641965" y="227567"/>
                  <a:pt x="3636433" y="214407"/>
                  <a:pt x="3626710" y="204683"/>
                </a:cubicBezTo>
                <a:cubicBezTo>
                  <a:pt x="3592078" y="170047"/>
                  <a:pt x="3585897" y="172007"/>
                  <a:pt x="3546625" y="158915"/>
                </a:cubicBezTo>
                <a:cubicBezTo>
                  <a:pt x="3519930" y="166543"/>
                  <a:pt x="3492878" y="173019"/>
                  <a:pt x="3466540" y="181799"/>
                </a:cubicBezTo>
                <a:cubicBezTo>
                  <a:pt x="3345694" y="222086"/>
                  <a:pt x="3478423" y="196627"/>
                  <a:pt x="3283489" y="239009"/>
                </a:cubicBezTo>
                <a:cubicBezTo>
                  <a:pt x="3238154" y="248866"/>
                  <a:pt x="3191963" y="254265"/>
                  <a:pt x="3146200" y="261893"/>
                </a:cubicBezTo>
                <a:cubicBezTo>
                  <a:pt x="3039750" y="279637"/>
                  <a:pt x="3100640" y="271027"/>
                  <a:pt x="2963148" y="284776"/>
                </a:cubicBezTo>
                <a:cubicBezTo>
                  <a:pt x="2814419" y="280962"/>
                  <a:pt x="2665264" y="285200"/>
                  <a:pt x="2516960" y="273335"/>
                </a:cubicBezTo>
                <a:cubicBezTo>
                  <a:pt x="2473617" y="269867"/>
                  <a:pt x="2432920" y="250956"/>
                  <a:pt x="2391112" y="239009"/>
                </a:cubicBezTo>
                <a:cubicBezTo>
                  <a:pt x="2301133" y="213298"/>
                  <a:pt x="2435828" y="241766"/>
                  <a:pt x="2265264" y="204683"/>
                </a:cubicBezTo>
                <a:cubicBezTo>
                  <a:pt x="2208259" y="192289"/>
                  <a:pt x="2148995" y="188807"/>
                  <a:pt x="2093653" y="170357"/>
                </a:cubicBezTo>
                <a:cubicBezTo>
                  <a:pt x="2082212" y="166543"/>
                  <a:pt x="2071311" y="160297"/>
                  <a:pt x="2059331" y="158915"/>
                </a:cubicBezTo>
                <a:cubicBezTo>
                  <a:pt x="1971868" y="148822"/>
                  <a:pt x="1796194" y="136032"/>
                  <a:pt x="1796194" y="136032"/>
                </a:cubicBezTo>
                <a:cubicBezTo>
                  <a:pt x="1704668" y="139846"/>
                  <a:pt x="1612989" y="140946"/>
                  <a:pt x="1521617" y="147473"/>
                </a:cubicBezTo>
                <a:cubicBezTo>
                  <a:pt x="1505933" y="148593"/>
                  <a:pt x="1491272" y="155831"/>
                  <a:pt x="1475854" y="158915"/>
                </a:cubicBezTo>
                <a:cubicBezTo>
                  <a:pt x="1453108" y="163465"/>
                  <a:pt x="1430091" y="166543"/>
                  <a:pt x="1407210" y="170357"/>
                </a:cubicBezTo>
                <a:cubicBezTo>
                  <a:pt x="1315684" y="166543"/>
                  <a:pt x="1224059" y="164630"/>
                  <a:pt x="1132632" y="158915"/>
                </a:cubicBezTo>
                <a:cubicBezTo>
                  <a:pt x="1101946" y="156997"/>
                  <a:pt x="1070274" y="137749"/>
                  <a:pt x="1041106" y="147473"/>
                </a:cubicBezTo>
                <a:cubicBezTo>
                  <a:pt x="1026188" y="152446"/>
                  <a:pt x="1035860" y="178787"/>
                  <a:pt x="1029666" y="193241"/>
                </a:cubicBezTo>
                <a:cubicBezTo>
                  <a:pt x="1024250" y="205881"/>
                  <a:pt x="1015733" y="217126"/>
                  <a:pt x="1006784" y="227567"/>
                </a:cubicBezTo>
                <a:cubicBezTo>
                  <a:pt x="985671" y="252201"/>
                  <a:pt x="957064" y="281034"/>
                  <a:pt x="926699" y="296218"/>
                </a:cubicBezTo>
                <a:cubicBezTo>
                  <a:pt x="915913" y="301612"/>
                  <a:pt x="903818" y="303846"/>
                  <a:pt x="892377" y="307660"/>
                </a:cubicBezTo>
                <a:cubicBezTo>
                  <a:pt x="869496" y="303846"/>
                  <a:pt x="844481" y="306593"/>
                  <a:pt x="823733" y="296218"/>
                </a:cubicBezTo>
                <a:cubicBezTo>
                  <a:pt x="811434" y="290068"/>
                  <a:pt x="808843" y="273083"/>
                  <a:pt x="800851" y="261893"/>
                </a:cubicBezTo>
                <a:cubicBezTo>
                  <a:pt x="789768" y="246375"/>
                  <a:pt x="780012" y="229610"/>
                  <a:pt x="766529" y="216125"/>
                </a:cubicBezTo>
                <a:cubicBezTo>
                  <a:pt x="755172" y="204766"/>
                  <a:pt x="716873" y="189228"/>
                  <a:pt x="709325" y="170357"/>
                </a:cubicBezTo>
                <a:cubicBezTo>
                  <a:pt x="705076" y="159734"/>
                  <a:pt x="709325" y="147474"/>
                  <a:pt x="709325" y="1360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78" y="297681"/>
            <a:ext cx="6887317" cy="2831544"/>
          </a:xfrm>
          <a:prstGeom prst="rect">
            <a:avLst/>
          </a:prstGeom>
          <a:noFill/>
        </p:spPr>
        <p:txBody>
          <a:bodyPr wrap="square" rtlCol="0">
            <a:spAutoFit/>
          </a:bodyPr>
          <a:lstStyle/>
          <a:p>
            <a:pPr algn="ctr"/>
            <a:r>
              <a:rPr lang="en-US" sz="4000" b="1" dirty="0" smtClean="0"/>
              <a:t>Mirrored Classes and Canvas</a:t>
            </a:r>
          </a:p>
          <a:p>
            <a:pPr algn="ctr"/>
            <a:endParaRPr lang="en-US" sz="2400" b="1" dirty="0" smtClean="0"/>
          </a:p>
          <a:p>
            <a:r>
              <a:rPr lang="en-US" sz="2400" dirty="0" smtClean="0"/>
              <a:t>To see the attendance roster for both your credit and mirrored noncredit classes in your one shared Canvas Shell, use the drop down menu on the Attendance screen.</a:t>
            </a:r>
          </a:p>
          <a:p>
            <a:endParaRPr lang="en-US" dirty="0"/>
          </a:p>
        </p:txBody>
      </p:sp>
      <p:pic>
        <p:nvPicPr>
          <p:cNvPr id="3" name="Picture 2" descr="combo classes 2.PNG"/>
          <p:cNvPicPr>
            <a:picLocks noChangeAspect="1"/>
          </p:cNvPicPr>
          <p:nvPr/>
        </p:nvPicPr>
        <p:blipFill>
          <a:blip r:embed="rId2"/>
          <a:stretch>
            <a:fillRect/>
          </a:stretch>
        </p:blipFill>
        <p:spPr>
          <a:xfrm>
            <a:off x="377544" y="2509837"/>
            <a:ext cx="7766331" cy="2524607"/>
          </a:xfrm>
          <a:prstGeom prst="rect">
            <a:avLst/>
          </a:prstGeom>
        </p:spPr>
      </p:pic>
      <p:sp>
        <p:nvSpPr>
          <p:cNvPr id="4" name="Freeform 3"/>
          <p:cNvSpPr/>
          <p:nvPr/>
        </p:nvSpPr>
        <p:spPr>
          <a:xfrm>
            <a:off x="3947050" y="3225507"/>
            <a:ext cx="1520725" cy="1110980"/>
          </a:xfrm>
          <a:custGeom>
            <a:avLst/>
            <a:gdLst>
              <a:gd name="connsiteX0" fmla="*/ 949581 w 1520725"/>
              <a:gd name="connsiteY0" fmla="*/ 126975 h 1110980"/>
              <a:gd name="connsiteX1" fmla="*/ 789410 w 1520725"/>
              <a:gd name="connsiteY1" fmla="*/ 92649 h 1110980"/>
              <a:gd name="connsiteX2" fmla="*/ 686444 w 1520725"/>
              <a:gd name="connsiteY2" fmla="*/ 69766 h 1110980"/>
              <a:gd name="connsiteX3" fmla="*/ 606359 w 1520725"/>
              <a:gd name="connsiteY3" fmla="*/ 46882 h 1110980"/>
              <a:gd name="connsiteX4" fmla="*/ 537714 w 1520725"/>
              <a:gd name="connsiteY4" fmla="*/ 23998 h 1110980"/>
              <a:gd name="connsiteX5" fmla="*/ 377544 w 1520725"/>
              <a:gd name="connsiteY5" fmla="*/ 1114 h 1110980"/>
              <a:gd name="connsiteX6" fmla="*/ 148730 w 1520725"/>
              <a:gd name="connsiteY6" fmla="*/ 12556 h 1110980"/>
              <a:gd name="connsiteX7" fmla="*/ 80085 w 1520725"/>
              <a:gd name="connsiteY7" fmla="*/ 69766 h 1110980"/>
              <a:gd name="connsiteX8" fmla="*/ 34323 w 1520725"/>
              <a:gd name="connsiteY8" fmla="*/ 138417 h 1110980"/>
              <a:gd name="connsiteX9" fmla="*/ 22882 w 1520725"/>
              <a:gd name="connsiteY9" fmla="*/ 195627 h 1110980"/>
              <a:gd name="connsiteX10" fmla="*/ 11441 w 1520725"/>
              <a:gd name="connsiteY10" fmla="*/ 241394 h 1110980"/>
              <a:gd name="connsiteX11" fmla="*/ 0 w 1520725"/>
              <a:gd name="connsiteY11" fmla="*/ 321488 h 1110980"/>
              <a:gd name="connsiteX12" fmla="*/ 11441 w 1520725"/>
              <a:gd name="connsiteY12" fmla="*/ 573210 h 1110980"/>
              <a:gd name="connsiteX13" fmla="*/ 22882 w 1520725"/>
              <a:gd name="connsiteY13" fmla="*/ 641862 h 1110980"/>
              <a:gd name="connsiteX14" fmla="*/ 57204 w 1520725"/>
              <a:gd name="connsiteY14" fmla="*/ 733397 h 1110980"/>
              <a:gd name="connsiteX15" fmla="*/ 91526 w 1520725"/>
              <a:gd name="connsiteY15" fmla="*/ 813490 h 1110980"/>
              <a:gd name="connsiteX16" fmla="*/ 114408 w 1520725"/>
              <a:gd name="connsiteY16" fmla="*/ 836374 h 1110980"/>
              <a:gd name="connsiteX17" fmla="*/ 137289 w 1520725"/>
              <a:gd name="connsiteY17" fmla="*/ 870700 h 1110980"/>
              <a:gd name="connsiteX18" fmla="*/ 205933 w 1520725"/>
              <a:gd name="connsiteY18" fmla="*/ 927909 h 1110980"/>
              <a:gd name="connsiteX19" fmla="*/ 240256 w 1520725"/>
              <a:gd name="connsiteY19" fmla="*/ 962235 h 1110980"/>
              <a:gd name="connsiteX20" fmla="*/ 286019 w 1520725"/>
              <a:gd name="connsiteY20" fmla="*/ 985119 h 1110980"/>
              <a:gd name="connsiteX21" fmla="*/ 320341 w 1520725"/>
              <a:gd name="connsiteY21" fmla="*/ 1008003 h 1110980"/>
              <a:gd name="connsiteX22" fmla="*/ 366104 w 1520725"/>
              <a:gd name="connsiteY22" fmla="*/ 1042329 h 1110980"/>
              <a:gd name="connsiteX23" fmla="*/ 400426 w 1520725"/>
              <a:gd name="connsiteY23" fmla="*/ 1053771 h 1110980"/>
              <a:gd name="connsiteX24" fmla="*/ 491952 w 1520725"/>
              <a:gd name="connsiteY24" fmla="*/ 1088096 h 1110980"/>
              <a:gd name="connsiteX25" fmla="*/ 606359 w 1520725"/>
              <a:gd name="connsiteY25" fmla="*/ 1110980 h 1110980"/>
              <a:gd name="connsiteX26" fmla="*/ 1029666 w 1520725"/>
              <a:gd name="connsiteY26" fmla="*/ 1099538 h 1110980"/>
              <a:gd name="connsiteX27" fmla="*/ 1063988 w 1520725"/>
              <a:gd name="connsiteY27" fmla="*/ 1088096 h 1110980"/>
              <a:gd name="connsiteX28" fmla="*/ 1155514 w 1520725"/>
              <a:gd name="connsiteY28" fmla="*/ 1042329 h 1110980"/>
              <a:gd name="connsiteX29" fmla="*/ 1189836 w 1520725"/>
              <a:gd name="connsiteY29" fmla="*/ 1019445 h 1110980"/>
              <a:gd name="connsiteX30" fmla="*/ 1247039 w 1520725"/>
              <a:gd name="connsiteY30" fmla="*/ 996561 h 1110980"/>
              <a:gd name="connsiteX31" fmla="*/ 1269921 w 1520725"/>
              <a:gd name="connsiteY31" fmla="*/ 973677 h 1110980"/>
              <a:gd name="connsiteX32" fmla="*/ 1315684 w 1520725"/>
              <a:gd name="connsiteY32" fmla="*/ 939351 h 1110980"/>
              <a:gd name="connsiteX33" fmla="*/ 1350006 w 1520725"/>
              <a:gd name="connsiteY33" fmla="*/ 916468 h 1110980"/>
              <a:gd name="connsiteX34" fmla="*/ 1395769 w 1520725"/>
              <a:gd name="connsiteY34" fmla="*/ 870700 h 1110980"/>
              <a:gd name="connsiteX35" fmla="*/ 1464413 w 1520725"/>
              <a:gd name="connsiteY35" fmla="*/ 756281 h 1110980"/>
              <a:gd name="connsiteX36" fmla="*/ 1475854 w 1520725"/>
              <a:gd name="connsiteY36" fmla="*/ 710513 h 1110980"/>
              <a:gd name="connsiteX37" fmla="*/ 1510176 w 1520725"/>
              <a:gd name="connsiteY37" fmla="*/ 618978 h 1110980"/>
              <a:gd name="connsiteX38" fmla="*/ 1498735 w 1520725"/>
              <a:gd name="connsiteY38" fmla="*/ 332930 h 1110980"/>
              <a:gd name="connsiteX39" fmla="*/ 1487295 w 1520725"/>
              <a:gd name="connsiteY39" fmla="*/ 298604 h 1110980"/>
              <a:gd name="connsiteX40" fmla="*/ 1395769 w 1520725"/>
              <a:gd name="connsiteY40" fmla="*/ 207069 h 1110980"/>
              <a:gd name="connsiteX41" fmla="*/ 1361447 w 1520725"/>
              <a:gd name="connsiteY41" fmla="*/ 195627 h 1110980"/>
              <a:gd name="connsiteX42" fmla="*/ 1327125 w 1520725"/>
              <a:gd name="connsiteY42" fmla="*/ 172743 h 1110980"/>
              <a:gd name="connsiteX43" fmla="*/ 1281362 w 1520725"/>
              <a:gd name="connsiteY43" fmla="*/ 161301 h 1110980"/>
              <a:gd name="connsiteX44" fmla="*/ 1178395 w 1520725"/>
              <a:gd name="connsiteY44" fmla="*/ 138417 h 1110980"/>
              <a:gd name="connsiteX45" fmla="*/ 1132632 w 1520725"/>
              <a:gd name="connsiteY45" fmla="*/ 126975 h 1110980"/>
              <a:gd name="connsiteX46" fmla="*/ 1075429 w 1520725"/>
              <a:gd name="connsiteY46" fmla="*/ 115533 h 1110980"/>
              <a:gd name="connsiteX47" fmla="*/ 1029666 w 1520725"/>
              <a:gd name="connsiteY47" fmla="*/ 104091 h 1110980"/>
              <a:gd name="connsiteX48" fmla="*/ 961021 w 1520725"/>
              <a:gd name="connsiteY48" fmla="*/ 92649 h 1110980"/>
              <a:gd name="connsiteX49" fmla="*/ 880936 w 1520725"/>
              <a:gd name="connsiteY49" fmla="*/ 69766 h 1110980"/>
              <a:gd name="connsiteX50" fmla="*/ 720766 w 1520725"/>
              <a:gd name="connsiteY50" fmla="*/ 69766 h 111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0725" h="1110980">
                <a:moveTo>
                  <a:pt x="949581" y="126975"/>
                </a:moveTo>
                <a:cubicBezTo>
                  <a:pt x="896191" y="115533"/>
                  <a:pt x="842561" y="105156"/>
                  <a:pt x="789410" y="92649"/>
                </a:cubicBezTo>
                <a:cubicBezTo>
                  <a:pt x="652626" y="60461"/>
                  <a:pt x="921742" y="108983"/>
                  <a:pt x="686444" y="69766"/>
                </a:cubicBezTo>
                <a:cubicBezTo>
                  <a:pt x="571107" y="31316"/>
                  <a:pt x="750003" y="89980"/>
                  <a:pt x="606359" y="46882"/>
                </a:cubicBezTo>
                <a:cubicBezTo>
                  <a:pt x="583257" y="39951"/>
                  <a:pt x="561591" y="27409"/>
                  <a:pt x="537714" y="23998"/>
                </a:cubicBezTo>
                <a:lnTo>
                  <a:pt x="377544" y="1114"/>
                </a:lnTo>
                <a:cubicBezTo>
                  <a:pt x="301273" y="4928"/>
                  <a:pt x="224057" y="0"/>
                  <a:pt x="148730" y="12556"/>
                </a:cubicBezTo>
                <a:cubicBezTo>
                  <a:pt x="139902" y="14028"/>
                  <a:pt x="90674" y="55645"/>
                  <a:pt x="80085" y="69766"/>
                </a:cubicBezTo>
                <a:cubicBezTo>
                  <a:pt x="63585" y="91768"/>
                  <a:pt x="34323" y="138417"/>
                  <a:pt x="34323" y="138417"/>
                </a:cubicBezTo>
                <a:cubicBezTo>
                  <a:pt x="30509" y="157487"/>
                  <a:pt x="27100" y="176642"/>
                  <a:pt x="22882" y="195627"/>
                </a:cubicBezTo>
                <a:cubicBezTo>
                  <a:pt x="19471" y="210978"/>
                  <a:pt x="14254" y="225922"/>
                  <a:pt x="11441" y="241394"/>
                </a:cubicBezTo>
                <a:cubicBezTo>
                  <a:pt x="6617" y="267928"/>
                  <a:pt x="3814" y="294790"/>
                  <a:pt x="0" y="321488"/>
                </a:cubicBezTo>
                <a:cubicBezTo>
                  <a:pt x="3814" y="405395"/>
                  <a:pt x="5457" y="489429"/>
                  <a:pt x="11441" y="573210"/>
                </a:cubicBezTo>
                <a:cubicBezTo>
                  <a:pt x="13094" y="596351"/>
                  <a:pt x="17850" y="619215"/>
                  <a:pt x="22882" y="641862"/>
                </a:cubicBezTo>
                <a:cubicBezTo>
                  <a:pt x="27602" y="663103"/>
                  <a:pt x="52350" y="720452"/>
                  <a:pt x="57204" y="733397"/>
                </a:cubicBezTo>
                <a:cubicBezTo>
                  <a:pt x="70278" y="768264"/>
                  <a:pt x="68570" y="779052"/>
                  <a:pt x="91526" y="813490"/>
                </a:cubicBezTo>
                <a:cubicBezTo>
                  <a:pt x="97509" y="822466"/>
                  <a:pt x="107670" y="827950"/>
                  <a:pt x="114408" y="836374"/>
                </a:cubicBezTo>
                <a:cubicBezTo>
                  <a:pt x="122998" y="847112"/>
                  <a:pt x="128699" y="859962"/>
                  <a:pt x="137289" y="870700"/>
                </a:cubicBezTo>
                <a:cubicBezTo>
                  <a:pt x="158902" y="897720"/>
                  <a:pt x="177617" y="903636"/>
                  <a:pt x="205933" y="927909"/>
                </a:cubicBezTo>
                <a:cubicBezTo>
                  <a:pt x="218218" y="938440"/>
                  <a:pt x="227090" y="952830"/>
                  <a:pt x="240256" y="962235"/>
                </a:cubicBezTo>
                <a:cubicBezTo>
                  <a:pt x="254134" y="972149"/>
                  <a:pt x="271211" y="976657"/>
                  <a:pt x="286019" y="985119"/>
                </a:cubicBezTo>
                <a:cubicBezTo>
                  <a:pt x="297957" y="991942"/>
                  <a:pt x="309152" y="1000010"/>
                  <a:pt x="320341" y="1008003"/>
                </a:cubicBezTo>
                <a:cubicBezTo>
                  <a:pt x="335857" y="1019087"/>
                  <a:pt x="349548" y="1032867"/>
                  <a:pt x="366104" y="1042329"/>
                </a:cubicBezTo>
                <a:cubicBezTo>
                  <a:pt x="376574" y="1048313"/>
                  <a:pt x="389342" y="1049020"/>
                  <a:pt x="400426" y="1053771"/>
                </a:cubicBezTo>
                <a:cubicBezTo>
                  <a:pt x="468929" y="1083132"/>
                  <a:pt x="421644" y="1073028"/>
                  <a:pt x="491952" y="1088096"/>
                </a:cubicBezTo>
                <a:cubicBezTo>
                  <a:pt x="529980" y="1096246"/>
                  <a:pt x="606359" y="1110980"/>
                  <a:pt x="606359" y="1110980"/>
                </a:cubicBezTo>
                <a:cubicBezTo>
                  <a:pt x="747461" y="1107166"/>
                  <a:pt x="888688" y="1106588"/>
                  <a:pt x="1029666" y="1099538"/>
                </a:cubicBezTo>
                <a:cubicBezTo>
                  <a:pt x="1041711" y="1098936"/>
                  <a:pt x="1053009" y="1093087"/>
                  <a:pt x="1063988" y="1088096"/>
                </a:cubicBezTo>
                <a:cubicBezTo>
                  <a:pt x="1095040" y="1073980"/>
                  <a:pt x="1127134" y="1061252"/>
                  <a:pt x="1155514" y="1042329"/>
                </a:cubicBezTo>
                <a:cubicBezTo>
                  <a:pt x="1166955" y="1034701"/>
                  <a:pt x="1177538" y="1025595"/>
                  <a:pt x="1189836" y="1019445"/>
                </a:cubicBezTo>
                <a:cubicBezTo>
                  <a:pt x="1208204" y="1010260"/>
                  <a:pt x="1227971" y="1004189"/>
                  <a:pt x="1247039" y="996561"/>
                </a:cubicBezTo>
                <a:cubicBezTo>
                  <a:pt x="1254666" y="988933"/>
                  <a:pt x="1261634" y="980583"/>
                  <a:pt x="1269921" y="973677"/>
                </a:cubicBezTo>
                <a:cubicBezTo>
                  <a:pt x="1284569" y="961469"/>
                  <a:pt x="1300168" y="950435"/>
                  <a:pt x="1315684" y="939351"/>
                </a:cubicBezTo>
                <a:cubicBezTo>
                  <a:pt x="1326873" y="931358"/>
                  <a:pt x="1339566" y="925417"/>
                  <a:pt x="1350006" y="916468"/>
                </a:cubicBezTo>
                <a:cubicBezTo>
                  <a:pt x="1366386" y="902427"/>
                  <a:pt x="1382293" y="887547"/>
                  <a:pt x="1395769" y="870700"/>
                </a:cubicBezTo>
                <a:cubicBezTo>
                  <a:pt x="1414553" y="847218"/>
                  <a:pt x="1451832" y="789833"/>
                  <a:pt x="1464413" y="756281"/>
                </a:cubicBezTo>
                <a:cubicBezTo>
                  <a:pt x="1469934" y="741557"/>
                  <a:pt x="1470333" y="725237"/>
                  <a:pt x="1475854" y="710513"/>
                </a:cubicBezTo>
                <a:cubicBezTo>
                  <a:pt x="1520725" y="590844"/>
                  <a:pt x="1480808" y="736458"/>
                  <a:pt x="1510176" y="618978"/>
                </a:cubicBezTo>
                <a:cubicBezTo>
                  <a:pt x="1506362" y="523629"/>
                  <a:pt x="1505533" y="428113"/>
                  <a:pt x="1498735" y="332930"/>
                </a:cubicBezTo>
                <a:cubicBezTo>
                  <a:pt x="1497876" y="320900"/>
                  <a:pt x="1493152" y="309147"/>
                  <a:pt x="1487295" y="298604"/>
                </a:cubicBezTo>
                <a:cubicBezTo>
                  <a:pt x="1450061" y="231575"/>
                  <a:pt x="1454975" y="232445"/>
                  <a:pt x="1395769" y="207069"/>
                </a:cubicBezTo>
                <a:cubicBezTo>
                  <a:pt x="1384685" y="202318"/>
                  <a:pt x="1372233" y="201021"/>
                  <a:pt x="1361447" y="195627"/>
                </a:cubicBezTo>
                <a:cubicBezTo>
                  <a:pt x="1349148" y="189477"/>
                  <a:pt x="1339763" y="178160"/>
                  <a:pt x="1327125" y="172743"/>
                </a:cubicBezTo>
                <a:cubicBezTo>
                  <a:pt x="1312673" y="166548"/>
                  <a:pt x="1296481" y="165621"/>
                  <a:pt x="1281362" y="161301"/>
                </a:cubicBezTo>
                <a:cubicBezTo>
                  <a:pt x="1177456" y="131611"/>
                  <a:pt x="1350447" y="172831"/>
                  <a:pt x="1178395" y="138417"/>
                </a:cubicBezTo>
                <a:cubicBezTo>
                  <a:pt x="1162977" y="135333"/>
                  <a:pt x="1147981" y="130386"/>
                  <a:pt x="1132632" y="126975"/>
                </a:cubicBezTo>
                <a:cubicBezTo>
                  <a:pt x="1113650" y="122756"/>
                  <a:pt x="1094411" y="119752"/>
                  <a:pt x="1075429" y="115533"/>
                </a:cubicBezTo>
                <a:cubicBezTo>
                  <a:pt x="1060080" y="112122"/>
                  <a:pt x="1045084" y="107175"/>
                  <a:pt x="1029666" y="104091"/>
                </a:cubicBezTo>
                <a:cubicBezTo>
                  <a:pt x="1006919" y="99541"/>
                  <a:pt x="983903" y="96463"/>
                  <a:pt x="961021" y="92649"/>
                </a:cubicBezTo>
                <a:cubicBezTo>
                  <a:pt x="942629" y="86518"/>
                  <a:pt x="898179" y="70724"/>
                  <a:pt x="880936" y="69766"/>
                </a:cubicBezTo>
                <a:cubicBezTo>
                  <a:pt x="827628" y="66804"/>
                  <a:pt x="774156" y="69766"/>
                  <a:pt x="720766" y="6976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Adding Students</a:t>
            </a:r>
            <a:r>
              <a:rPr lang="en-US" dirty="0"/>
              <a:t/>
            </a:r>
            <a:br>
              <a:rPr lang="en-US" dirty="0"/>
            </a:br>
            <a:endParaRPr lang="en-US" dirty="0"/>
          </a:p>
        </p:txBody>
      </p:sp>
      <p:sp>
        <p:nvSpPr>
          <p:cNvPr id="3" name="Content Placeholder 2"/>
          <p:cNvSpPr>
            <a:spLocks noGrp="1"/>
          </p:cNvSpPr>
          <p:nvPr>
            <p:ph idx="1"/>
          </p:nvPr>
        </p:nvSpPr>
        <p:spPr>
          <a:xfrm>
            <a:off x="457200" y="1088136"/>
            <a:ext cx="8229600" cy="4525963"/>
          </a:xfrm>
        </p:spPr>
        <p:txBody>
          <a:bodyPr>
            <a:noAutofit/>
          </a:bodyPr>
          <a:lstStyle/>
          <a:p>
            <a:r>
              <a:rPr lang="en-US" sz="2400" dirty="0" smtClean="0"/>
              <a:t>Deadlines for noncredit classes are the same as credit classes. The deadline to add is the last day the Census Roster is due. If the class is on the regular 17.5 week semester, the deadline will be widely publicized. </a:t>
            </a:r>
          </a:p>
          <a:p>
            <a:r>
              <a:rPr lang="en-US" sz="2400" dirty="0" smtClean="0"/>
              <a:t>Dynamically dated classes have different deadlines. To know the deadline for your class, go to your Faculty Center and look under the Class Roster for the class. To the right of the roster is a blue box called “To Do” in this box you will see the dates for Census. The due date for the census roster is the deadline for adding your class. (See sample screen shot next page. In this sample, the deadline for adding the class is 12/22/2015</a:t>
            </a:r>
            <a:r>
              <a:rPr lang="en-US" sz="2400" dirty="0" smtClean="0"/>
              <a:t>)</a:t>
            </a:r>
            <a:endParaRPr lang="en-US" sz="2400" dirty="0" smtClean="0"/>
          </a:p>
          <a:p>
            <a:r>
              <a:rPr lang="en-US" sz="2400" dirty="0" smtClean="0"/>
              <a:t>There </a:t>
            </a:r>
            <a:r>
              <a:rPr lang="en-US" sz="2400" dirty="0"/>
              <a:t>is no deadline to add a noncredit class if </a:t>
            </a:r>
            <a:r>
              <a:rPr lang="en-US" sz="2400" dirty="0" smtClean="0"/>
              <a:t>the class is Open Entry/Open Exit, if space is </a:t>
            </a:r>
            <a:r>
              <a:rPr lang="en-US" sz="2400" dirty="0"/>
              <a:t>available.  </a:t>
            </a:r>
            <a:endParaRPr lang="en-US" sz="2400" dirty="0" smtClean="0"/>
          </a:p>
        </p:txBody>
      </p:sp>
    </p:spTree>
    <p:extLst>
      <p:ext uri="{BB962C8B-B14F-4D97-AF65-F5344CB8AC3E}">
        <p14:creationId xmlns:p14="http://schemas.microsoft.com/office/powerpoint/2010/main" val="62189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Dropping Students</a:t>
            </a:r>
            <a:endParaRPr lang="en-US" sz="4000" b="1" dirty="0"/>
          </a:p>
        </p:txBody>
      </p:sp>
      <p:sp>
        <p:nvSpPr>
          <p:cNvPr id="3" name="Content Placeholder 2"/>
          <p:cNvSpPr>
            <a:spLocks noGrp="1"/>
          </p:cNvSpPr>
          <p:nvPr>
            <p:ph idx="1"/>
          </p:nvPr>
        </p:nvSpPr>
        <p:spPr/>
        <p:txBody>
          <a:bodyPr>
            <a:normAutofit/>
          </a:bodyPr>
          <a:lstStyle/>
          <a:p>
            <a:r>
              <a:rPr lang="en-US" sz="2400" dirty="0" smtClean="0"/>
              <a:t>Do not drop a student who has attended even a single hour of class</a:t>
            </a:r>
            <a:r>
              <a:rPr lang="en-US" sz="2400" dirty="0" smtClean="0"/>
              <a:t>.</a:t>
            </a:r>
          </a:p>
          <a:p>
            <a:endParaRPr lang="en-US" sz="2400" dirty="0" smtClean="0"/>
          </a:p>
          <a:p>
            <a:r>
              <a:rPr lang="en-US" sz="2400" dirty="0" smtClean="0"/>
              <a:t>The college will receive apportionment for any hours the student came. (</a:t>
            </a:r>
            <a:r>
              <a:rPr lang="en-US" sz="2400" i="1" dirty="0" smtClean="0"/>
              <a:t>If they are dropped, the college loses those hours</a:t>
            </a:r>
            <a:r>
              <a:rPr lang="en-US" sz="2400" dirty="0" smtClean="0"/>
              <a:t>.)</a:t>
            </a:r>
          </a:p>
          <a:p>
            <a:endParaRPr lang="en-US" sz="2400" dirty="0" smtClean="0"/>
          </a:p>
          <a:p>
            <a:r>
              <a:rPr lang="en-US" sz="2400" dirty="0"/>
              <a:t>Only drop </a:t>
            </a:r>
            <a:r>
              <a:rPr lang="en-US" sz="2400" i="1" dirty="0"/>
              <a:t>No Shows</a:t>
            </a:r>
            <a:r>
              <a:rPr lang="en-US" sz="2400" dirty="0" smtClean="0"/>
              <a:t>. This can be done through the Census Roster. (See previous slide for information on when Census Rosters are due for dynamically dated classes.)</a:t>
            </a:r>
            <a:endParaRPr lang="en-US" sz="2400" dirty="0"/>
          </a:p>
        </p:txBody>
      </p:sp>
    </p:spTree>
    <p:extLst>
      <p:ext uri="{BB962C8B-B14F-4D97-AF65-F5344CB8AC3E}">
        <p14:creationId xmlns:p14="http://schemas.microsoft.com/office/powerpoint/2010/main" val="60589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Waitlists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Waitlists are kept for Noncredit classes. But they do not automatically fill in as space becomes available. </a:t>
            </a:r>
            <a:endParaRPr lang="en-US" sz="2400" dirty="0" smtClean="0"/>
          </a:p>
          <a:p>
            <a:endParaRPr lang="en-US" sz="2400" dirty="0" smtClean="0"/>
          </a:p>
          <a:p>
            <a:r>
              <a:rPr lang="en-US" sz="2400" dirty="0" smtClean="0"/>
              <a:t>No permission numbers are issued for noncredit students. Simply use an Add card to add any students until the last day to add.</a:t>
            </a:r>
            <a:endParaRPr lang="en-US" sz="2400" dirty="0"/>
          </a:p>
        </p:txBody>
      </p:sp>
    </p:spTree>
    <p:extLst>
      <p:ext uri="{BB962C8B-B14F-4D97-AF65-F5344CB8AC3E}">
        <p14:creationId xmlns:p14="http://schemas.microsoft.com/office/powerpoint/2010/main" val="344805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Census and Attendance Rosters		</a:t>
            </a:r>
            <a:endParaRPr lang="en-US" sz="4000" b="1" dirty="0"/>
          </a:p>
        </p:txBody>
      </p:sp>
      <p:sp>
        <p:nvSpPr>
          <p:cNvPr id="3" name="Content Placeholder 2"/>
          <p:cNvSpPr>
            <a:spLocks noGrp="1"/>
          </p:cNvSpPr>
          <p:nvPr>
            <p:ph idx="1"/>
          </p:nvPr>
        </p:nvSpPr>
        <p:spPr/>
        <p:txBody>
          <a:bodyPr>
            <a:normAutofit/>
          </a:bodyPr>
          <a:lstStyle/>
          <a:p>
            <a:pPr marL="0" indent="0">
              <a:buNone/>
            </a:pPr>
            <a:r>
              <a:rPr lang="en-US" sz="2400" dirty="0" smtClean="0"/>
              <a:t>1. The college receives apportionment for noncredit students </a:t>
            </a:r>
            <a:r>
              <a:rPr lang="en-US" sz="2400" dirty="0"/>
              <a:t>through the total </a:t>
            </a:r>
            <a:r>
              <a:rPr lang="en-US" sz="2400" b="1" dirty="0"/>
              <a:t>Positive Daily </a:t>
            </a:r>
            <a:r>
              <a:rPr lang="en-US" sz="2400" b="1" dirty="0" smtClean="0"/>
              <a:t>Attendance</a:t>
            </a:r>
            <a:r>
              <a:rPr lang="en-US" sz="2400" dirty="0" smtClean="0"/>
              <a:t>, </a:t>
            </a:r>
            <a:r>
              <a:rPr lang="en-US" sz="2400" dirty="0"/>
              <a:t>not </a:t>
            </a:r>
            <a:r>
              <a:rPr lang="en-US" sz="2400" dirty="0" smtClean="0"/>
              <a:t>through the census count.</a:t>
            </a:r>
            <a:endParaRPr lang="en-US" sz="2400" dirty="0"/>
          </a:p>
          <a:p>
            <a:pPr marL="0" indent="0">
              <a:buNone/>
            </a:pPr>
            <a:r>
              <a:rPr lang="en-US" sz="2400" dirty="0" smtClean="0"/>
              <a:t>2. </a:t>
            </a:r>
            <a:r>
              <a:rPr lang="en-US" sz="2400" b="1" i="1" dirty="0" smtClean="0"/>
              <a:t>However</a:t>
            </a:r>
            <a:r>
              <a:rPr lang="en-US" sz="2400" dirty="0" smtClean="0"/>
              <a:t>, you still submit the Census Roster. This is a way to drop </a:t>
            </a:r>
            <a:r>
              <a:rPr lang="en-US" sz="2400" i="1" dirty="0" smtClean="0"/>
              <a:t>No Shows</a:t>
            </a:r>
            <a:r>
              <a:rPr lang="en-US" sz="2400" dirty="0" smtClean="0"/>
              <a:t>. Only drop </a:t>
            </a:r>
            <a:r>
              <a:rPr lang="en-US" sz="2400" i="1" dirty="0" smtClean="0"/>
              <a:t>No Shows</a:t>
            </a:r>
            <a:r>
              <a:rPr lang="en-US" sz="2400" dirty="0" smtClean="0"/>
              <a:t>. If a student has attended a single hour of class, do not drop them. The college will lose that funding for that hour if the student is dropped.</a:t>
            </a:r>
          </a:p>
          <a:p>
            <a:pPr marL="0" indent="0">
              <a:buNone/>
            </a:pPr>
            <a:r>
              <a:rPr lang="en-US" sz="2400" dirty="0" smtClean="0"/>
              <a:t>3. Noncredit classes do not need to submit Attendance Rosters. If you receive notices about Attendance Rosters, you can ignore them.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99816"/>
            <a:ext cx="9144000" cy="3503269"/>
          </a:xfrm>
          <a:prstGeom prst="rect">
            <a:avLst/>
          </a:prstGeom>
        </p:spPr>
      </p:pic>
    </p:spTree>
    <p:extLst>
      <p:ext uri="{BB962C8B-B14F-4D97-AF65-F5344CB8AC3E}">
        <p14:creationId xmlns:p14="http://schemas.microsoft.com/office/powerpoint/2010/main" val="206262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Certificates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For now, instructors/departments send a list of names of students who should receive certificates to BCC counselor, Hue Huynh at </a:t>
            </a:r>
            <a:r>
              <a:rPr lang="en-US" sz="2400" dirty="0" smtClean="0">
                <a:hlinkClick r:id="rId2"/>
              </a:rPr>
              <a:t>noncredit@peralta.edu</a:t>
            </a:r>
            <a:r>
              <a:rPr lang="en-US" sz="2400" dirty="0" smtClean="0"/>
              <a:t>. </a:t>
            </a:r>
            <a:endParaRPr lang="en-US" sz="2400" dirty="0" smtClean="0"/>
          </a:p>
          <a:p>
            <a:endParaRPr lang="en-US" sz="2400" dirty="0"/>
          </a:p>
          <a:p>
            <a:r>
              <a:rPr lang="en-US" sz="2400" dirty="0" smtClean="0"/>
              <a:t>In the future, noncredit students will “petition” at their campus to receive their certificates the same as credit students do currently.</a:t>
            </a:r>
          </a:p>
        </p:txBody>
      </p:sp>
    </p:spTree>
    <p:extLst>
      <p:ext uri="{BB962C8B-B14F-4D97-AF65-F5344CB8AC3E}">
        <p14:creationId xmlns:p14="http://schemas.microsoft.com/office/powerpoint/2010/main" val="285972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Graduation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Noncredit </a:t>
            </a:r>
            <a:r>
              <a:rPr lang="en-US" sz="2400" dirty="0"/>
              <a:t>students who complete a certificate are allowed and encouraged to </a:t>
            </a:r>
            <a:r>
              <a:rPr lang="en-US" sz="2400" dirty="0" smtClean="0"/>
              <a:t>participate in College </a:t>
            </a:r>
            <a:r>
              <a:rPr lang="en-US" sz="2400" dirty="0"/>
              <a:t>graduation </a:t>
            </a:r>
            <a:r>
              <a:rPr lang="en-US" sz="2400" dirty="0" smtClean="0"/>
              <a:t>ceremonies. Information on graduation dates can </a:t>
            </a:r>
            <a:r>
              <a:rPr lang="en-US" sz="2400" dirty="0"/>
              <a:t>be found </a:t>
            </a:r>
            <a:r>
              <a:rPr lang="en-US" sz="2400" dirty="0" smtClean="0"/>
              <a:t>on each college’s website</a:t>
            </a:r>
            <a:r>
              <a:rPr lang="en-US" sz="2400" dirty="0" smtClean="0"/>
              <a:t>.</a:t>
            </a:r>
          </a:p>
          <a:p>
            <a:endParaRPr lang="en-US" sz="2400" dirty="0" smtClean="0"/>
          </a:p>
          <a:p>
            <a:r>
              <a:rPr lang="en-US" sz="2400" dirty="0" smtClean="0"/>
              <a:t>To apply or “petition” for graduation, students must see a counselor and complete the petition paperwork before the deadline posted on the college website. </a:t>
            </a:r>
            <a:endParaRPr lang="en-US" sz="2400" dirty="0" smtClean="0">
              <a:solidFill>
                <a:srgbClr val="FF0000"/>
              </a:solidFill>
            </a:endParaRPr>
          </a:p>
        </p:txBody>
      </p:sp>
    </p:spTree>
    <p:extLst>
      <p:ext uri="{BB962C8B-B14F-4D97-AF65-F5344CB8AC3E}">
        <p14:creationId xmlns:p14="http://schemas.microsoft.com/office/powerpoint/2010/main" val="3264156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Student Services</a:t>
            </a:r>
            <a:endParaRPr lang="en-US" sz="4000" b="1" dirty="0"/>
          </a:p>
        </p:txBody>
      </p:sp>
      <p:sp>
        <p:nvSpPr>
          <p:cNvPr id="3" name="Content Placeholder 2"/>
          <p:cNvSpPr>
            <a:spLocks noGrp="1"/>
          </p:cNvSpPr>
          <p:nvPr>
            <p:ph idx="1"/>
          </p:nvPr>
        </p:nvSpPr>
        <p:spPr/>
        <p:txBody>
          <a:bodyPr>
            <a:normAutofit fontScale="70000" lnSpcReduction="20000"/>
          </a:bodyPr>
          <a:lstStyle/>
          <a:p>
            <a:r>
              <a:rPr lang="en-US" sz="3100" dirty="0"/>
              <a:t>Noncredit-only students do not receive the AC Transit or have access to Health or Financial Aid Services</a:t>
            </a:r>
            <a:r>
              <a:rPr lang="en-US" sz="3100" dirty="0" smtClean="0"/>
              <a:t>.</a:t>
            </a:r>
            <a:endParaRPr lang="en-US" sz="3100" dirty="0" smtClean="0"/>
          </a:p>
          <a:p>
            <a:r>
              <a:rPr lang="en-US" sz="3100" dirty="0" smtClean="0"/>
              <a:t>All other student services are available to noncredit students, including access to:</a:t>
            </a:r>
          </a:p>
          <a:p>
            <a:pPr lvl="1"/>
            <a:r>
              <a:rPr lang="en-US" sz="3100" dirty="0" smtClean="0"/>
              <a:t>A Student ID Card</a:t>
            </a:r>
          </a:p>
          <a:p>
            <a:pPr lvl="1"/>
            <a:r>
              <a:rPr lang="en-US" sz="3100" dirty="0" smtClean="0"/>
              <a:t>Peralta email address</a:t>
            </a:r>
          </a:p>
          <a:p>
            <a:pPr lvl="1"/>
            <a:r>
              <a:rPr lang="en-US" sz="3100" dirty="0" smtClean="0"/>
              <a:t>All libraries</a:t>
            </a:r>
          </a:p>
          <a:p>
            <a:pPr lvl="1"/>
            <a:r>
              <a:rPr lang="en-US" sz="3100" dirty="0" smtClean="0"/>
              <a:t>Employment Services Center/Career Center</a:t>
            </a:r>
          </a:p>
          <a:p>
            <a:pPr lvl="1"/>
            <a:r>
              <a:rPr lang="en-US" sz="3100" dirty="0" smtClean="0"/>
              <a:t>Writing Center</a:t>
            </a:r>
          </a:p>
          <a:p>
            <a:pPr lvl="1"/>
            <a:r>
              <a:rPr lang="en-US" sz="3100" dirty="0" smtClean="0"/>
              <a:t>Tutoring services</a:t>
            </a:r>
          </a:p>
          <a:p>
            <a:pPr lvl="1"/>
            <a:r>
              <a:rPr lang="en-US" sz="3100" dirty="0" smtClean="0"/>
              <a:t>Computer </a:t>
            </a:r>
            <a:r>
              <a:rPr lang="en-US" sz="3100" dirty="0"/>
              <a:t>r</a:t>
            </a:r>
            <a:r>
              <a:rPr lang="en-US" sz="3100" dirty="0" smtClean="0"/>
              <a:t>ooms</a:t>
            </a:r>
          </a:p>
          <a:p>
            <a:pPr lvl="1"/>
            <a:r>
              <a:rPr lang="en-US" sz="3100" dirty="0" smtClean="0"/>
              <a:t>Student centers and campus clubs</a:t>
            </a:r>
          </a:p>
          <a:p>
            <a:pPr lvl="1"/>
            <a:r>
              <a:rPr lang="en-US" sz="3100" dirty="0" smtClean="0"/>
              <a:t>Food pantry</a:t>
            </a:r>
          </a:p>
          <a:p>
            <a:pPr marL="457200" lvl="1" indent="0">
              <a:buNone/>
            </a:pPr>
            <a:endParaRPr lang="en-US" dirty="0"/>
          </a:p>
          <a:p>
            <a:pPr lvl="1"/>
            <a:endParaRPr lang="en-US" dirty="0"/>
          </a:p>
        </p:txBody>
      </p:sp>
    </p:spTree>
    <p:extLst>
      <p:ext uri="{BB962C8B-B14F-4D97-AF65-F5344CB8AC3E}">
        <p14:creationId xmlns:p14="http://schemas.microsoft.com/office/powerpoint/2010/main" val="389455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of Contents	</a:t>
            </a:r>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1169333"/>
              </p:ext>
            </p:extLst>
          </p:nvPr>
        </p:nvGraphicFramePr>
        <p:xfrm>
          <a:off x="1524000" y="1397000"/>
          <a:ext cx="6096000" cy="4719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20446381"/>
                    </a:ext>
                  </a:extLst>
                </a:gridCol>
                <a:gridCol w="3048000">
                  <a:extLst>
                    <a:ext uri="{9D8B030D-6E8A-4147-A177-3AD203B41FA5}">
                      <a16:colId xmlns:a16="http://schemas.microsoft.com/office/drawing/2014/main" val="2108143575"/>
                    </a:ext>
                  </a:extLst>
                </a:gridCol>
              </a:tblGrid>
              <a:tr h="370840">
                <a:tc>
                  <a:txBody>
                    <a:bodyPr/>
                    <a:lstStyle/>
                    <a:p>
                      <a:pPr algn="ctr"/>
                      <a:endParaRPr lang="en-US" dirty="0"/>
                    </a:p>
                  </a:txBody>
                  <a:tcPr/>
                </a:tc>
                <a:tc>
                  <a:txBody>
                    <a:bodyPr/>
                    <a:lstStyle/>
                    <a:p>
                      <a:endParaRPr lang="en-US"/>
                    </a:p>
                  </a:txBody>
                  <a:tcPr/>
                </a:tc>
                <a:extLst>
                  <a:ext uri="{0D108BD9-81ED-4DB2-BD59-A6C34878D82A}">
                    <a16:rowId xmlns:a16="http://schemas.microsoft.com/office/drawing/2014/main" val="2422857718"/>
                  </a:ext>
                </a:extLst>
              </a:tr>
              <a:tr h="370840">
                <a:tc>
                  <a:txBody>
                    <a:bodyPr/>
                    <a:lstStyle/>
                    <a:p>
                      <a:pPr algn="l"/>
                      <a:r>
                        <a:rPr lang="en-US" dirty="0" smtClean="0"/>
                        <a:t>Overview: Credit vs Noncredit</a:t>
                      </a:r>
                      <a:endParaRPr lang="en-US" dirty="0"/>
                    </a:p>
                  </a:txBody>
                  <a:tcPr/>
                </a:tc>
                <a:tc>
                  <a:txBody>
                    <a:bodyPr/>
                    <a:lstStyle/>
                    <a:p>
                      <a:pPr algn="r"/>
                      <a:r>
                        <a:rPr lang="en-US" dirty="0" smtClean="0"/>
                        <a:t>3</a:t>
                      </a:r>
                      <a:endParaRPr lang="en-US" dirty="0"/>
                    </a:p>
                  </a:txBody>
                  <a:tcPr/>
                </a:tc>
                <a:extLst>
                  <a:ext uri="{0D108BD9-81ED-4DB2-BD59-A6C34878D82A}">
                    <a16:rowId xmlns:a16="http://schemas.microsoft.com/office/drawing/2014/main" val="3255453249"/>
                  </a:ext>
                </a:extLst>
              </a:tr>
              <a:tr h="370840">
                <a:tc>
                  <a:txBody>
                    <a:bodyPr/>
                    <a:lstStyle/>
                    <a:p>
                      <a:pPr algn="l"/>
                      <a:r>
                        <a:rPr lang="en-US" dirty="0" smtClean="0"/>
                        <a:t>Enrollment</a:t>
                      </a:r>
                      <a:endParaRPr lang="en-US" dirty="0"/>
                    </a:p>
                  </a:txBody>
                  <a:tcPr/>
                </a:tc>
                <a:tc>
                  <a:txBody>
                    <a:bodyPr/>
                    <a:lstStyle/>
                    <a:p>
                      <a:pPr algn="r"/>
                      <a:r>
                        <a:rPr lang="en-US" dirty="0" smtClean="0"/>
                        <a:t>4</a:t>
                      </a:r>
                      <a:endParaRPr lang="en-US" dirty="0"/>
                    </a:p>
                  </a:txBody>
                  <a:tcPr/>
                </a:tc>
                <a:extLst>
                  <a:ext uri="{0D108BD9-81ED-4DB2-BD59-A6C34878D82A}">
                    <a16:rowId xmlns:a16="http://schemas.microsoft.com/office/drawing/2014/main" val="962775561"/>
                  </a:ext>
                </a:extLst>
              </a:tr>
              <a:tr h="370840">
                <a:tc>
                  <a:txBody>
                    <a:bodyPr/>
                    <a:lstStyle/>
                    <a:p>
                      <a:pPr algn="l"/>
                      <a:r>
                        <a:rPr lang="en-US" dirty="0" smtClean="0"/>
                        <a:t>Grades</a:t>
                      </a:r>
                      <a:endParaRPr lang="en-US" dirty="0"/>
                    </a:p>
                  </a:txBody>
                  <a:tcPr/>
                </a:tc>
                <a:tc>
                  <a:txBody>
                    <a:bodyPr/>
                    <a:lstStyle/>
                    <a:p>
                      <a:pPr algn="r"/>
                      <a:r>
                        <a:rPr lang="en-US" dirty="0" smtClean="0"/>
                        <a:t>5</a:t>
                      </a:r>
                      <a:endParaRPr lang="en-US" dirty="0"/>
                    </a:p>
                  </a:txBody>
                  <a:tcPr/>
                </a:tc>
                <a:extLst>
                  <a:ext uri="{0D108BD9-81ED-4DB2-BD59-A6C34878D82A}">
                    <a16:rowId xmlns:a16="http://schemas.microsoft.com/office/drawing/2014/main" val="691530685"/>
                  </a:ext>
                </a:extLst>
              </a:tr>
              <a:tr h="370840">
                <a:tc>
                  <a:txBody>
                    <a:bodyPr/>
                    <a:lstStyle/>
                    <a:p>
                      <a:pPr algn="l"/>
                      <a:r>
                        <a:rPr lang="en-US" dirty="0" smtClean="0"/>
                        <a:t>Positive Daily Attendance</a:t>
                      </a:r>
                      <a:endParaRPr lang="en-US" dirty="0"/>
                    </a:p>
                  </a:txBody>
                  <a:tcPr/>
                </a:tc>
                <a:tc>
                  <a:txBody>
                    <a:bodyPr/>
                    <a:lstStyle/>
                    <a:p>
                      <a:pPr algn="r"/>
                      <a:r>
                        <a:rPr lang="en-US" dirty="0" smtClean="0"/>
                        <a:t>6-8</a:t>
                      </a:r>
                      <a:endParaRPr lang="en-US" dirty="0"/>
                    </a:p>
                  </a:txBody>
                  <a:tcPr/>
                </a:tc>
                <a:extLst>
                  <a:ext uri="{0D108BD9-81ED-4DB2-BD59-A6C34878D82A}">
                    <a16:rowId xmlns:a16="http://schemas.microsoft.com/office/drawing/2014/main" val="2098128764"/>
                  </a:ext>
                </a:extLst>
              </a:tr>
              <a:tr h="370840">
                <a:tc>
                  <a:txBody>
                    <a:bodyPr/>
                    <a:lstStyle/>
                    <a:p>
                      <a:pPr algn="l"/>
                      <a:r>
                        <a:rPr lang="en-US" dirty="0" smtClean="0"/>
                        <a:t>Mirrored Classes</a:t>
                      </a:r>
                      <a:endParaRPr lang="en-US" dirty="0"/>
                    </a:p>
                  </a:txBody>
                  <a:tcPr/>
                </a:tc>
                <a:tc>
                  <a:txBody>
                    <a:bodyPr/>
                    <a:lstStyle/>
                    <a:p>
                      <a:pPr algn="r"/>
                      <a:r>
                        <a:rPr lang="en-US" dirty="0" smtClean="0"/>
                        <a:t>9-11</a:t>
                      </a:r>
                      <a:endParaRPr lang="en-US" dirty="0"/>
                    </a:p>
                  </a:txBody>
                  <a:tcPr/>
                </a:tc>
                <a:extLst>
                  <a:ext uri="{0D108BD9-81ED-4DB2-BD59-A6C34878D82A}">
                    <a16:rowId xmlns:a16="http://schemas.microsoft.com/office/drawing/2014/main" val="3258475473"/>
                  </a:ext>
                </a:extLst>
              </a:tr>
              <a:tr h="370840">
                <a:tc>
                  <a:txBody>
                    <a:bodyPr/>
                    <a:lstStyle/>
                    <a:p>
                      <a:pPr algn="l"/>
                      <a:r>
                        <a:rPr lang="en-US" dirty="0" smtClean="0"/>
                        <a:t>Adding Students</a:t>
                      </a:r>
                      <a:endParaRPr lang="en-US" dirty="0"/>
                    </a:p>
                  </a:txBody>
                  <a:tcPr/>
                </a:tc>
                <a:tc>
                  <a:txBody>
                    <a:bodyPr/>
                    <a:lstStyle/>
                    <a:p>
                      <a:pPr algn="r"/>
                      <a:r>
                        <a:rPr lang="en-US" dirty="0" smtClean="0"/>
                        <a:t>12</a:t>
                      </a:r>
                      <a:endParaRPr lang="en-US" dirty="0"/>
                    </a:p>
                  </a:txBody>
                  <a:tcPr/>
                </a:tc>
                <a:extLst>
                  <a:ext uri="{0D108BD9-81ED-4DB2-BD59-A6C34878D82A}">
                    <a16:rowId xmlns:a16="http://schemas.microsoft.com/office/drawing/2014/main" val="3960158807"/>
                  </a:ext>
                </a:extLst>
              </a:tr>
              <a:tr h="370840">
                <a:tc>
                  <a:txBody>
                    <a:bodyPr/>
                    <a:lstStyle/>
                    <a:p>
                      <a:pPr algn="l"/>
                      <a:r>
                        <a:rPr lang="en-US" dirty="0" smtClean="0"/>
                        <a:t>Dropping Students</a:t>
                      </a:r>
                      <a:endParaRPr lang="en-US" dirty="0"/>
                    </a:p>
                  </a:txBody>
                  <a:tcPr/>
                </a:tc>
                <a:tc>
                  <a:txBody>
                    <a:bodyPr/>
                    <a:lstStyle/>
                    <a:p>
                      <a:pPr algn="r"/>
                      <a:r>
                        <a:rPr lang="en-US" dirty="0" smtClean="0"/>
                        <a:t>13</a:t>
                      </a:r>
                      <a:endParaRPr lang="en-US" dirty="0"/>
                    </a:p>
                  </a:txBody>
                  <a:tcPr/>
                </a:tc>
                <a:extLst>
                  <a:ext uri="{0D108BD9-81ED-4DB2-BD59-A6C34878D82A}">
                    <a16:rowId xmlns:a16="http://schemas.microsoft.com/office/drawing/2014/main" val="917207664"/>
                  </a:ext>
                </a:extLst>
              </a:tr>
              <a:tr h="370840">
                <a:tc>
                  <a:txBody>
                    <a:bodyPr/>
                    <a:lstStyle/>
                    <a:p>
                      <a:pPr algn="l"/>
                      <a:r>
                        <a:rPr lang="en-US" dirty="0" smtClean="0"/>
                        <a:t>Waitlists</a:t>
                      </a:r>
                      <a:endParaRPr lang="en-US" dirty="0"/>
                    </a:p>
                  </a:txBody>
                  <a:tcPr/>
                </a:tc>
                <a:tc>
                  <a:txBody>
                    <a:bodyPr/>
                    <a:lstStyle/>
                    <a:p>
                      <a:pPr algn="r"/>
                      <a:r>
                        <a:rPr lang="en-US" dirty="0" smtClean="0"/>
                        <a:t>14</a:t>
                      </a:r>
                      <a:endParaRPr lang="en-US" dirty="0"/>
                    </a:p>
                  </a:txBody>
                  <a:tcPr/>
                </a:tc>
                <a:extLst>
                  <a:ext uri="{0D108BD9-81ED-4DB2-BD59-A6C34878D82A}">
                    <a16:rowId xmlns:a16="http://schemas.microsoft.com/office/drawing/2014/main" val="1872096919"/>
                  </a:ext>
                </a:extLst>
              </a:tr>
              <a:tr h="370840">
                <a:tc>
                  <a:txBody>
                    <a:bodyPr/>
                    <a:lstStyle/>
                    <a:p>
                      <a:pPr algn="l"/>
                      <a:r>
                        <a:rPr lang="en-US" dirty="0" smtClean="0"/>
                        <a:t>Census and Attendance</a:t>
                      </a:r>
                      <a:r>
                        <a:rPr lang="en-US" baseline="0" dirty="0" smtClean="0"/>
                        <a:t> Rosters</a:t>
                      </a:r>
                      <a:endParaRPr lang="en-US" dirty="0"/>
                    </a:p>
                  </a:txBody>
                  <a:tcPr/>
                </a:tc>
                <a:tc>
                  <a:txBody>
                    <a:bodyPr/>
                    <a:lstStyle/>
                    <a:p>
                      <a:pPr algn="r"/>
                      <a:r>
                        <a:rPr lang="en-US" dirty="0" smtClean="0"/>
                        <a:t>15-16</a:t>
                      </a:r>
                      <a:endParaRPr lang="en-US" dirty="0"/>
                    </a:p>
                  </a:txBody>
                  <a:tcPr/>
                </a:tc>
                <a:extLst>
                  <a:ext uri="{0D108BD9-81ED-4DB2-BD59-A6C34878D82A}">
                    <a16:rowId xmlns:a16="http://schemas.microsoft.com/office/drawing/2014/main" val="1924004472"/>
                  </a:ext>
                </a:extLst>
              </a:tr>
              <a:tr h="370840">
                <a:tc>
                  <a:txBody>
                    <a:bodyPr/>
                    <a:lstStyle/>
                    <a:p>
                      <a:pPr algn="l"/>
                      <a:r>
                        <a:rPr lang="en-US" dirty="0" smtClean="0"/>
                        <a:t>Certificates</a:t>
                      </a:r>
                      <a:r>
                        <a:rPr lang="en-US" baseline="0" dirty="0" smtClean="0"/>
                        <a:t> and Graduation</a:t>
                      </a:r>
                      <a:endParaRPr lang="en-US" dirty="0"/>
                    </a:p>
                  </a:txBody>
                  <a:tcPr/>
                </a:tc>
                <a:tc>
                  <a:txBody>
                    <a:bodyPr/>
                    <a:lstStyle/>
                    <a:p>
                      <a:pPr algn="r"/>
                      <a:r>
                        <a:rPr lang="en-US" dirty="0" smtClean="0"/>
                        <a:t>17-18</a:t>
                      </a:r>
                      <a:endParaRPr lang="en-US" dirty="0"/>
                    </a:p>
                  </a:txBody>
                  <a:tcPr/>
                </a:tc>
                <a:extLst>
                  <a:ext uri="{0D108BD9-81ED-4DB2-BD59-A6C34878D82A}">
                    <a16:rowId xmlns:a16="http://schemas.microsoft.com/office/drawing/2014/main" val="2062771998"/>
                  </a:ext>
                </a:extLst>
              </a:tr>
              <a:tr h="370840">
                <a:tc>
                  <a:txBody>
                    <a:bodyPr/>
                    <a:lstStyle/>
                    <a:p>
                      <a:pPr algn="l"/>
                      <a:r>
                        <a:rPr lang="en-US" dirty="0" smtClean="0"/>
                        <a:t>Noncredit</a:t>
                      </a:r>
                      <a:r>
                        <a:rPr lang="en-US" baseline="0" dirty="0" smtClean="0"/>
                        <a:t> Student Services</a:t>
                      </a:r>
                      <a:endParaRPr lang="en-US" dirty="0"/>
                    </a:p>
                  </a:txBody>
                  <a:tcPr/>
                </a:tc>
                <a:tc>
                  <a:txBody>
                    <a:bodyPr/>
                    <a:lstStyle/>
                    <a:p>
                      <a:pPr algn="r"/>
                      <a:r>
                        <a:rPr lang="en-US" dirty="0" smtClean="0"/>
                        <a:t>19</a:t>
                      </a:r>
                      <a:endParaRPr lang="en-US" dirty="0"/>
                    </a:p>
                  </a:txBody>
                  <a:tcPr/>
                </a:tc>
                <a:extLst>
                  <a:ext uri="{0D108BD9-81ED-4DB2-BD59-A6C34878D82A}">
                    <a16:rowId xmlns:a16="http://schemas.microsoft.com/office/drawing/2014/main" val="250553130"/>
                  </a:ext>
                </a:extLst>
              </a:tr>
            </a:tbl>
          </a:graphicData>
        </a:graphic>
      </p:graphicFrame>
    </p:spTree>
    <p:extLst>
      <p:ext uri="{BB962C8B-B14F-4D97-AF65-F5344CB8AC3E}">
        <p14:creationId xmlns:p14="http://schemas.microsoft.com/office/powerpoint/2010/main" val="12402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Noncredit Coordinator</a:t>
            </a:r>
            <a:endParaRPr lang="en-US" sz="3200" dirty="0"/>
          </a:p>
        </p:txBody>
      </p:sp>
      <p:sp>
        <p:nvSpPr>
          <p:cNvPr id="3" name="Content Placeholder 2"/>
          <p:cNvSpPr>
            <a:spLocks noGrp="1"/>
          </p:cNvSpPr>
          <p:nvPr>
            <p:ph idx="1"/>
          </p:nvPr>
        </p:nvSpPr>
        <p:spPr/>
        <p:txBody>
          <a:bodyPr>
            <a:normAutofit/>
          </a:bodyPr>
          <a:lstStyle/>
          <a:p>
            <a:pPr marL="0" indent="0">
              <a:buNone/>
            </a:pPr>
            <a:r>
              <a:rPr lang="en-US" sz="2400" dirty="0" smtClean="0"/>
              <a:t>Beth Maher</a:t>
            </a:r>
          </a:p>
          <a:p>
            <a:pPr marL="0" indent="0">
              <a:buNone/>
            </a:pPr>
            <a:r>
              <a:rPr lang="en-US" sz="2400" dirty="0" smtClean="0">
                <a:hlinkClick r:id="rId2"/>
              </a:rPr>
              <a:t>emaher@peralta.edu</a:t>
            </a:r>
            <a:endParaRPr lang="en-US" sz="2400" dirty="0" smtClean="0"/>
          </a:p>
          <a:p>
            <a:pPr marL="0" indent="0">
              <a:buNone/>
            </a:pPr>
            <a:r>
              <a:rPr lang="en-US" sz="2400" dirty="0" smtClean="0"/>
              <a:t>510-464-3225</a:t>
            </a:r>
            <a:endParaRPr lang="en-US" sz="2400" dirty="0"/>
          </a:p>
        </p:txBody>
      </p:sp>
    </p:spTree>
    <p:extLst>
      <p:ext uri="{BB962C8B-B14F-4D97-AF65-F5344CB8AC3E}">
        <p14:creationId xmlns:p14="http://schemas.microsoft.com/office/powerpoint/2010/main" val="317529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532"/>
          </a:xfrm>
        </p:spPr>
        <p:txBody>
          <a:bodyPr>
            <a:normAutofit/>
          </a:bodyPr>
          <a:lstStyle/>
          <a:p>
            <a:r>
              <a:rPr lang="en-US" b="1" dirty="0" smtClean="0"/>
              <a:t>Credit vs Noncredit: The Basics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3937558"/>
              </p:ext>
            </p:extLst>
          </p:nvPr>
        </p:nvGraphicFramePr>
        <p:xfrm>
          <a:off x="580030" y="807532"/>
          <a:ext cx="8229600" cy="5765800"/>
        </p:xfrm>
        <a:graphic>
          <a:graphicData uri="http://schemas.openxmlformats.org/drawingml/2006/table">
            <a:tbl>
              <a:tblPr firstRow="1" bandRow="1">
                <a:tableStyleId>{5C22544A-7EE6-4342-B048-85BDC9FD1C3A}</a:tableStyleId>
              </a:tblPr>
              <a:tblGrid>
                <a:gridCol w="2867258">
                  <a:extLst>
                    <a:ext uri="{9D8B030D-6E8A-4147-A177-3AD203B41FA5}">
                      <a16:colId xmlns:a16="http://schemas.microsoft.com/office/drawing/2014/main" val="20000"/>
                    </a:ext>
                  </a:extLst>
                </a:gridCol>
                <a:gridCol w="5362342">
                  <a:extLst>
                    <a:ext uri="{9D8B030D-6E8A-4147-A177-3AD203B41FA5}">
                      <a16:colId xmlns:a16="http://schemas.microsoft.com/office/drawing/2014/main" val="20001"/>
                    </a:ext>
                  </a:extLst>
                </a:gridCol>
              </a:tblGrid>
              <a:tr h="370840">
                <a:tc>
                  <a:txBody>
                    <a:bodyPr/>
                    <a:lstStyle/>
                    <a:p>
                      <a:r>
                        <a:rPr lang="en-US" dirty="0" smtClean="0"/>
                        <a:t>Credit Classes</a:t>
                      </a:r>
                      <a:endParaRPr lang="en-US" dirty="0"/>
                    </a:p>
                  </a:txBody>
                  <a:tcPr/>
                </a:tc>
                <a:tc>
                  <a:txBody>
                    <a:bodyPr/>
                    <a:lstStyle/>
                    <a:p>
                      <a:r>
                        <a:rPr lang="en-US" dirty="0" smtClean="0"/>
                        <a:t>Noncredit Classes</a:t>
                      </a:r>
                      <a:endParaRPr lang="en-US" dirty="0"/>
                    </a:p>
                  </a:txBody>
                  <a:tcPr/>
                </a:tc>
                <a:extLst>
                  <a:ext uri="{0D108BD9-81ED-4DB2-BD59-A6C34878D82A}">
                    <a16:rowId xmlns:a16="http://schemas.microsoft.com/office/drawing/2014/main" val="10000"/>
                  </a:ext>
                </a:extLst>
              </a:tr>
              <a:tr h="370840">
                <a:tc>
                  <a:txBody>
                    <a:bodyPr/>
                    <a:lstStyle/>
                    <a:p>
                      <a:r>
                        <a:rPr lang="en-US" dirty="0" smtClean="0"/>
                        <a:t>Carries</a:t>
                      </a:r>
                      <a:r>
                        <a:rPr lang="en-US" baseline="0" dirty="0" smtClean="0"/>
                        <a:t> </a:t>
                      </a:r>
                      <a:r>
                        <a:rPr lang="en-US" b="0" baseline="0" dirty="0" smtClean="0"/>
                        <a:t>Units</a:t>
                      </a:r>
                      <a:r>
                        <a:rPr lang="en-US" baseline="0" dirty="0" smtClean="0"/>
                        <a:t>. You are paid by the </a:t>
                      </a:r>
                      <a:r>
                        <a:rPr lang="en-US" b="1" baseline="0" dirty="0" smtClean="0"/>
                        <a:t>unit</a:t>
                      </a:r>
                      <a:r>
                        <a:rPr lang="en-US" baseline="0" dirty="0" smtClean="0"/>
                        <a:t>. </a:t>
                      </a:r>
                      <a:endParaRPr lang="en-US" dirty="0"/>
                    </a:p>
                  </a:txBody>
                  <a:tcPr/>
                </a:tc>
                <a:tc>
                  <a:txBody>
                    <a:bodyPr/>
                    <a:lstStyle/>
                    <a:p>
                      <a:r>
                        <a:rPr lang="en-US" dirty="0" smtClean="0"/>
                        <a:t>Have no units.</a:t>
                      </a:r>
                      <a:r>
                        <a:rPr lang="en-US" baseline="0" dirty="0" smtClean="0"/>
                        <a:t> You are paid by the lecture/lab </a:t>
                      </a:r>
                      <a:r>
                        <a:rPr lang="en-US" b="1" baseline="0" dirty="0" smtClean="0"/>
                        <a:t>hour</a:t>
                      </a:r>
                      <a:r>
                        <a:rPr lang="en-US" baseline="0" dirty="0" smtClean="0"/>
                        <a:t>.</a:t>
                      </a:r>
                    </a:p>
                  </a:txBody>
                  <a:tcPr/>
                </a:tc>
                <a:extLst>
                  <a:ext uri="{0D108BD9-81ED-4DB2-BD59-A6C34878D82A}">
                    <a16:rowId xmlns:a16="http://schemas.microsoft.com/office/drawing/2014/main" val="10001"/>
                  </a:ext>
                </a:extLst>
              </a:tr>
              <a:tr h="370840">
                <a:tc>
                  <a:txBody>
                    <a:bodyPr/>
                    <a:lstStyle/>
                    <a:p>
                      <a:r>
                        <a:rPr lang="en-US" dirty="0" smtClean="0"/>
                        <a:t>If students pass,</a:t>
                      </a:r>
                      <a:r>
                        <a:rPr lang="en-US" baseline="0" dirty="0" smtClean="0"/>
                        <a:t> they can not repeat the course. </a:t>
                      </a:r>
                      <a:endParaRPr lang="en-US" dirty="0"/>
                    </a:p>
                  </a:txBody>
                  <a:tcPr/>
                </a:tc>
                <a:tc>
                  <a:txBody>
                    <a:bodyPr/>
                    <a:lstStyle/>
                    <a:p>
                      <a:r>
                        <a:rPr lang="en-US" baseline="0" dirty="0" smtClean="0"/>
                        <a:t>All noncredit classes are repeatable, even if the students receives a Pass (P). </a:t>
                      </a:r>
                    </a:p>
                  </a:txBody>
                  <a:tcPr/>
                </a:tc>
                <a:extLst>
                  <a:ext uri="{0D108BD9-81ED-4DB2-BD59-A6C34878D82A}">
                    <a16:rowId xmlns:a16="http://schemas.microsoft.com/office/drawing/2014/main" val="10002"/>
                  </a:ext>
                </a:extLst>
              </a:tr>
              <a:tr h="370840">
                <a:tc>
                  <a:txBody>
                    <a:bodyPr/>
                    <a:lstStyle/>
                    <a:p>
                      <a:r>
                        <a:rPr lang="en-US" dirty="0" smtClean="0"/>
                        <a:t>For</a:t>
                      </a:r>
                      <a:r>
                        <a:rPr lang="en-US" baseline="0" dirty="0" smtClean="0"/>
                        <a:t> most credit classes, you assign a grade of A, B, C, D or F.</a:t>
                      </a:r>
                      <a:endParaRPr lang="en-US" dirty="0"/>
                    </a:p>
                  </a:txBody>
                  <a:tcPr/>
                </a:tc>
                <a:tc>
                  <a:txBody>
                    <a:bodyPr/>
                    <a:lstStyle/>
                    <a:p>
                      <a:r>
                        <a:rPr lang="en-US" baseline="0" dirty="0" smtClean="0"/>
                        <a:t>For noncredit classes, you assign a grade of: </a:t>
                      </a:r>
                    </a:p>
                    <a:p>
                      <a:pPr marL="285750" indent="-285750">
                        <a:buFont typeface="Arial" panose="020B0604020202020204" pitchFamily="34" charset="0"/>
                        <a:buChar char="•"/>
                      </a:pPr>
                      <a:r>
                        <a:rPr lang="en-US" baseline="0" dirty="0" smtClean="0"/>
                        <a:t>P (Pass) for demonstrating the competency</a:t>
                      </a:r>
                    </a:p>
                    <a:p>
                      <a:pPr marL="285750" indent="-285750">
                        <a:buFont typeface="Arial" panose="020B0604020202020204" pitchFamily="34" charset="0"/>
                        <a:buChar char="•"/>
                      </a:pPr>
                      <a:r>
                        <a:rPr lang="en-US" baseline="0" dirty="0" smtClean="0"/>
                        <a:t>NP (No Pass) for not demonstrating the competency, or </a:t>
                      </a:r>
                    </a:p>
                    <a:p>
                      <a:pPr marL="285750" indent="-285750">
                        <a:buFont typeface="Arial" panose="020B0604020202020204" pitchFamily="34" charset="0"/>
                        <a:buChar char="•"/>
                      </a:pPr>
                      <a:r>
                        <a:rPr lang="en-US" baseline="0" dirty="0" smtClean="0"/>
                        <a:t>SP(Satisfactory Progress) for showing progress, yet not achieving the competency. SP is a non-passing grade. </a:t>
                      </a:r>
                    </a:p>
                  </a:txBody>
                  <a:tcPr/>
                </a:tc>
                <a:extLst>
                  <a:ext uri="{0D108BD9-81ED-4DB2-BD59-A6C34878D82A}">
                    <a16:rowId xmlns:a16="http://schemas.microsoft.com/office/drawing/2014/main" val="10003"/>
                  </a:ext>
                </a:extLst>
              </a:tr>
              <a:tr h="370840">
                <a:tc>
                  <a:txBody>
                    <a:bodyPr/>
                    <a:lstStyle/>
                    <a:p>
                      <a:r>
                        <a:rPr lang="en-US" dirty="0" smtClean="0"/>
                        <a:t>Students</a:t>
                      </a:r>
                      <a:r>
                        <a:rPr lang="en-US" baseline="0" dirty="0" smtClean="0"/>
                        <a:t> are expected to do 2 hours of work outside of class for each lecture hour. </a:t>
                      </a:r>
                      <a:endParaRPr lang="en-US" dirty="0"/>
                    </a:p>
                  </a:txBody>
                  <a:tcPr/>
                </a:tc>
                <a:tc>
                  <a:txBody>
                    <a:bodyPr/>
                    <a:lstStyle/>
                    <a:p>
                      <a:r>
                        <a:rPr lang="en-US" baseline="0" dirty="0" smtClean="0"/>
                        <a:t>Students are expected to do little to no work outside of class (except in Mirrored classes. Here students are expected to do exactly what the credits students do). </a:t>
                      </a:r>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r>
                        <a:rPr lang="en-US" baseline="0" dirty="0" smtClean="0"/>
                        <a:t>Faculty must </a:t>
                      </a:r>
                      <a:r>
                        <a:rPr lang="en-US" b="1" baseline="0" dirty="0" smtClean="0"/>
                        <a:t>take attendance </a:t>
                      </a:r>
                      <a:r>
                        <a:rPr lang="en-US" baseline="0" dirty="0" smtClean="0"/>
                        <a:t>and </a:t>
                      </a:r>
                      <a:r>
                        <a:rPr lang="en-US" b="1" baseline="0" dirty="0" smtClean="0"/>
                        <a:t>report</a:t>
                      </a:r>
                      <a:r>
                        <a:rPr lang="en-US" baseline="0" dirty="0" smtClean="0"/>
                        <a:t> every hour that students are in class. This is crucial and is how the college is paid. It’s called Positive Daily Attendance (PDA).</a:t>
                      </a:r>
                    </a:p>
                  </a:txBody>
                  <a:tcPr/>
                </a:tc>
                <a:extLst>
                  <a:ext uri="{0D108BD9-81ED-4DB2-BD59-A6C34878D82A}">
                    <a16:rowId xmlns:a16="http://schemas.microsoft.com/office/drawing/2014/main" val="306576022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Enrollment</a:t>
            </a:r>
            <a:r>
              <a:rPr lang="en-US" dirty="0"/>
              <a:t/>
            </a:r>
            <a:br>
              <a:rPr lang="en-US" dirty="0"/>
            </a:br>
            <a:endParaRPr lang="en-US" dirty="0"/>
          </a:p>
        </p:txBody>
      </p:sp>
      <p:sp>
        <p:nvSpPr>
          <p:cNvPr id="3" name="Content Placeholder 2"/>
          <p:cNvSpPr>
            <a:spLocks noGrp="1"/>
          </p:cNvSpPr>
          <p:nvPr>
            <p:ph idx="1"/>
          </p:nvPr>
        </p:nvSpPr>
        <p:spPr>
          <a:xfrm>
            <a:off x="457200" y="1024128"/>
            <a:ext cx="8229600" cy="5102035"/>
          </a:xfrm>
        </p:spPr>
        <p:txBody>
          <a:bodyPr>
            <a:noAutofit/>
          </a:bodyPr>
          <a:lstStyle/>
          <a:p>
            <a:pPr marL="514350" indent="-514350">
              <a:buAutoNum type="arabicPeriod"/>
            </a:pPr>
            <a:r>
              <a:rPr lang="en-US" sz="2400" dirty="0" smtClean="0"/>
              <a:t>Students must apply to the college via </a:t>
            </a:r>
            <a:r>
              <a:rPr lang="en-US" sz="2400" dirty="0" err="1" smtClean="0">
                <a:hlinkClick r:id="rId2"/>
              </a:rPr>
              <a:t>CCCApply</a:t>
            </a:r>
            <a:r>
              <a:rPr lang="en-US" sz="2400" dirty="0" smtClean="0"/>
              <a:t>*</a:t>
            </a:r>
          </a:p>
          <a:p>
            <a:pPr marL="514350" indent="-514350">
              <a:buAutoNum type="arabicPeriod"/>
            </a:pPr>
            <a:r>
              <a:rPr lang="en-US" sz="2400" dirty="0" smtClean="0"/>
              <a:t>Once </a:t>
            </a:r>
            <a:r>
              <a:rPr lang="en-US" sz="2400" dirty="0" smtClean="0"/>
              <a:t>they have a student ID number, students can enroll </a:t>
            </a:r>
            <a:r>
              <a:rPr lang="en-US" sz="2400" dirty="0"/>
              <a:t>in noncredit </a:t>
            </a:r>
            <a:r>
              <a:rPr lang="en-US" sz="2400" dirty="0" smtClean="0"/>
              <a:t>courses. </a:t>
            </a:r>
          </a:p>
          <a:p>
            <a:pPr marL="514350" indent="-514350">
              <a:buAutoNum type="arabicPeriod"/>
            </a:pPr>
            <a:r>
              <a:rPr lang="en-US" sz="2400" dirty="0" smtClean="0"/>
              <a:t>To enroll, students enroll online just as they do for credit classes. If they only completed the Noncredit Application, the system will only allow them to enroll in noncredit courses. If they completed the </a:t>
            </a:r>
            <a:r>
              <a:rPr lang="en-US" sz="2400" dirty="0" err="1" smtClean="0"/>
              <a:t>CCCApply</a:t>
            </a:r>
            <a:r>
              <a:rPr lang="en-US" sz="2400" dirty="0" smtClean="0"/>
              <a:t>, they can enroll in credit or noncredit. However, to enroll in </a:t>
            </a:r>
            <a:r>
              <a:rPr lang="en-US" sz="2400" dirty="0" smtClean="0"/>
              <a:t>noncredit </a:t>
            </a:r>
            <a:r>
              <a:rPr lang="en-US" sz="2400" dirty="0" smtClean="0"/>
              <a:t>classes, students must select for NONCREDIT </a:t>
            </a:r>
            <a:r>
              <a:rPr lang="en-US" sz="2400" dirty="0" smtClean="0"/>
              <a:t>CLASSES in their search </a:t>
            </a:r>
            <a:r>
              <a:rPr lang="en-US" sz="2400" dirty="0" smtClean="0"/>
              <a:t>or they will not see these classes listed. </a:t>
            </a:r>
          </a:p>
          <a:p>
            <a:pPr marL="0" indent="0">
              <a:buNone/>
            </a:pPr>
            <a:r>
              <a:rPr lang="en-US" sz="2400" dirty="0" smtClean="0"/>
              <a:t>*For </a:t>
            </a:r>
            <a:r>
              <a:rPr lang="en-US" sz="2400" dirty="0" smtClean="0"/>
              <a:t>some students, enrolling online is a barrier. These students can complete the paper </a:t>
            </a:r>
            <a:r>
              <a:rPr lang="en-US" sz="2400" dirty="0" smtClean="0">
                <a:hlinkClick r:id="rId3"/>
              </a:rPr>
              <a:t>Noncredit Enrollment Form </a:t>
            </a:r>
            <a:r>
              <a:rPr lang="en-US" sz="2400" dirty="0" smtClean="0"/>
              <a:t>and turn it into their </a:t>
            </a:r>
            <a:r>
              <a:rPr lang="en-US" sz="2400" dirty="0"/>
              <a:t>campus Admissions and Records office</a:t>
            </a:r>
            <a:r>
              <a:rPr lang="en-US" sz="2400" dirty="0" smtClean="0"/>
              <a:t>.</a:t>
            </a:r>
          </a:p>
        </p:txBody>
      </p:sp>
    </p:spTree>
    <p:extLst>
      <p:ext uri="{BB962C8B-B14F-4D97-AF65-F5344CB8AC3E}">
        <p14:creationId xmlns:p14="http://schemas.microsoft.com/office/powerpoint/2010/main" val="370033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Grades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Faculty </a:t>
            </a:r>
            <a:r>
              <a:rPr lang="en-US" dirty="0"/>
              <a:t>submit student grades </a:t>
            </a:r>
            <a:r>
              <a:rPr lang="en-US" dirty="0">
                <a:solidFill>
                  <a:srgbClr val="FF0000"/>
                </a:solidFill>
              </a:rPr>
              <a:t>AND</a:t>
            </a:r>
            <a:r>
              <a:rPr lang="en-US" dirty="0" smtClean="0"/>
              <a:t> total hours in their </a:t>
            </a:r>
            <a:r>
              <a:rPr lang="en-US" dirty="0"/>
              <a:t>faculty </a:t>
            </a:r>
            <a:r>
              <a:rPr lang="en-US" dirty="0" smtClean="0"/>
              <a:t>center. </a:t>
            </a:r>
            <a:endParaRPr lang="en-US" dirty="0"/>
          </a:p>
          <a:p>
            <a:r>
              <a:rPr lang="en-US" dirty="0" smtClean="0"/>
              <a:t>There </a:t>
            </a:r>
            <a:r>
              <a:rPr lang="en-US" dirty="0"/>
              <a:t>are three (3) grade </a:t>
            </a:r>
            <a:r>
              <a:rPr lang="en-US" dirty="0" smtClean="0"/>
              <a:t>options:</a:t>
            </a:r>
          </a:p>
          <a:p>
            <a:pPr lvl="2"/>
            <a:r>
              <a:rPr lang="en-US" dirty="0" smtClean="0"/>
              <a:t>P </a:t>
            </a:r>
            <a:r>
              <a:rPr lang="en-US" dirty="0"/>
              <a:t>(</a:t>
            </a:r>
            <a:r>
              <a:rPr lang="en-US" dirty="0" smtClean="0"/>
              <a:t>Pass)</a:t>
            </a:r>
          </a:p>
          <a:p>
            <a:pPr lvl="2"/>
            <a:r>
              <a:rPr lang="en-US" dirty="0" smtClean="0"/>
              <a:t>NP </a:t>
            </a:r>
            <a:r>
              <a:rPr lang="en-US" dirty="0"/>
              <a:t>(No </a:t>
            </a:r>
            <a:r>
              <a:rPr lang="en-US" dirty="0" smtClean="0"/>
              <a:t>Pass)</a:t>
            </a:r>
          </a:p>
          <a:p>
            <a:pPr lvl="2"/>
            <a:r>
              <a:rPr lang="en-US" dirty="0" smtClean="0"/>
              <a:t>SP(Satisfactory </a:t>
            </a:r>
            <a:r>
              <a:rPr lang="en-US" dirty="0"/>
              <a:t>Progress) </a:t>
            </a:r>
          </a:p>
          <a:p>
            <a:pPr marL="914400" lvl="2" indent="0">
              <a:buNone/>
            </a:pPr>
            <a:r>
              <a:rPr lang="en-US" dirty="0" smtClean="0"/>
              <a:t>The </a:t>
            </a:r>
            <a:r>
              <a:rPr lang="en-US" dirty="0"/>
              <a:t>definition for each should be clearly outlined in the course </a:t>
            </a:r>
            <a:r>
              <a:rPr lang="en-US" dirty="0" smtClean="0"/>
              <a:t>outline. SP is intended for students who came to class and learned something, but didn’t gain the competencies of that class. SP is a non-passing grade.</a:t>
            </a:r>
            <a:endParaRPr lang="en-US" dirty="0"/>
          </a:p>
          <a:p>
            <a:endParaRPr lang="en-US" dirty="0"/>
          </a:p>
        </p:txBody>
      </p:sp>
    </p:spTree>
    <p:extLst>
      <p:ext uri="{BB962C8B-B14F-4D97-AF65-F5344CB8AC3E}">
        <p14:creationId xmlns:p14="http://schemas.microsoft.com/office/powerpoint/2010/main" val="261497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Positive </a:t>
            </a:r>
            <a:r>
              <a:rPr lang="en-US" b="1" dirty="0" smtClean="0"/>
              <a:t>Daily Attendance</a:t>
            </a:r>
            <a:r>
              <a:rPr lang="en-US" dirty="0"/>
              <a:t/>
            </a:r>
            <a:br>
              <a:rPr lang="en-US" dirty="0"/>
            </a:br>
            <a:endParaRPr lang="en-US" dirty="0"/>
          </a:p>
        </p:txBody>
      </p:sp>
      <p:sp>
        <p:nvSpPr>
          <p:cNvPr id="3" name="Content Placeholder 2"/>
          <p:cNvSpPr>
            <a:spLocks noGrp="1"/>
          </p:cNvSpPr>
          <p:nvPr>
            <p:ph idx="1"/>
          </p:nvPr>
        </p:nvSpPr>
        <p:spPr>
          <a:xfrm>
            <a:off x="457200" y="1225296"/>
            <a:ext cx="8229600" cy="4900867"/>
          </a:xfrm>
        </p:spPr>
        <p:txBody>
          <a:bodyPr>
            <a:normAutofit lnSpcReduction="10000"/>
          </a:bodyPr>
          <a:lstStyle/>
          <a:p>
            <a:pPr marL="0" indent="0">
              <a:buNone/>
            </a:pPr>
            <a:r>
              <a:rPr lang="en-US" sz="2600" dirty="0" smtClean="0"/>
              <a:t>All </a:t>
            </a:r>
            <a:r>
              <a:rPr lang="en-US" sz="2600" dirty="0"/>
              <a:t>noncredit classes are </a:t>
            </a:r>
            <a:r>
              <a:rPr lang="en-US" sz="2600" dirty="0" smtClean="0"/>
              <a:t>Positive Daily </a:t>
            </a:r>
            <a:r>
              <a:rPr lang="en-US" sz="2600" dirty="0"/>
              <a:t>Attendance </a:t>
            </a:r>
            <a:r>
              <a:rPr lang="en-US" sz="2600" dirty="0" smtClean="0"/>
              <a:t>(PDA). </a:t>
            </a:r>
            <a:r>
              <a:rPr lang="en-US" sz="2600" dirty="0"/>
              <a:t>This </a:t>
            </a:r>
            <a:r>
              <a:rPr lang="en-US" sz="2600" dirty="0" smtClean="0"/>
              <a:t>means:</a:t>
            </a:r>
          </a:p>
          <a:p>
            <a:r>
              <a:rPr lang="en-US" sz="2600" dirty="0" smtClean="0"/>
              <a:t>Faculty are </a:t>
            </a:r>
            <a:r>
              <a:rPr lang="en-US" sz="2600" dirty="0"/>
              <a:t>required to</a:t>
            </a:r>
            <a:r>
              <a:rPr lang="en-US" sz="2600" dirty="0" smtClean="0"/>
              <a:t> track and keep clear records of </a:t>
            </a:r>
            <a:r>
              <a:rPr lang="en-US" sz="2600" b="1" u="sng" dirty="0" smtClean="0">
                <a:solidFill>
                  <a:srgbClr val="FF0000"/>
                </a:solidFill>
              </a:rPr>
              <a:t>each hour </a:t>
            </a:r>
            <a:r>
              <a:rPr lang="en-US" sz="2600" dirty="0"/>
              <a:t>that</a:t>
            </a:r>
            <a:r>
              <a:rPr lang="en-US" sz="2600" dirty="0" smtClean="0"/>
              <a:t> students are in class. </a:t>
            </a:r>
            <a:endParaRPr lang="en-US" sz="2600" dirty="0" smtClean="0"/>
          </a:p>
          <a:p>
            <a:endParaRPr lang="en-US" sz="2600" dirty="0" smtClean="0"/>
          </a:p>
          <a:p>
            <a:r>
              <a:rPr lang="en-US" sz="2600" dirty="0" smtClean="0"/>
              <a:t>Faculty submit the total number of attended hours in a separate column next to the grades column on the grade roster at the end of the term. </a:t>
            </a:r>
            <a:r>
              <a:rPr lang="en-US" sz="2600" b="1" u="sng" dirty="0" smtClean="0">
                <a:solidFill>
                  <a:srgbClr val="FF0000"/>
                </a:solidFill>
              </a:rPr>
              <a:t>This number is as important as the grade</a:t>
            </a:r>
            <a:r>
              <a:rPr lang="en-US" sz="2600" dirty="0" smtClean="0"/>
              <a:t>.</a:t>
            </a:r>
          </a:p>
          <a:p>
            <a:endParaRPr lang="en-US" sz="2600" dirty="0" smtClean="0"/>
          </a:p>
          <a:p>
            <a:r>
              <a:rPr lang="en-US" sz="2600" dirty="0" smtClean="0"/>
              <a:t>After you submit your grades and total hours, send your tracking form to </a:t>
            </a:r>
            <a:r>
              <a:rPr lang="en-US" sz="2600" dirty="0" smtClean="0">
                <a:hlinkClick r:id="rId2"/>
              </a:rPr>
              <a:t>Rollbooks@peralta.edu</a:t>
            </a:r>
            <a:endParaRPr lang="en-US" sz="2600" dirty="0" smtClean="0"/>
          </a:p>
          <a:p>
            <a:endParaRPr lang="en-US" dirty="0" smtClean="0"/>
          </a:p>
          <a:p>
            <a:endParaRPr lang="en-US" dirty="0"/>
          </a:p>
        </p:txBody>
      </p:sp>
    </p:spTree>
    <p:extLst>
      <p:ext uri="{BB962C8B-B14F-4D97-AF65-F5344CB8AC3E}">
        <p14:creationId xmlns:p14="http://schemas.microsoft.com/office/powerpoint/2010/main" val="75083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TOTAL HOURS possible are found on your COR (Course Outline of Record)</a:t>
            </a:r>
            <a:endParaRPr lang="en-US" b="1" dirty="0"/>
          </a:p>
        </p:txBody>
      </p:sp>
      <p:pic>
        <p:nvPicPr>
          <p:cNvPr id="4" name="Content Placeholder 3" descr="outline total.png"/>
          <p:cNvPicPr>
            <a:picLocks noGrp="1" noChangeAspect="1"/>
          </p:cNvPicPr>
          <p:nvPr>
            <p:ph idx="1"/>
          </p:nvPr>
        </p:nvPicPr>
        <p:blipFill>
          <a:blip r:embed="rId2"/>
          <a:srcRect l="-2706" r="-2706"/>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86991"/>
          </a:xfrm>
        </p:spPr>
        <p:txBody>
          <a:bodyPr>
            <a:normAutofit fontScale="90000"/>
          </a:bodyPr>
          <a:lstStyle/>
          <a:p>
            <a:pPr algn="l"/>
            <a:r>
              <a:rPr lang="en-US" b="1" dirty="0" smtClean="0"/>
              <a:t>After your class finishes, you’ll get your Grade Roster</a:t>
            </a:r>
            <a:br>
              <a:rPr lang="en-US" b="1" dirty="0" smtClean="0"/>
            </a:br>
            <a:r>
              <a:rPr lang="en-US" sz="1300" dirty="0" smtClean="0"/>
              <a:t>See </a:t>
            </a:r>
            <a:r>
              <a:rPr lang="en-US" sz="1300" b="1" dirty="0" smtClean="0"/>
              <a:t>Max Possible Attend</a:t>
            </a:r>
            <a:r>
              <a:rPr lang="en-US" sz="1300" dirty="0" smtClean="0"/>
              <a:t>: This is the total possible number of hours a student COULD attend your class. You enter the actual number attended in the </a:t>
            </a:r>
            <a:r>
              <a:rPr lang="en-US" sz="1300" b="1" dirty="0" smtClean="0"/>
              <a:t>*Positive Attendance </a:t>
            </a:r>
            <a:r>
              <a:rPr lang="en-US" sz="1300" dirty="0" smtClean="0"/>
              <a:t>column. (By the way, these grades are not the for noncredit grades of P, NP and SP.)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7714" y="1686991"/>
            <a:ext cx="6828571" cy="4352381"/>
          </a:xfrm>
        </p:spPr>
      </p:pic>
    </p:spTree>
    <p:extLst>
      <p:ext uri="{BB962C8B-B14F-4D97-AF65-F5344CB8AC3E}">
        <p14:creationId xmlns:p14="http://schemas.microsoft.com/office/powerpoint/2010/main" val="195088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Mirrored Classes</a:t>
            </a:r>
            <a:endParaRPr lang="en-US" b="1" dirty="0"/>
          </a:p>
        </p:txBody>
      </p:sp>
      <p:sp>
        <p:nvSpPr>
          <p:cNvPr id="3" name="Content Placeholder 2"/>
          <p:cNvSpPr>
            <a:spLocks noGrp="1"/>
          </p:cNvSpPr>
          <p:nvPr>
            <p:ph idx="1"/>
          </p:nvPr>
        </p:nvSpPr>
        <p:spPr/>
        <p:txBody>
          <a:bodyPr>
            <a:normAutofit/>
          </a:bodyPr>
          <a:lstStyle/>
          <a:p>
            <a:r>
              <a:rPr lang="en-US" sz="2400" dirty="0" smtClean="0"/>
              <a:t>Mirrored classes are exact replicas of credit classes, only they are noncredit. The students attend class with credit students and are expected to do all the same work. </a:t>
            </a:r>
            <a:endParaRPr lang="en-US" sz="2400" dirty="0" smtClean="0"/>
          </a:p>
          <a:p>
            <a:endParaRPr lang="en-US" sz="2400" dirty="0" smtClean="0"/>
          </a:p>
          <a:p>
            <a:r>
              <a:rPr lang="en-US" sz="2400" dirty="0" smtClean="0"/>
              <a:t>Credit rosters will list under the credit course number and noncredit rosters will show as a separate course under their course number. Follow all the same procedures for grading and taking attendance for noncredit students in mirrored classes as you do in regular noncredit classes.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20532</TotalTime>
  <Words>1280</Words>
  <Application>Microsoft Office PowerPoint</Application>
  <PresentationFormat>On-screen Show (4:3)</PresentationFormat>
  <Paragraphs>117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Noncredit Teacher’s Guide</vt:lpstr>
      <vt:lpstr>Table of Contents </vt:lpstr>
      <vt:lpstr>Credit vs Noncredit: The Basics</vt:lpstr>
      <vt:lpstr>Enrollment </vt:lpstr>
      <vt:lpstr>Grades </vt:lpstr>
      <vt:lpstr>Positive Daily Attendance </vt:lpstr>
      <vt:lpstr>TOTAL HOURS possible are found on your COR (Course Outline of Record)</vt:lpstr>
      <vt:lpstr>After your class finishes, you’ll get your Grade Roster See Max Possible Attend: This is the total possible number of hours a student COULD attend your class. You enter the actual number attended in the *Positive Attendance column. (By the way, these grades are not the for noncredit grades of P, NP and SP.)</vt:lpstr>
      <vt:lpstr>Mirrored Classes</vt:lpstr>
      <vt:lpstr>PowerPoint Presentation</vt:lpstr>
      <vt:lpstr>PowerPoint Presentation</vt:lpstr>
      <vt:lpstr>Adding Students </vt:lpstr>
      <vt:lpstr>Dropping Students</vt:lpstr>
      <vt:lpstr>Waitlists </vt:lpstr>
      <vt:lpstr>Census and Attendance Rosters  </vt:lpstr>
      <vt:lpstr>PowerPoint Presentation</vt:lpstr>
      <vt:lpstr>Certificates </vt:lpstr>
      <vt:lpstr>Graduation </vt:lpstr>
      <vt:lpstr>Student Services</vt:lpstr>
      <vt:lpstr>Noncredit Coordinator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Noncredit Information</dc:title>
  <dc:creator>Siri Brown</dc:creator>
  <cp:lastModifiedBy>Beth Maher</cp:lastModifiedBy>
  <cp:revision>43</cp:revision>
  <dcterms:created xsi:type="dcterms:W3CDTF">2019-08-30T23:59:13Z</dcterms:created>
  <dcterms:modified xsi:type="dcterms:W3CDTF">2019-09-04T21:04:54Z</dcterms:modified>
</cp:coreProperties>
</file>