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14"/>
  </p:notesMasterIdLst>
  <p:handoutMasterIdLst>
    <p:handoutMasterId r:id="rId15"/>
  </p:handoutMasterIdLst>
  <p:sldIdLst>
    <p:sldId id="310" r:id="rId2"/>
    <p:sldId id="302" r:id="rId3"/>
    <p:sldId id="307" r:id="rId4"/>
    <p:sldId id="308" r:id="rId5"/>
    <p:sldId id="296" r:id="rId6"/>
    <p:sldId id="314" r:id="rId7"/>
    <p:sldId id="298" r:id="rId8"/>
    <p:sldId id="312" r:id="rId9"/>
    <p:sldId id="313" r:id="rId10"/>
    <p:sldId id="297" r:id="rId11"/>
    <p:sldId id="315" r:id="rId12"/>
    <p:sldId id="309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Yanuaria" initials="CY" lastIdx="5" clrIdx="0">
    <p:extLst/>
  </p:cmAuthor>
  <p:cmAuthor id="2" name="Elizabeth Maher" initials="E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1321E-9EC6-A8DD-E989-1CF0AD1022A1}" v="63" dt="2018-09-14T17:37:01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2116792-291D-4CDA-86E3-012B6F1863D4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02FC273-E6E1-44BD-A8AE-CC1CBDB44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1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46791" cy="479203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11874" y="1"/>
            <a:ext cx="3146791" cy="479203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BEE1E60-D765-43C2-8083-3D483E55CED7}" type="datetimeFigureOut">
              <a:rPr lang="en-US"/>
              <a:pPr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1193800"/>
            <a:ext cx="5722938" cy="3219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26688" y="4593181"/>
            <a:ext cx="5806931" cy="375865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065747"/>
            <a:ext cx="3146791" cy="47920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11874" y="9065747"/>
            <a:ext cx="3146791" cy="47920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4AAD9ED-27E5-450F-BBAC-34ECBA8A83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9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AD9ED-27E5-450F-BBAC-34ECBA8A83AB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8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AD9ED-27E5-450F-BBAC-34ECBA8A83AB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16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AD9ED-27E5-450F-BBAC-34ECBA8A83AB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0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AD9ED-27E5-450F-BBAC-34ECBA8A83AB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9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AD9ED-27E5-450F-BBAC-34ECBA8A83AB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9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3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4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00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6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30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3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6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60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1"/>
            <a:ext cx="12192000" cy="5942773"/>
          </a:xfrm>
          <a:prstGeom prst="rect">
            <a:avLst/>
          </a:prstGeom>
          <a:solidFill>
            <a:srgbClr val="F4BB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7862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9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8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9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7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5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1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CC3FE-68D6-49CD-B6EA-1BE11BCACE5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9F567F-BC13-46C2-BE7D-494A65CBD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8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sodhygereben@peralta.edu" TargetMode="External"/><Relationship Id="rId2" Type="http://schemas.openxmlformats.org/officeDocument/2006/relationships/hyperlink" Target="mailto:emaher@peralta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mcelvane@peralta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eb.peralta.edu/publicinfo/files/2013/11/PCCD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" y="494456"/>
            <a:ext cx="1973643" cy="197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854" y="2468099"/>
            <a:ext cx="92395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Calibri" panose="020F0502020204030204" pitchFamily="34" charset="0"/>
            </a:endParaRPr>
          </a:p>
          <a:p>
            <a:pPr algn="ctr"/>
            <a:endParaRPr lang="en-US" sz="28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4800" b="1" dirty="0" smtClean="0">
                <a:latin typeface="Calibri" panose="020F0502020204030204" pitchFamily="34" charset="0"/>
              </a:rPr>
              <a:t>Noncredit Program </a:t>
            </a:r>
            <a:r>
              <a:rPr lang="en-US" sz="4800" b="1" dirty="0" smtClean="0">
                <a:latin typeface="Calibri" panose="020F0502020204030204" pitchFamily="34" charset="0"/>
              </a:rPr>
              <a:t>Development</a:t>
            </a:r>
          </a:p>
          <a:p>
            <a:pPr algn="ctr"/>
            <a:endParaRPr lang="en-US" sz="4800" b="1" dirty="0">
              <a:latin typeface="Calibri" panose="020F0502020204030204" pitchFamily="34" charset="0"/>
            </a:endParaRPr>
          </a:p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Fall 2019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16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929F-1E97-4F22-8AE5-2C7F8D14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91" y="609600"/>
            <a:ext cx="9286780" cy="7169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Noncredit Short Term Vocational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27C04-0103-4E7A-B09A-135D30374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722" y="1326551"/>
            <a:ext cx="5874429" cy="33594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</a:rPr>
              <a:t>Certificate of Completion: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Electric Systems Technology Certificate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1. Electrical Fundamentals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2. Cable and wiring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3. Home Electronic Systems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0836" y="4131324"/>
            <a:ext cx="389420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working students who need skills (not units)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Taught Fridays and Saturdays 8am-3:45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three classes can be completed in one semester. </a:t>
            </a:r>
          </a:p>
          <a:p>
            <a:endParaRPr lang="en-US" dirty="0" smtClean="0"/>
          </a:p>
          <a:p>
            <a:r>
              <a:rPr lang="en-US" dirty="0" smtClean="0"/>
              <a:t>(Mt. San Antonio College)</a:t>
            </a:r>
            <a:endParaRPr lang="en-US" dirty="0"/>
          </a:p>
        </p:txBody>
      </p:sp>
      <p:pic>
        <p:nvPicPr>
          <p:cNvPr id="6" name="Picture 5" descr="electrici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565" y="0"/>
            <a:ext cx="3480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27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36895"/>
            <a:ext cx="8710970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815681"/>
            <a:ext cx="4184035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Beth Maher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emaher@peralta.edu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Iolani</a:t>
            </a:r>
            <a:r>
              <a:rPr lang="en-US" sz="2400" dirty="0" smtClean="0"/>
              <a:t> </a:t>
            </a:r>
            <a:r>
              <a:rPr lang="en-US" sz="2400" dirty="0" err="1" smtClean="0"/>
              <a:t>Sodhy-Gereben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Isodhygereben@peralta.edu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270" y="2815681"/>
            <a:ext cx="4184034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Melissa </a:t>
            </a:r>
            <a:r>
              <a:rPr lang="en-US" sz="2400" dirty="0" err="1" smtClean="0"/>
              <a:t>Mcelvane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mmcelvane@peralta.edu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102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C3723-9A41-4260-8628-23ADE308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72" y="650543"/>
            <a:ext cx="9872385" cy="1320800"/>
          </a:xfrm>
        </p:spPr>
        <p:txBody>
          <a:bodyPr/>
          <a:lstStyle/>
          <a:p>
            <a:r>
              <a:rPr lang="en-US" dirty="0" smtClean="0">
                <a:cs typeface="Calibri Light"/>
              </a:rPr>
              <a:t>CDCP Noncredit</a:t>
            </a:r>
            <a:r>
              <a:rPr lang="en-US" dirty="0">
                <a:cs typeface="Calibri Light"/>
              </a:rPr>
              <a:t>: </a:t>
            </a:r>
            <a:r>
              <a:rPr lang="en-US" dirty="0" smtClean="0">
                <a:cs typeface="Calibri Light"/>
              </a:rPr>
              <a:t>The Deal for the College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ED06F3-ED78-4F71-B13E-8E88ACF2B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963" y="1441722"/>
            <a:ext cx="7762968" cy="47865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1.  Full</a:t>
            </a:r>
            <a:r>
              <a:rPr lang="en-US" sz="2400" dirty="0"/>
              <a:t> apportionment </a:t>
            </a:r>
            <a:r>
              <a:rPr lang="en-US" sz="2400" dirty="0" smtClean="0"/>
              <a:t>(just like credit) from State. </a:t>
            </a:r>
          </a:p>
          <a:p>
            <a:pPr marL="457200" indent="-457200">
              <a:buAutoNum type="arabicPeriod" startAt="2"/>
            </a:pPr>
            <a:r>
              <a:rPr lang="en-US" sz="2400" dirty="0" smtClean="0"/>
              <a:t>Must </a:t>
            </a:r>
            <a:r>
              <a:rPr lang="en-US" sz="2400" dirty="0"/>
              <a:t>be a sequence of at least 2</a:t>
            </a:r>
            <a:r>
              <a:rPr lang="en-US" sz="2400" dirty="0" smtClean="0"/>
              <a:t> </a:t>
            </a:r>
            <a:r>
              <a:rPr lang="en-US" sz="2400" dirty="0"/>
              <a:t>courses </a:t>
            </a:r>
            <a:r>
              <a:rPr lang="en-US" sz="2400" b="1" dirty="0"/>
              <a:t>leading to a </a:t>
            </a:r>
            <a:r>
              <a:rPr lang="en-US" sz="2400" b="1" dirty="0" smtClean="0"/>
              <a:t>certificate</a:t>
            </a:r>
          </a:p>
          <a:p>
            <a:pPr marL="457200" lvl="1" indent="0">
              <a:buNone/>
            </a:pPr>
            <a:r>
              <a:rPr lang="en-US" sz="2200" dirty="0"/>
              <a:t>1.  Certificate of Competency: Basic Skills </a:t>
            </a:r>
            <a:r>
              <a:rPr lang="en-US" sz="2200" dirty="0" smtClean="0"/>
              <a:t>areas, including ESOL</a:t>
            </a:r>
            <a:endParaRPr lang="en-US" sz="2200" dirty="0"/>
          </a:p>
          <a:p>
            <a:pPr marL="914400" lvl="1" indent="-457200">
              <a:buAutoNum type="arabicPeriod" startAt="2"/>
            </a:pPr>
            <a:r>
              <a:rPr lang="en-US" sz="2200" dirty="0"/>
              <a:t>Certificate of Completion: Career Preparation </a:t>
            </a:r>
            <a:r>
              <a:rPr lang="en-US" sz="2200" dirty="0" smtClean="0"/>
              <a:t>areas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3. No minimum # of hours.</a:t>
            </a:r>
          </a:p>
          <a:p>
            <a:pPr marL="0" indent="0">
              <a:buNone/>
            </a:pPr>
            <a:r>
              <a:rPr lang="en-US" sz="2400" b="1" dirty="0" smtClean="0"/>
              <a:t>4. Focus is competency, not grades or units.</a:t>
            </a:r>
          </a:p>
          <a:p>
            <a:pPr marL="0" indent="0">
              <a:buNone/>
            </a:pPr>
            <a:r>
              <a:rPr lang="en-US" sz="2400" b="1" dirty="0" smtClean="0"/>
              <a:t>5. Curriculum development = same as credit.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152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C3723-9A41-4260-8628-23ADE308FB07}"/>
              </a:ext>
            </a:extLst>
          </p:cNvPr>
          <p:cNvSpPr txBox="1">
            <a:spLocks/>
          </p:cNvSpPr>
          <p:nvPr/>
        </p:nvSpPr>
        <p:spPr>
          <a:xfrm>
            <a:off x="745572" y="650543"/>
            <a:ext cx="9872385" cy="9735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cs typeface="Calibri Light"/>
              </a:rPr>
              <a:t>CDCP Noncredit: The Deal for the </a:t>
            </a:r>
            <a:r>
              <a:rPr lang="en-US" b="1" dirty="0" smtClean="0">
                <a:cs typeface="Calibri Light"/>
              </a:rPr>
              <a:t>Students </a:t>
            </a:r>
            <a:endParaRPr lang="en-US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AC3723-9A41-4260-8628-23ADE308FB07}"/>
              </a:ext>
            </a:extLst>
          </p:cNvPr>
          <p:cNvSpPr txBox="1">
            <a:spLocks/>
          </p:cNvSpPr>
          <p:nvPr/>
        </p:nvSpPr>
        <p:spPr>
          <a:xfrm>
            <a:off x="745572" y="650543"/>
            <a:ext cx="11100685" cy="105963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cs typeface="Calibri Light"/>
              </a:rPr>
              <a:t>CDCP Noncredit: The Deal for the S </a:t>
            </a:r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D3ED06F3-ED78-4F71-B13E-8E88ACF2BFE7}"/>
              </a:ext>
            </a:extLst>
          </p:cNvPr>
          <p:cNvSpPr txBox="1">
            <a:spLocks/>
          </p:cNvSpPr>
          <p:nvPr/>
        </p:nvSpPr>
        <p:spPr>
          <a:xfrm>
            <a:off x="1189963" y="1441722"/>
            <a:ext cx="7762968" cy="4786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 3" charset="2"/>
              <a:buAutoNum type="arabicPeriod"/>
            </a:pPr>
            <a:r>
              <a:rPr lang="en-US" sz="2400" dirty="0" smtClean="0"/>
              <a:t>Free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sz="2400" dirty="0" smtClean="0"/>
              <a:t>Can re-enroll in the class multiple times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sz="2400" dirty="0" smtClean="0"/>
              <a:t>Doesn’t use up FA on basic skills or non-Transfer bound coursework. (</a:t>
            </a:r>
            <a:r>
              <a:rPr lang="en-US" sz="2400" i="1" dirty="0" smtClean="0"/>
              <a:t>Can not receive FA for NC</a:t>
            </a:r>
            <a:r>
              <a:rPr lang="en-US" sz="2400" dirty="0" smtClean="0"/>
              <a:t>)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sz="2400" dirty="0" smtClean="0"/>
              <a:t>Little homework.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sz="2400" dirty="0" smtClean="0"/>
              <a:t>Low stakes. Can give college a try.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sz="2400" dirty="0" smtClean="0"/>
              <a:t>No residency requirement. 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sz="2400" dirty="0" smtClean="0"/>
              <a:t>Application: Use </a:t>
            </a:r>
            <a:r>
              <a:rPr lang="en-US" sz="2400" dirty="0" err="1" smtClean="0"/>
              <a:t>CCCApply</a:t>
            </a:r>
            <a:r>
              <a:rPr lang="en-US" sz="2400" dirty="0" smtClean="0"/>
              <a:t> (for students with very low English a simple 2 page Noncredit Application is available.)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566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2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3ABD-5D9F-4789-A7DF-FF71AAD5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38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Noncredit Bridge Program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9D66-FF20-46C3-B805-9D44C15F3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21544"/>
            <a:ext cx="8596668" cy="52808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u="sng" dirty="0" smtClean="0"/>
              <a:t>Certificate </a:t>
            </a:r>
            <a:r>
              <a:rPr lang="en-US" sz="2400" u="sng" dirty="0"/>
              <a:t>of </a:t>
            </a:r>
            <a:r>
              <a:rPr lang="en-US" sz="2400" u="sng" dirty="0" smtClean="0"/>
              <a:t>Competency: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b="1" dirty="0" smtClean="0"/>
              <a:t>ESOL Bridge to Credit</a:t>
            </a:r>
          </a:p>
          <a:p>
            <a:pPr marL="0" indent="0"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(4 sequenced classes)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For students with English levels too low for credit program</a:t>
            </a:r>
          </a:p>
          <a:p>
            <a:r>
              <a:rPr lang="en-US" sz="2400" dirty="0" smtClean="0"/>
              <a:t>8 week classes means more points of entry for students</a:t>
            </a:r>
          </a:p>
          <a:p>
            <a:r>
              <a:rPr lang="en-US" sz="2400" dirty="0" smtClean="0"/>
              <a:t>Not open entry/exit; managed enrollment</a:t>
            </a:r>
          </a:p>
          <a:p>
            <a:r>
              <a:rPr lang="en-US" sz="2400" dirty="0" smtClean="0"/>
              <a:t>Courses on </a:t>
            </a:r>
            <a:r>
              <a:rPr lang="en-US" sz="2400" dirty="0"/>
              <a:t>Campus &amp; </a:t>
            </a:r>
            <a:r>
              <a:rPr lang="en-US" sz="2400" dirty="0" smtClean="0"/>
              <a:t>at Community Based Organizations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19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Noncredit Support Program</a:t>
            </a:r>
            <a:endParaRPr lang="en-US" dirty="0"/>
          </a:p>
        </p:txBody>
      </p:sp>
      <p:pic>
        <p:nvPicPr>
          <p:cNvPr id="4" name="Content Placeholder 3" descr="essay noteboo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0598" r="-60598"/>
          <a:stretch>
            <a:fillRect/>
          </a:stretch>
        </p:blipFill>
        <p:spPr>
          <a:xfrm>
            <a:off x="0" y="1597004"/>
            <a:ext cx="10820068" cy="488447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3C9C-A326-4CC2-9D12-D22C727F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67" y="609600"/>
            <a:ext cx="11147975" cy="7862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Noncredit Support Program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7EF2-30D9-4CA0-ABC6-59D509279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4209" y="2579907"/>
            <a:ext cx="4184035" cy="2781688"/>
          </a:xfrm>
          <a:ln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To support credit students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in transfer level classes (AB705)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Skills-based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Co-requisite; linked with English 1A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Same instructor </a:t>
            </a:r>
          </a:p>
          <a:p>
            <a:pPr>
              <a:buNone/>
            </a:pP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0FA7E-77BD-405D-A1F9-9ABAE55B8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298" y="1422609"/>
            <a:ext cx="4663820" cy="388077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</a:rPr>
              <a:t>Certificate of Competency: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Academic Composition Skills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404040"/>
                </a:solidFill>
              </a:rPr>
              <a:t>1. Pre-writing and Organization</a:t>
            </a:r>
            <a:r>
              <a:rPr lang="en-US" sz="2400" dirty="0">
                <a:solidFill>
                  <a:srgbClr val="404040"/>
                </a:solidFill>
              </a:rPr>
              <a:t> 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404040"/>
                </a:solidFill>
              </a:rPr>
              <a:t>2. Paragraph Development, Analysis and Research</a:t>
            </a:r>
            <a:r>
              <a:rPr lang="en-US" sz="2400" dirty="0">
                <a:solidFill>
                  <a:srgbClr val="404040"/>
                </a:solidFill>
              </a:rPr>
              <a:t> </a:t>
            </a:r>
            <a:endParaRPr lang="en-US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404040"/>
                </a:solidFill>
              </a:rPr>
              <a:t>3. Sentence Structure and Proofreading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3ABD-5D9F-4789-A7DF-FF71AAD5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79352" cy="10454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Noncredit Mirrored Programs </a:t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9D66-FF20-46C3-B805-9D44C15F3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17" y="1428716"/>
            <a:ext cx="6958694" cy="5059635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Certificate of Completion: </a:t>
            </a:r>
            <a:r>
              <a:rPr lang="en-US" sz="2400" b="1" dirty="0"/>
              <a:t>Introduction to Animation and Game </a:t>
            </a:r>
            <a:r>
              <a:rPr lang="en-US" sz="2400" b="1" dirty="0" smtClean="0"/>
              <a:t>Design </a:t>
            </a:r>
          </a:p>
          <a:p>
            <a:pPr marL="0" indent="0">
              <a:buNone/>
            </a:pPr>
            <a:r>
              <a:rPr lang="en-US" sz="2400" dirty="0" smtClean="0"/>
              <a:t>(4 sequenced classes)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Exactly same content as the credit courses/programs</a:t>
            </a:r>
          </a:p>
          <a:p>
            <a:r>
              <a:rPr lang="en-US" sz="2400" dirty="0" smtClean="0"/>
              <a:t>For students: A way to repeat or “try out” a class</a:t>
            </a:r>
          </a:p>
          <a:p>
            <a:r>
              <a:rPr lang="en-US" sz="2400" dirty="0" smtClean="0"/>
              <a:t>For Departments: a way to boost enrollment of a credit class</a:t>
            </a:r>
            <a:endParaRPr lang="en-US" sz="2400" dirty="0"/>
          </a:p>
        </p:txBody>
      </p:sp>
      <p:pic>
        <p:nvPicPr>
          <p:cNvPr id="4" name="Picture 3" descr="anim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266" y="757478"/>
            <a:ext cx="3830333" cy="51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41570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BCC’s Multi-Media Arts: </a:t>
            </a:r>
            <a:br>
              <a:rPr lang="en-US" dirty="0" smtClean="0"/>
            </a:br>
            <a:r>
              <a:rPr lang="en-US" dirty="0" smtClean="0"/>
              <a:t>Fall ’19 enrollment boost with mirrored classes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9764492"/>
              </p:ext>
            </p:extLst>
          </p:nvPr>
        </p:nvGraphicFramePr>
        <p:xfrm>
          <a:off x="677334" y="2082800"/>
          <a:ext cx="734195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600">
                  <a:extLst>
                    <a:ext uri="{9D8B030D-6E8A-4147-A177-3AD203B41FA5}">
                      <a16:colId xmlns:a16="http://schemas.microsoft.com/office/drawing/2014/main" val="1674586350"/>
                    </a:ext>
                  </a:extLst>
                </a:gridCol>
                <a:gridCol w="2037475">
                  <a:extLst>
                    <a:ext uri="{9D8B030D-6E8A-4147-A177-3AD203B41FA5}">
                      <a16:colId xmlns:a16="http://schemas.microsoft.com/office/drawing/2014/main" val="3324829606"/>
                    </a:ext>
                  </a:extLst>
                </a:gridCol>
                <a:gridCol w="2197906">
                  <a:extLst>
                    <a:ext uri="{9D8B030D-6E8A-4147-A177-3AD203B41FA5}">
                      <a16:colId xmlns:a16="http://schemas.microsoft.com/office/drawing/2014/main" val="3171865766"/>
                    </a:ext>
                  </a:extLst>
                </a:gridCol>
                <a:gridCol w="1559973">
                  <a:extLst>
                    <a:ext uri="{9D8B030D-6E8A-4147-A177-3AD203B41FA5}">
                      <a16:colId xmlns:a16="http://schemas.microsoft.com/office/drawing/2014/main" val="2079656481"/>
                    </a:ext>
                  </a:extLst>
                </a:gridCol>
              </a:tblGrid>
              <a:tr h="5268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Credit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</a:p>
                    <a:p>
                      <a:r>
                        <a:rPr lang="en-US" sz="1600" dirty="0" smtClean="0"/>
                        <a:t>Noncredit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 Enrollment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580101"/>
                  </a:ext>
                </a:extLst>
              </a:tr>
              <a:tr h="6055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Introduction</a:t>
                      </a:r>
                      <a:r>
                        <a:rPr lang="en-US" sz="1800" baseline="0" dirty="0" smtClean="0"/>
                        <a:t> to 3D modeling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947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Introduction to Digital</a:t>
                      </a:r>
                      <a:r>
                        <a:rPr lang="en-US" baseline="0" dirty="0" smtClean="0"/>
                        <a:t> Illustration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81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 to Motion Graphic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39839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523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</TotalTime>
  <Words>294</Words>
  <Application>Microsoft Office PowerPoint</Application>
  <PresentationFormat>Widescreen</PresentationFormat>
  <Paragraphs>98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Wingdings 3</vt:lpstr>
      <vt:lpstr>Facet</vt:lpstr>
      <vt:lpstr>PowerPoint Presentation</vt:lpstr>
      <vt:lpstr>CDCP Noncredit: The Deal for the College </vt:lpstr>
      <vt:lpstr>PowerPoint Presentation</vt:lpstr>
      <vt:lpstr>PowerPoint Presentation</vt:lpstr>
      <vt:lpstr>Noncredit Bridge Program</vt:lpstr>
      <vt:lpstr>Noncredit Support Program</vt:lpstr>
      <vt:lpstr>Noncredit Support Program </vt:lpstr>
      <vt:lpstr>Noncredit Mirrored Programs   </vt:lpstr>
      <vt:lpstr>BCC’s Multi-Media Arts:  Fall ’19 enrollment boost with mirrored classes</vt:lpstr>
      <vt:lpstr>Noncredit Short Term Vocational </vt:lpstr>
      <vt:lpstr>PowerPoint Presentation</vt:lpstr>
      <vt:lpstr>Questions?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Croley</dc:creator>
  <cp:lastModifiedBy>Beth Maher</cp:lastModifiedBy>
  <cp:revision>146</cp:revision>
  <cp:lastPrinted>2018-10-03T18:25:35Z</cp:lastPrinted>
  <dcterms:created xsi:type="dcterms:W3CDTF">2019-08-15T04:52:43Z</dcterms:created>
  <dcterms:modified xsi:type="dcterms:W3CDTF">2019-09-10T22:00:24Z</dcterms:modified>
</cp:coreProperties>
</file>