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7"/>
  </p:notesMasterIdLst>
  <p:sldIdLst>
    <p:sldId id="256" r:id="rId3"/>
    <p:sldId id="257" r:id="rId4"/>
    <p:sldId id="276" r:id="rId5"/>
    <p:sldId id="278" r:id="rId6"/>
    <p:sldId id="279" r:id="rId7"/>
    <p:sldId id="280" r:id="rId8"/>
    <p:sldId id="310" r:id="rId9"/>
    <p:sldId id="321" r:id="rId10"/>
    <p:sldId id="284" r:id="rId11"/>
    <p:sldId id="283" r:id="rId12"/>
    <p:sldId id="258" r:id="rId13"/>
    <p:sldId id="322" r:id="rId14"/>
    <p:sldId id="317" r:id="rId15"/>
    <p:sldId id="320" r:id="rId16"/>
    <p:sldId id="318" r:id="rId17"/>
    <p:sldId id="324" r:id="rId18"/>
    <p:sldId id="277" r:id="rId19"/>
    <p:sldId id="286" r:id="rId20"/>
    <p:sldId id="312" r:id="rId21"/>
    <p:sldId id="282" r:id="rId22"/>
    <p:sldId id="315" r:id="rId23"/>
    <p:sldId id="314" r:id="rId24"/>
    <p:sldId id="288" r:id="rId25"/>
    <p:sldId id="287" r:id="rId26"/>
    <p:sldId id="289" r:id="rId27"/>
    <p:sldId id="325" r:id="rId28"/>
    <p:sldId id="292" r:id="rId29"/>
    <p:sldId id="290" r:id="rId30"/>
    <p:sldId id="326" r:id="rId31"/>
    <p:sldId id="291" r:id="rId32"/>
    <p:sldId id="294" r:id="rId33"/>
    <p:sldId id="298" r:id="rId34"/>
    <p:sldId id="299" r:id="rId35"/>
    <p:sldId id="302" r:id="rId36"/>
    <p:sldId id="301" r:id="rId37"/>
    <p:sldId id="300" r:id="rId38"/>
    <p:sldId id="303" r:id="rId39"/>
    <p:sldId id="304" r:id="rId40"/>
    <p:sldId id="306" r:id="rId41"/>
    <p:sldId id="305" r:id="rId42"/>
    <p:sldId id="309" r:id="rId43"/>
    <p:sldId id="307" r:id="rId44"/>
    <p:sldId id="308" r:id="rId45"/>
    <p:sldId id="275" r:id="rId46"/>
  </p:sldIdLst>
  <p:sldSz cx="6858000" cy="9144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5" d="100"/>
          <a:sy n="85" d="100"/>
        </p:scale>
        <p:origin x="-2358" y="-78"/>
      </p:cViewPr>
      <p:guideLst>
        <p:guide orient="horz" pos="2880"/>
        <p:guide pos="2160"/>
      </p:guideLst>
    </p:cSldViewPr>
  </p:slideViewPr>
  <p:notesTextViewPr>
    <p:cViewPr>
      <p:scale>
        <a:sx n="1" d="1"/>
        <a:sy n="1" d="1"/>
      </p:scale>
      <p:origin x="0" y="0"/>
    </p:cViewPr>
  </p:notesTextViewPr>
  <p:sorterViewPr>
    <p:cViewPr>
      <p:scale>
        <a:sx n="79" d="100"/>
        <a:sy n="79"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64820"/>
          </a:xfrm>
          <a:prstGeom prst="rect">
            <a:avLst/>
          </a:prstGeom>
        </p:spPr>
        <p:txBody>
          <a:bodyPr vert="horz" lIns="91440" tIns="45720" rIns="91440" bIns="45720" rtlCol="0"/>
          <a:lstStyle>
            <a:lvl1pPr algn="r">
              <a:defRPr sz="1200"/>
            </a:lvl1pPr>
          </a:lstStyle>
          <a:p>
            <a:fld id="{AFFE963F-9A6F-497B-81F3-7F7A16BEE73E}" type="datetimeFigureOut">
              <a:rPr lang="en-US" smtClean="0"/>
              <a:pPr/>
              <a:t>9/25/2014</a:t>
            </a:fld>
            <a:endParaRPr lang="en-US"/>
          </a:p>
        </p:txBody>
      </p:sp>
      <p:sp>
        <p:nvSpPr>
          <p:cNvPr id="4" name="Slide Image Placeholder 3"/>
          <p:cNvSpPr>
            <a:spLocks noGrp="1" noRot="1" noChangeAspect="1"/>
          </p:cNvSpPr>
          <p:nvPr>
            <p:ph type="sldImg" idx="2"/>
          </p:nvPr>
        </p:nvSpPr>
        <p:spPr>
          <a:xfrm>
            <a:off x="2122488" y="696913"/>
            <a:ext cx="2613025"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2"/>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9"/>
            <a:ext cx="2971800" cy="464820"/>
          </a:xfrm>
          <a:prstGeom prst="rect">
            <a:avLst/>
          </a:prstGeom>
        </p:spPr>
        <p:txBody>
          <a:bodyPr vert="horz" lIns="91440" tIns="45720" rIns="91440" bIns="45720" rtlCol="0" anchor="b"/>
          <a:lstStyle>
            <a:lvl1pPr algn="r">
              <a:defRPr sz="1200"/>
            </a:lvl1pPr>
          </a:lstStyle>
          <a:p>
            <a:fld id="{0ECAAE2C-C1FE-4A53-8F10-D2E0DB295F6A}" type="slidenum">
              <a:rPr lang="en-US" smtClean="0"/>
              <a:pPr/>
              <a:t>‹#›</a:t>
            </a:fld>
            <a:endParaRPr lang="en-US"/>
          </a:p>
        </p:txBody>
      </p:sp>
    </p:spTree>
    <p:extLst>
      <p:ext uri="{BB962C8B-B14F-4D97-AF65-F5344CB8AC3E}">
        <p14:creationId xmlns:p14="http://schemas.microsoft.com/office/powerpoint/2010/main" xmlns="" val="383569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2488" y="696913"/>
            <a:ext cx="26130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AAE2C-C1FE-4A53-8F10-D2E0DB295F6A}" type="slidenum">
              <a:rPr lang="en-US" smtClean="0"/>
              <a:pPr/>
              <a:t>2</a:t>
            </a:fld>
            <a:endParaRPr lang="en-US"/>
          </a:p>
        </p:txBody>
      </p:sp>
    </p:spTree>
    <p:extLst>
      <p:ext uri="{BB962C8B-B14F-4D97-AF65-F5344CB8AC3E}">
        <p14:creationId xmlns:p14="http://schemas.microsoft.com/office/powerpoint/2010/main" xmlns="" val="1137695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2488" y="696913"/>
            <a:ext cx="26130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AAE2C-C1FE-4A53-8F10-D2E0DB295F6A}" type="slidenum">
              <a:rPr lang="en-US" smtClean="0"/>
              <a:pPr/>
              <a:t>16</a:t>
            </a:fld>
            <a:endParaRPr lang="en-US"/>
          </a:p>
        </p:txBody>
      </p:sp>
    </p:spTree>
    <p:extLst>
      <p:ext uri="{BB962C8B-B14F-4D97-AF65-F5344CB8AC3E}">
        <p14:creationId xmlns:p14="http://schemas.microsoft.com/office/powerpoint/2010/main" xmlns="" val="1137695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6218863"/>
            <a:ext cx="686331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514350" y="2336804"/>
            <a:ext cx="5829300" cy="243968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514350" y="4815476"/>
            <a:ext cx="5829300" cy="1599605"/>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2824" y="6604001"/>
            <a:ext cx="6860824" cy="2549451"/>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BA97405-EA66-4995-AE63-A59CF5C84BDD}" type="datetime1">
              <a:rPr lang="en-US" smtClean="0"/>
              <a:pPr/>
              <a:t>9/25/2014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Benefits Fringe Committee Meeting 9 25 14</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9F54A03-3EFE-4632-B6B7-FF701CC31AA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42900" y="1975107"/>
            <a:ext cx="6172200" cy="584809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0D1149-016F-4FEE-954C-BE38969021EA}" type="datetime1">
              <a:rPr lang="en-US" smtClean="0"/>
              <a:pPr/>
              <a:t>9/25/2014</a:t>
            </a:fld>
            <a:endParaRPr lang="en-US"/>
          </a:p>
        </p:txBody>
      </p:sp>
      <p:sp>
        <p:nvSpPr>
          <p:cNvPr id="5" name="Footer Placeholder 4"/>
          <p:cNvSpPr>
            <a:spLocks noGrp="1"/>
          </p:cNvSpPr>
          <p:nvPr>
            <p:ph type="ftr" sz="quarter" idx="11"/>
          </p:nvPr>
        </p:nvSpPr>
        <p:spPr/>
        <p:txBody>
          <a:bodyPr/>
          <a:lstStyle>
            <a:extLst/>
          </a:lstStyle>
          <a:p>
            <a:r>
              <a:rPr lang="en-US" smtClean="0"/>
              <a:t>Benefits Fringe Committee Meeting 9 25 14</a:t>
            </a:r>
            <a:endParaRPr lang="en-US"/>
          </a:p>
        </p:txBody>
      </p:sp>
      <p:sp>
        <p:nvSpPr>
          <p:cNvPr id="6" name="Slide Number Placeholder 5"/>
          <p:cNvSpPr>
            <a:spLocks noGrp="1"/>
          </p:cNvSpPr>
          <p:nvPr>
            <p:ph type="sldNum" sz="quarter" idx="12"/>
          </p:nvPr>
        </p:nvSpPr>
        <p:spPr/>
        <p:txBody>
          <a:bodyPr/>
          <a:lstStyle>
            <a:extLst/>
          </a:lstStyle>
          <a:p>
            <a:fld id="{D9F54A03-3EFE-4632-B6B7-FF701CC31AA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33011" y="366189"/>
            <a:ext cx="1333103" cy="745701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42900" y="366188"/>
            <a:ext cx="4743450" cy="7457013"/>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4A5CDA5-1C50-44EA-B6EE-776777933937}" type="datetime1">
              <a:rPr lang="en-US" smtClean="0"/>
              <a:pPr/>
              <a:t>9/25/2014</a:t>
            </a:fld>
            <a:endParaRPr lang="en-US"/>
          </a:p>
        </p:txBody>
      </p:sp>
      <p:sp>
        <p:nvSpPr>
          <p:cNvPr id="5" name="Footer Placeholder 4"/>
          <p:cNvSpPr>
            <a:spLocks noGrp="1"/>
          </p:cNvSpPr>
          <p:nvPr>
            <p:ph type="ftr" sz="quarter" idx="11"/>
          </p:nvPr>
        </p:nvSpPr>
        <p:spPr/>
        <p:txBody>
          <a:bodyPr/>
          <a:lstStyle>
            <a:extLst/>
          </a:lstStyle>
          <a:p>
            <a:r>
              <a:rPr lang="en-US" smtClean="0"/>
              <a:t>Benefits Fringe Committee Meeting 9 25 14</a:t>
            </a:r>
            <a:endParaRPr lang="en-US"/>
          </a:p>
        </p:txBody>
      </p:sp>
      <p:sp>
        <p:nvSpPr>
          <p:cNvPr id="6" name="Slide Number Placeholder 5"/>
          <p:cNvSpPr>
            <a:spLocks noGrp="1"/>
          </p:cNvSpPr>
          <p:nvPr>
            <p:ph type="sldNum" sz="quarter" idx="12"/>
          </p:nvPr>
        </p:nvSpPr>
        <p:spPr/>
        <p:txBody>
          <a:bodyPr/>
          <a:lstStyle>
            <a:extLst/>
          </a:lstStyle>
          <a:p>
            <a:fld id="{D9F54A03-3EFE-4632-B6B7-FF701CC31AA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362892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42900" y="2133601"/>
            <a:ext cx="6172200" cy="603461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69831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421226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90243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549885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558887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98503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559682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BCD4CAC-11BB-47C9-A784-942E67EB8EF2}" type="datetime1">
              <a:rPr lang="en-US" smtClean="0"/>
              <a:pPr/>
              <a:t>9/25/2014</a:t>
            </a:fld>
            <a:endParaRPr lang="en-US"/>
          </a:p>
        </p:txBody>
      </p:sp>
      <p:sp>
        <p:nvSpPr>
          <p:cNvPr id="5" name="Footer Placeholder 4"/>
          <p:cNvSpPr>
            <a:spLocks noGrp="1"/>
          </p:cNvSpPr>
          <p:nvPr>
            <p:ph type="ftr" sz="quarter" idx="11"/>
          </p:nvPr>
        </p:nvSpPr>
        <p:spPr/>
        <p:txBody>
          <a:bodyPr/>
          <a:lstStyle>
            <a:extLst/>
          </a:lstStyle>
          <a:p>
            <a:r>
              <a:rPr lang="en-US" smtClean="0"/>
              <a:t>Benefits Fringe Committee Meeting 9 25 14</a:t>
            </a:r>
            <a:endParaRPr lang="en-US"/>
          </a:p>
        </p:txBody>
      </p:sp>
      <p:sp>
        <p:nvSpPr>
          <p:cNvPr id="6" name="Slide Number Placeholder 5"/>
          <p:cNvSpPr>
            <a:spLocks noGrp="1"/>
          </p:cNvSpPr>
          <p:nvPr>
            <p:ph type="sldNum" sz="quarter" idx="12"/>
          </p:nvPr>
        </p:nvSpPr>
        <p:spPr/>
        <p:txBody>
          <a:bodyPr/>
          <a:lstStyle>
            <a:extLst/>
          </a:lstStyle>
          <a:p>
            <a:fld id="{D9F54A03-3EFE-4632-B6B7-FF701CC31AAA}"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344216" y="7156451"/>
            <a:ext cx="4114800" cy="10731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720454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2133601"/>
            <a:ext cx="6172200" cy="603461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316664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4437" y="893233"/>
            <a:ext cx="1604963" cy="727498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8360" y="893233"/>
            <a:ext cx="4701778" cy="727498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380505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41782" y="1412949"/>
            <a:ext cx="5829300" cy="24384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942035" y="3908949"/>
            <a:ext cx="3429000" cy="1939851"/>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C07A51A-D771-4F2E-9148-6379DEF52DA8}" type="datetime1">
              <a:rPr lang="en-US" smtClean="0"/>
              <a:pPr/>
              <a:t>9/25/2014</a:t>
            </a:fld>
            <a:endParaRPr lang="en-US"/>
          </a:p>
        </p:txBody>
      </p:sp>
      <p:sp>
        <p:nvSpPr>
          <p:cNvPr id="5" name="Footer Placeholder 4"/>
          <p:cNvSpPr>
            <a:spLocks noGrp="1"/>
          </p:cNvSpPr>
          <p:nvPr>
            <p:ph type="ftr" sz="quarter" idx="11"/>
          </p:nvPr>
        </p:nvSpPr>
        <p:spPr/>
        <p:txBody>
          <a:bodyPr/>
          <a:lstStyle>
            <a:extLst/>
          </a:lstStyle>
          <a:p>
            <a:r>
              <a:rPr lang="en-US" smtClean="0"/>
              <a:t>Benefits Fringe Committee Meeting 9 25 14</a:t>
            </a:r>
            <a:endParaRPr lang="en-US"/>
          </a:p>
        </p:txBody>
      </p:sp>
      <p:sp>
        <p:nvSpPr>
          <p:cNvPr id="6" name="Slide Number Placeholder 5"/>
          <p:cNvSpPr>
            <a:spLocks noGrp="1"/>
          </p:cNvSpPr>
          <p:nvPr>
            <p:ph type="sldNum" sz="quarter" idx="12"/>
          </p:nvPr>
        </p:nvSpPr>
        <p:spPr/>
        <p:txBody>
          <a:bodyPr/>
          <a:lstStyle>
            <a:extLst/>
          </a:lstStyle>
          <a:p>
            <a:fld id="{D9F54A03-3EFE-4632-B6B7-FF701CC31AAA}" type="slidenum">
              <a:rPr lang="en-US" smtClean="0"/>
              <a:pPr/>
              <a:t>‹#›</a:t>
            </a:fld>
            <a:endParaRPr lang="en-US"/>
          </a:p>
        </p:txBody>
      </p:sp>
      <p:sp>
        <p:nvSpPr>
          <p:cNvPr id="7" name="Chevron 6"/>
          <p:cNvSpPr/>
          <p:nvPr/>
        </p:nvSpPr>
        <p:spPr>
          <a:xfrm>
            <a:off x="2727510" y="4007296"/>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2587698" y="4007296"/>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2900" y="1975106"/>
            <a:ext cx="3028950" cy="6034617"/>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3486150" y="1975106"/>
            <a:ext cx="3028950" cy="6034617"/>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CA3B81-5CE2-4008-9E91-03AA6BDD3CA6}" type="datetime1">
              <a:rPr lang="en-US" smtClean="0"/>
              <a:pPr/>
              <a:t>9/25/2014</a:t>
            </a:fld>
            <a:endParaRPr lang="en-US"/>
          </a:p>
        </p:txBody>
      </p:sp>
      <p:sp>
        <p:nvSpPr>
          <p:cNvPr id="6" name="Footer Placeholder 5"/>
          <p:cNvSpPr>
            <a:spLocks noGrp="1"/>
          </p:cNvSpPr>
          <p:nvPr>
            <p:ph type="ftr" sz="quarter" idx="11"/>
          </p:nvPr>
        </p:nvSpPr>
        <p:spPr/>
        <p:txBody>
          <a:bodyPr/>
          <a:lstStyle>
            <a:extLst/>
          </a:lstStyle>
          <a:p>
            <a:r>
              <a:rPr lang="en-US" smtClean="0"/>
              <a:t>Benefits Fringe Committee Meeting 9 25 14</a:t>
            </a:r>
            <a:endParaRPr lang="en-US"/>
          </a:p>
        </p:txBody>
      </p:sp>
      <p:sp>
        <p:nvSpPr>
          <p:cNvPr id="7" name="Slide Number Placeholder 6"/>
          <p:cNvSpPr>
            <a:spLocks noGrp="1"/>
          </p:cNvSpPr>
          <p:nvPr>
            <p:ph type="sldNum" sz="quarter" idx="12"/>
          </p:nvPr>
        </p:nvSpPr>
        <p:spPr/>
        <p:txBody>
          <a:bodyPr/>
          <a:lstStyle>
            <a:extLst/>
          </a:lstStyle>
          <a:p>
            <a:fld id="{D9F54A03-3EFE-4632-B6B7-FF701CC31AAA}"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6172200" cy="1524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2901" y="7213600"/>
            <a:ext cx="3030141" cy="1016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483771" y="7213600"/>
            <a:ext cx="3031331" cy="1016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42901" y="1925727"/>
            <a:ext cx="3030141" cy="5255684"/>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483770" y="1925727"/>
            <a:ext cx="3031331" cy="5255684"/>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6EC4C6C-94EB-4CE5-A97E-4EA1DB77BF1E}" type="datetime1">
              <a:rPr lang="en-US" smtClean="0"/>
              <a:pPr/>
              <a:t>9/25/2014</a:t>
            </a:fld>
            <a:endParaRPr lang="en-US"/>
          </a:p>
        </p:txBody>
      </p:sp>
      <p:sp>
        <p:nvSpPr>
          <p:cNvPr id="8" name="Footer Placeholder 7"/>
          <p:cNvSpPr>
            <a:spLocks noGrp="1"/>
          </p:cNvSpPr>
          <p:nvPr>
            <p:ph type="ftr" sz="quarter" idx="11"/>
          </p:nvPr>
        </p:nvSpPr>
        <p:spPr/>
        <p:txBody>
          <a:bodyPr/>
          <a:lstStyle>
            <a:extLst/>
          </a:lstStyle>
          <a:p>
            <a:r>
              <a:rPr lang="en-US" smtClean="0"/>
              <a:t>Benefits Fringe Committee Meeting 9 25 14</a:t>
            </a:r>
            <a:endParaRPr lang="en-US"/>
          </a:p>
        </p:txBody>
      </p:sp>
      <p:sp>
        <p:nvSpPr>
          <p:cNvPr id="9" name="Slide Number Placeholder 8"/>
          <p:cNvSpPr>
            <a:spLocks noGrp="1"/>
          </p:cNvSpPr>
          <p:nvPr>
            <p:ph type="sldNum" sz="quarter" idx="12"/>
          </p:nvPr>
        </p:nvSpPr>
        <p:spPr/>
        <p:txBody>
          <a:bodyPr/>
          <a:lstStyle>
            <a:extLst/>
          </a:lstStyle>
          <a:p>
            <a:fld id="{D9F54A03-3EFE-4632-B6B7-FF701CC31AA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C92E678-EBC9-4C7D-A02C-A8048B035D4A}" type="datetime1">
              <a:rPr lang="en-US" smtClean="0"/>
              <a:pPr/>
              <a:t>9/25/2014</a:t>
            </a:fld>
            <a:endParaRPr lang="en-US"/>
          </a:p>
        </p:txBody>
      </p:sp>
      <p:sp>
        <p:nvSpPr>
          <p:cNvPr id="4" name="Footer Placeholder 3"/>
          <p:cNvSpPr>
            <a:spLocks noGrp="1"/>
          </p:cNvSpPr>
          <p:nvPr>
            <p:ph type="ftr" sz="quarter" idx="11"/>
          </p:nvPr>
        </p:nvSpPr>
        <p:spPr/>
        <p:txBody>
          <a:bodyPr/>
          <a:lstStyle>
            <a:extLst/>
          </a:lstStyle>
          <a:p>
            <a:r>
              <a:rPr lang="en-US" smtClean="0"/>
              <a:t>Benefits Fringe Committee Meeting 9 25 14</a:t>
            </a:r>
            <a:endParaRPr lang="en-US"/>
          </a:p>
        </p:txBody>
      </p:sp>
      <p:sp>
        <p:nvSpPr>
          <p:cNvPr id="5" name="Slide Number Placeholder 4"/>
          <p:cNvSpPr>
            <a:spLocks noGrp="1"/>
          </p:cNvSpPr>
          <p:nvPr>
            <p:ph type="sldNum" sz="quarter" idx="12"/>
          </p:nvPr>
        </p:nvSpPr>
        <p:spPr/>
        <p:txBody>
          <a:bodyPr/>
          <a:lstStyle>
            <a:extLst/>
          </a:lstStyle>
          <a:p>
            <a:fld id="{D9F54A03-3EFE-4632-B6B7-FF701CC31AAA}"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F880256-EE15-4A29-9E4E-D6BA804305E3}" type="datetime1">
              <a:rPr lang="en-US" smtClean="0"/>
              <a:pPr/>
              <a:t>9/25/2014</a:t>
            </a:fld>
            <a:endParaRPr lang="en-US"/>
          </a:p>
        </p:txBody>
      </p:sp>
      <p:sp>
        <p:nvSpPr>
          <p:cNvPr id="3" name="Footer Placeholder 2"/>
          <p:cNvSpPr>
            <a:spLocks noGrp="1"/>
          </p:cNvSpPr>
          <p:nvPr>
            <p:ph type="ftr" sz="quarter" idx="11"/>
          </p:nvPr>
        </p:nvSpPr>
        <p:spPr/>
        <p:txBody>
          <a:bodyPr/>
          <a:lstStyle>
            <a:extLst/>
          </a:lstStyle>
          <a:p>
            <a:r>
              <a:rPr lang="en-US" smtClean="0"/>
              <a:t>Benefits Fringe Committee Meeting 9 25 14</a:t>
            </a:r>
            <a:endParaRPr lang="en-US"/>
          </a:p>
        </p:txBody>
      </p:sp>
      <p:sp>
        <p:nvSpPr>
          <p:cNvPr id="4" name="Slide Number Placeholder 3"/>
          <p:cNvSpPr>
            <a:spLocks noGrp="1"/>
          </p:cNvSpPr>
          <p:nvPr>
            <p:ph type="sldNum" sz="quarter" idx="12"/>
          </p:nvPr>
        </p:nvSpPr>
        <p:spPr/>
        <p:txBody>
          <a:bodyPr/>
          <a:lstStyle>
            <a:extLst/>
          </a:lstStyle>
          <a:p>
            <a:fld id="{D9F54A03-3EFE-4632-B6B7-FF701CC31A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502400"/>
            <a:ext cx="5611332" cy="6096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3314700" y="7140136"/>
            <a:ext cx="2980944" cy="12192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85800" y="365760"/>
            <a:ext cx="5609844" cy="6096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5045274" y="8543925"/>
            <a:ext cx="1440180" cy="487680"/>
          </a:xfrm>
        </p:spPr>
        <p:txBody>
          <a:bodyPr/>
          <a:lstStyle>
            <a:extLst/>
          </a:lstStyle>
          <a:p>
            <a:fld id="{0E5BF232-E905-44E2-AD6A-144A2A4F3945}" type="datetime1">
              <a:rPr lang="en-US" smtClean="0"/>
              <a:pPr/>
              <a:t>9/25/2014</a:t>
            </a:fld>
            <a:endParaRPr lang="en-US"/>
          </a:p>
        </p:txBody>
      </p:sp>
      <p:sp>
        <p:nvSpPr>
          <p:cNvPr id="6" name="Footer Placeholder 5"/>
          <p:cNvSpPr>
            <a:spLocks noGrp="1"/>
          </p:cNvSpPr>
          <p:nvPr>
            <p:ph type="ftr" sz="quarter" idx="11"/>
          </p:nvPr>
        </p:nvSpPr>
        <p:spPr/>
        <p:txBody>
          <a:bodyPr/>
          <a:lstStyle>
            <a:extLst/>
          </a:lstStyle>
          <a:p>
            <a:r>
              <a:rPr lang="en-US" smtClean="0"/>
              <a:t>Benefits Fringe Committee Meeting 9 25 14</a:t>
            </a:r>
            <a:endParaRPr lang="en-US"/>
          </a:p>
        </p:txBody>
      </p:sp>
      <p:sp>
        <p:nvSpPr>
          <p:cNvPr id="7" name="Slide Number Placeholder 6"/>
          <p:cNvSpPr>
            <a:spLocks noGrp="1"/>
          </p:cNvSpPr>
          <p:nvPr>
            <p:ph type="sldNum" sz="quarter" idx="12"/>
          </p:nvPr>
        </p:nvSpPr>
        <p:spPr/>
        <p:txBody>
          <a:bodyPr/>
          <a:lstStyle>
            <a:extLst/>
          </a:lstStyle>
          <a:p>
            <a:fld id="{D9F54A03-3EFE-4632-B6B7-FF701CC31AA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55924" y="7257871"/>
            <a:ext cx="5372100" cy="864309"/>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171450" y="253291"/>
            <a:ext cx="6515100" cy="585216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ACC6E8C-08ED-443E-8B14-A1BA904AEA9D}" type="datetime1">
              <a:rPr lang="en-US" smtClean="0"/>
              <a:pPr/>
              <a:t>9/25/2014</a:t>
            </a:fld>
            <a:endParaRPr lang="en-US"/>
          </a:p>
        </p:txBody>
      </p:sp>
      <p:sp>
        <p:nvSpPr>
          <p:cNvPr id="6" name="Footer Placeholder 5"/>
          <p:cNvSpPr>
            <a:spLocks noGrp="1"/>
          </p:cNvSpPr>
          <p:nvPr>
            <p:ph type="ftr" sz="quarter" idx="11"/>
          </p:nvPr>
        </p:nvSpPr>
        <p:spPr>
          <a:xfrm>
            <a:off x="3285055" y="8543928"/>
            <a:ext cx="1763011" cy="486833"/>
          </a:xfrm>
        </p:spPr>
        <p:txBody>
          <a:bodyPr/>
          <a:lstStyle>
            <a:lvl1pPr>
              <a:defRPr>
                <a:solidFill>
                  <a:schemeClr val="tx1"/>
                </a:solidFill>
              </a:defRPr>
            </a:lvl1pPr>
            <a:extLst/>
          </a:lstStyle>
          <a:p>
            <a:r>
              <a:rPr lang="en-US" smtClean="0"/>
              <a:t>Benefits Fringe Committee Meeting 9 25 14</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9F54A03-3EFE-4632-B6B7-FF701CC31AAA}" type="slidenum">
              <a:rPr lang="en-US" smtClean="0"/>
              <a:pPr/>
              <a:t>‹#›</a:t>
            </a:fld>
            <a:endParaRPr lang="en-US"/>
          </a:p>
        </p:txBody>
      </p:sp>
      <p:sp>
        <p:nvSpPr>
          <p:cNvPr id="2" name="Title 1"/>
          <p:cNvSpPr>
            <a:spLocks noGrp="1"/>
          </p:cNvSpPr>
          <p:nvPr>
            <p:ph type="title"/>
          </p:nvPr>
        </p:nvSpPr>
        <p:spPr>
          <a:xfrm>
            <a:off x="171450" y="6486831"/>
            <a:ext cx="6056574" cy="750229"/>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374455" y="7926583"/>
            <a:ext cx="3705468" cy="122810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364288" y="7918681"/>
            <a:ext cx="2767838" cy="12446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4532" y="7721672"/>
            <a:ext cx="2551736" cy="1441157"/>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6928" y="7716986"/>
            <a:ext cx="2554132" cy="144584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6498084" y="6651253"/>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6358272" y="6651253"/>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374455" y="7926583"/>
            <a:ext cx="3705468" cy="122810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364288" y="7918681"/>
            <a:ext cx="2767838" cy="12446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4532" y="7721672"/>
            <a:ext cx="2551736" cy="1441157"/>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6928" y="7716986"/>
            <a:ext cx="2554132" cy="144584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342900" y="366184"/>
            <a:ext cx="6172200" cy="1524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342900" y="1975106"/>
            <a:ext cx="6172200" cy="6034617"/>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5045274" y="8543925"/>
            <a:ext cx="1440180" cy="487680"/>
          </a:xfrm>
          <a:prstGeom prst="rect">
            <a:avLst/>
          </a:prstGeom>
        </p:spPr>
        <p:txBody>
          <a:bodyPr vert="horz" anchor="b"/>
          <a:lstStyle>
            <a:lvl1pPr algn="l" eaLnBrk="1" latinLnBrk="0" hangingPunct="1">
              <a:defRPr kumimoji="0" sz="1000">
                <a:solidFill>
                  <a:schemeClr val="tx1"/>
                </a:solidFill>
              </a:defRPr>
            </a:lvl1pPr>
            <a:extLst/>
          </a:lstStyle>
          <a:p>
            <a:fld id="{28AECD4B-D14D-4387-9FF5-1DE28925DA20}" type="datetime1">
              <a:rPr lang="en-US" smtClean="0"/>
              <a:pPr/>
              <a:t>9/25/2014</a:t>
            </a:fld>
            <a:endParaRPr lang="en-US"/>
          </a:p>
        </p:txBody>
      </p:sp>
      <p:sp>
        <p:nvSpPr>
          <p:cNvPr id="22" name="Footer Placeholder 21"/>
          <p:cNvSpPr>
            <a:spLocks noGrp="1"/>
          </p:cNvSpPr>
          <p:nvPr>
            <p:ph type="ftr" sz="quarter" idx="3"/>
          </p:nvPr>
        </p:nvSpPr>
        <p:spPr>
          <a:xfrm>
            <a:off x="3285055" y="8543928"/>
            <a:ext cx="1763011" cy="486833"/>
          </a:xfrm>
          <a:prstGeom prst="rect">
            <a:avLst/>
          </a:prstGeom>
        </p:spPr>
        <p:txBody>
          <a:bodyPr vert="horz" anchor="b"/>
          <a:lstStyle>
            <a:lvl1pPr algn="r" eaLnBrk="1" latinLnBrk="0" hangingPunct="1">
              <a:defRPr kumimoji="0" sz="1000">
                <a:solidFill>
                  <a:schemeClr val="tx1"/>
                </a:solidFill>
              </a:defRPr>
            </a:lvl1pPr>
            <a:extLst/>
          </a:lstStyle>
          <a:p>
            <a:r>
              <a:rPr lang="en-US" smtClean="0"/>
              <a:t>Benefits Fringe Committee Meeting 9 25 14</a:t>
            </a:r>
            <a:endParaRPr lang="en-US"/>
          </a:p>
        </p:txBody>
      </p:sp>
      <p:sp>
        <p:nvSpPr>
          <p:cNvPr id="18" name="Slide Number Placeholder 17"/>
          <p:cNvSpPr>
            <a:spLocks noGrp="1"/>
          </p:cNvSpPr>
          <p:nvPr>
            <p:ph type="sldNum" sz="quarter" idx="4"/>
          </p:nvPr>
        </p:nvSpPr>
        <p:spPr>
          <a:xfrm>
            <a:off x="6485454" y="8543928"/>
            <a:ext cx="274320" cy="486833"/>
          </a:xfrm>
          <a:prstGeom prst="rect">
            <a:avLst/>
          </a:prstGeom>
        </p:spPr>
        <p:txBody>
          <a:bodyPr vert="horz" anchor="b"/>
          <a:lstStyle>
            <a:lvl1pPr algn="r" eaLnBrk="1" latinLnBrk="0" hangingPunct="1">
              <a:defRPr kumimoji="0" sz="1000" b="0">
                <a:solidFill>
                  <a:schemeClr val="tx1"/>
                </a:solidFill>
              </a:defRPr>
            </a:lvl1pPr>
            <a:extLst/>
          </a:lstStyle>
          <a:p>
            <a:fld id="{D9F54A03-3EFE-4632-B6B7-FF701CC31AA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5"/>
          <p:cNvSpPr>
            <a:spLocks noChangeArrowheads="1"/>
          </p:cNvSpPr>
          <p:nvPr/>
        </p:nvSpPr>
        <p:spPr bwMode="auto">
          <a:xfrm>
            <a:off x="85725" y="139700"/>
            <a:ext cx="6686550" cy="8839200"/>
          </a:xfrm>
          <a:prstGeom prst="rect">
            <a:avLst/>
          </a:prstGeom>
          <a:solidFill>
            <a:srgbClr val="FFE6B3"/>
          </a:solidFill>
          <a:ln w="19050" algn="ctr">
            <a:solidFill>
              <a:srgbClr val="006699"/>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8588" tIns="65088" rIns="128588" bIns="65088" anchor="ct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pPr algn="ctr" eaLnBrk="0" fontAlgn="base" hangingPunct="0">
              <a:spcBef>
                <a:spcPct val="0"/>
              </a:spcBef>
              <a:spcAft>
                <a:spcPct val="0"/>
              </a:spcAft>
            </a:pPr>
            <a:endParaRPr lang="en-US" altLang="en-US" smtClean="0"/>
          </a:p>
        </p:txBody>
      </p:sp>
      <p:sp>
        <p:nvSpPr>
          <p:cNvPr id="1027" name="Rectangle 2"/>
          <p:cNvSpPr>
            <a:spLocks noGrp="1" noChangeArrowheads="1"/>
          </p:cNvSpPr>
          <p:nvPr>
            <p:ph type="title"/>
          </p:nvPr>
        </p:nvSpPr>
        <p:spPr bwMode="auto">
          <a:xfrm>
            <a:off x="208360" y="893233"/>
            <a:ext cx="642104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Slide Title</a:t>
            </a:r>
          </a:p>
        </p:txBody>
      </p:sp>
    </p:spTree>
    <p:extLst>
      <p:ext uri="{BB962C8B-B14F-4D97-AF65-F5344CB8AC3E}">
        <p14:creationId xmlns:p14="http://schemas.microsoft.com/office/powerpoint/2010/main" xmlns="" val="10627043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lnSpc>
          <a:spcPct val="89000"/>
        </a:lnSpc>
        <a:spcBef>
          <a:spcPct val="0"/>
        </a:spcBef>
        <a:spcAft>
          <a:spcPct val="0"/>
        </a:spcAft>
        <a:defRPr sz="2400" b="1">
          <a:solidFill>
            <a:srgbClr val="006699"/>
          </a:solidFill>
          <a:latin typeface="+mj-lt"/>
          <a:ea typeface="+mj-ea"/>
          <a:cs typeface="+mj-cs"/>
        </a:defRPr>
      </a:lvl1pPr>
      <a:lvl2pPr algn="ctr" rtl="0" eaLnBrk="0" fontAlgn="base" hangingPunct="0">
        <a:lnSpc>
          <a:spcPct val="89000"/>
        </a:lnSpc>
        <a:spcBef>
          <a:spcPct val="0"/>
        </a:spcBef>
        <a:spcAft>
          <a:spcPct val="0"/>
        </a:spcAft>
        <a:defRPr sz="2400" b="1">
          <a:solidFill>
            <a:srgbClr val="006699"/>
          </a:solidFill>
          <a:latin typeface="Verdana" pitchFamily="34" charset="0"/>
        </a:defRPr>
      </a:lvl2pPr>
      <a:lvl3pPr algn="ctr" rtl="0" eaLnBrk="0" fontAlgn="base" hangingPunct="0">
        <a:lnSpc>
          <a:spcPct val="89000"/>
        </a:lnSpc>
        <a:spcBef>
          <a:spcPct val="0"/>
        </a:spcBef>
        <a:spcAft>
          <a:spcPct val="0"/>
        </a:spcAft>
        <a:defRPr sz="2400" b="1">
          <a:solidFill>
            <a:srgbClr val="006699"/>
          </a:solidFill>
          <a:latin typeface="Verdana" pitchFamily="34" charset="0"/>
        </a:defRPr>
      </a:lvl3pPr>
      <a:lvl4pPr algn="ctr" rtl="0" eaLnBrk="0" fontAlgn="base" hangingPunct="0">
        <a:lnSpc>
          <a:spcPct val="89000"/>
        </a:lnSpc>
        <a:spcBef>
          <a:spcPct val="0"/>
        </a:spcBef>
        <a:spcAft>
          <a:spcPct val="0"/>
        </a:spcAft>
        <a:defRPr sz="2400" b="1">
          <a:solidFill>
            <a:srgbClr val="006699"/>
          </a:solidFill>
          <a:latin typeface="Verdana" pitchFamily="34" charset="0"/>
        </a:defRPr>
      </a:lvl4pPr>
      <a:lvl5pPr algn="ctr" rtl="0" eaLnBrk="0" fontAlgn="base" hangingPunct="0">
        <a:lnSpc>
          <a:spcPct val="89000"/>
        </a:lnSpc>
        <a:spcBef>
          <a:spcPct val="0"/>
        </a:spcBef>
        <a:spcAft>
          <a:spcPct val="0"/>
        </a:spcAft>
        <a:defRPr sz="2400" b="1">
          <a:solidFill>
            <a:srgbClr val="006699"/>
          </a:solidFill>
          <a:latin typeface="Verdana" pitchFamily="34" charset="0"/>
        </a:defRPr>
      </a:lvl5pPr>
      <a:lvl6pPr marL="457200" algn="ctr" rtl="0" eaLnBrk="0" fontAlgn="base" hangingPunct="0">
        <a:lnSpc>
          <a:spcPct val="89000"/>
        </a:lnSpc>
        <a:spcBef>
          <a:spcPct val="0"/>
        </a:spcBef>
        <a:spcAft>
          <a:spcPct val="0"/>
        </a:spcAft>
        <a:defRPr sz="2400" b="1">
          <a:solidFill>
            <a:srgbClr val="006699"/>
          </a:solidFill>
          <a:latin typeface="Verdana" pitchFamily="34" charset="0"/>
        </a:defRPr>
      </a:lvl6pPr>
      <a:lvl7pPr marL="914400" algn="ctr" rtl="0" eaLnBrk="0" fontAlgn="base" hangingPunct="0">
        <a:lnSpc>
          <a:spcPct val="89000"/>
        </a:lnSpc>
        <a:spcBef>
          <a:spcPct val="0"/>
        </a:spcBef>
        <a:spcAft>
          <a:spcPct val="0"/>
        </a:spcAft>
        <a:defRPr sz="2400" b="1">
          <a:solidFill>
            <a:srgbClr val="006699"/>
          </a:solidFill>
          <a:latin typeface="Verdana" pitchFamily="34" charset="0"/>
        </a:defRPr>
      </a:lvl7pPr>
      <a:lvl8pPr marL="1371600" algn="ctr" rtl="0" eaLnBrk="0" fontAlgn="base" hangingPunct="0">
        <a:lnSpc>
          <a:spcPct val="89000"/>
        </a:lnSpc>
        <a:spcBef>
          <a:spcPct val="0"/>
        </a:spcBef>
        <a:spcAft>
          <a:spcPct val="0"/>
        </a:spcAft>
        <a:defRPr sz="2400" b="1">
          <a:solidFill>
            <a:srgbClr val="006699"/>
          </a:solidFill>
          <a:latin typeface="Verdana" pitchFamily="34" charset="0"/>
        </a:defRPr>
      </a:lvl8pPr>
      <a:lvl9pPr marL="1828800" algn="ctr" rtl="0" eaLnBrk="0" fontAlgn="base" hangingPunct="0">
        <a:lnSpc>
          <a:spcPct val="89000"/>
        </a:lnSpc>
        <a:spcBef>
          <a:spcPct val="0"/>
        </a:spcBef>
        <a:spcAft>
          <a:spcPct val="0"/>
        </a:spcAft>
        <a:defRPr sz="2400" b="1">
          <a:solidFill>
            <a:srgbClr val="006699"/>
          </a:solidFill>
          <a:latin typeface="Verdana" pitchFamily="34" charset="0"/>
        </a:defRPr>
      </a:lvl9pPr>
    </p:titleStyle>
    <p:bodyStyle>
      <a:lvl1pPr marL="342900" indent="-342900" algn="l" rtl="0" eaLnBrk="0" fontAlgn="base" hangingPunct="0">
        <a:spcBef>
          <a:spcPct val="4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40000"/>
        </a:spcBef>
        <a:spcAft>
          <a:spcPct val="0"/>
        </a:spcAft>
        <a:buChar char="–"/>
        <a:defRPr b="1">
          <a:solidFill>
            <a:schemeClr val="tx1"/>
          </a:solidFill>
          <a:latin typeface="+mn-lt"/>
        </a:defRPr>
      </a:lvl2pPr>
      <a:lvl3pPr marL="1143000" indent="-228600" algn="l" rtl="0" eaLnBrk="0" fontAlgn="base" hangingPunct="0">
        <a:spcBef>
          <a:spcPct val="40000"/>
        </a:spcBef>
        <a:spcAft>
          <a:spcPct val="0"/>
        </a:spcAft>
        <a:defRPr b="1" i="1">
          <a:solidFill>
            <a:schemeClr val="tx1"/>
          </a:solidFill>
          <a:latin typeface="+mn-lt"/>
        </a:defRPr>
      </a:lvl3pPr>
      <a:lvl4pPr marL="1600200" indent="-228600" algn="l" rtl="0" eaLnBrk="0" fontAlgn="base" hangingPunct="0">
        <a:spcBef>
          <a:spcPct val="40000"/>
        </a:spcBef>
        <a:spcAft>
          <a:spcPct val="0"/>
        </a:spcAft>
        <a:buChar char="•"/>
        <a:defRPr sz="1400" b="1">
          <a:solidFill>
            <a:schemeClr val="tx1"/>
          </a:solidFill>
          <a:latin typeface="+mn-lt"/>
        </a:defRPr>
      </a:lvl4pPr>
      <a:lvl5pPr marL="2057400" indent="-228600" algn="l" rtl="0" eaLnBrk="0" fontAlgn="base" hangingPunct="0">
        <a:spcBef>
          <a:spcPct val="40000"/>
        </a:spcBef>
        <a:spcAft>
          <a:spcPct val="0"/>
        </a:spcAft>
        <a:defRPr sz="1400" b="1" i="1">
          <a:solidFill>
            <a:schemeClr val="tx1"/>
          </a:solidFill>
          <a:latin typeface="+mn-lt"/>
        </a:defRPr>
      </a:lvl5pPr>
      <a:lvl6pPr marL="2514600" indent="-228600" algn="l" rtl="0" eaLnBrk="0" fontAlgn="base" hangingPunct="0">
        <a:spcBef>
          <a:spcPct val="40000"/>
        </a:spcBef>
        <a:spcAft>
          <a:spcPct val="0"/>
        </a:spcAft>
        <a:defRPr sz="1400" b="1" i="1">
          <a:solidFill>
            <a:schemeClr val="tx1"/>
          </a:solidFill>
          <a:latin typeface="+mn-lt"/>
        </a:defRPr>
      </a:lvl6pPr>
      <a:lvl7pPr marL="2971800" indent="-228600" algn="l" rtl="0" eaLnBrk="0" fontAlgn="base" hangingPunct="0">
        <a:spcBef>
          <a:spcPct val="40000"/>
        </a:spcBef>
        <a:spcAft>
          <a:spcPct val="0"/>
        </a:spcAft>
        <a:defRPr sz="1400" b="1" i="1">
          <a:solidFill>
            <a:schemeClr val="tx1"/>
          </a:solidFill>
          <a:latin typeface="+mn-lt"/>
        </a:defRPr>
      </a:lvl7pPr>
      <a:lvl8pPr marL="3429000" indent="-228600" algn="l" rtl="0" eaLnBrk="0" fontAlgn="base" hangingPunct="0">
        <a:spcBef>
          <a:spcPct val="40000"/>
        </a:spcBef>
        <a:spcAft>
          <a:spcPct val="0"/>
        </a:spcAft>
        <a:defRPr sz="1400" b="1" i="1">
          <a:solidFill>
            <a:schemeClr val="tx1"/>
          </a:solidFill>
          <a:latin typeface="+mn-lt"/>
        </a:defRPr>
      </a:lvl8pPr>
      <a:lvl9pPr marL="3886200" indent="-228600" algn="l" rtl="0" eaLnBrk="0" fontAlgn="base" hangingPunct="0">
        <a:spcBef>
          <a:spcPct val="40000"/>
        </a:spcBef>
        <a:spcAft>
          <a:spcPct val="0"/>
        </a:spcAft>
        <a:defRPr sz="1400" b="1"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Benefits Fringe Committee	</a:t>
            </a:r>
            <a:endParaRPr lang="en-US" dirty="0"/>
          </a:p>
        </p:txBody>
      </p:sp>
      <p:sp>
        <p:nvSpPr>
          <p:cNvPr id="3" name="Subtitle 2"/>
          <p:cNvSpPr>
            <a:spLocks noGrp="1"/>
          </p:cNvSpPr>
          <p:nvPr>
            <p:ph type="subTitle" idx="1"/>
          </p:nvPr>
        </p:nvSpPr>
        <p:spPr/>
        <p:txBody>
          <a:bodyPr/>
          <a:lstStyle/>
          <a:p>
            <a:r>
              <a:rPr lang="en-US" dirty="0" smtClean="0"/>
              <a:t>September 25, 2014</a:t>
            </a:r>
            <a:endParaRPr lang="en-US" dirty="0"/>
          </a:p>
        </p:txBody>
      </p:sp>
      <p:sp>
        <p:nvSpPr>
          <p:cNvPr id="4" name="Footer Placeholder 3"/>
          <p:cNvSpPr>
            <a:spLocks noGrp="1"/>
          </p:cNvSpPr>
          <p:nvPr>
            <p:ph type="ftr" sz="quarter" idx="11"/>
          </p:nvPr>
        </p:nvSpPr>
        <p:spPr>
          <a:xfrm>
            <a:off x="3285055" y="8543928"/>
            <a:ext cx="2048945" cy="486833"/>
          </a:xfrm>
        </p:spPr>
        <p:txBody>
          <a:bodyPr/>
          <a:lstStyle/>
          <a:p>
            <a:r>
              <a:rPr lang="en-US" dirty="0" smtClean="0"/>
              <a:t>Benefits Fringe Committee Meeting 9/25/14</a:t>
            </a:r>
            <a:endParaRPr lang="en-US" dirty="0"/>
          </a:p>
        </p:txBody>
      </p:sp>
      <p:sp>
        <p:nvSpPr>
          <p:cNvPr id="5" name="Slide Number Placeholder 4"/>
          <p:cNvSpPr>
            <a:spLocks noGrp="1"/>
          </p:cNvSpPr>
          <p:nvPr>
            <p:ph type="sldNum" sz="quarter" idx="12"/>
          </p:nvPr>
        </p:nvSpPr>
        <p:spPr/>
        <p:txBody>
          <a:bodyPr/>
          <a:lstStyle/>
          <a:p>
            <a:fld id="{D9F54A03-3EFE-4632-B6B7-FF701CC31AAA}" type="slidenum">
              <a:rPr lang="en-US" smtClean="0"/>
              <a:pPr/>
              <a:t>1</a:t>
            </a:fld>
            <a:endParaRPr lang="en-US"/>
          </a:p>
        </p:txBody>
      </p:sp>
    </p:spTree>
    <p:extLst>
      <p:ext uri="{BB962C8B-B14F-4D97-AF65-F5344CB8AC3E}">
        <p14:creationId xmlns:p14="http://schemas.microsoft.com/office/powerpoint/2010/main" xmlns="" val="830673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ctr">
              <a:buNone/>
            </a:pPr>
            <a:endParaRPr lang="en-US" dirty="0" smtClean="0"/>
          </a:p>
          <a:p>
            <a:pPr marL="109728" indent="0" algn="ctr">
              <a:buNone/>
            </a:pPr>
            <a:endParaRPr lang="en-US" dirty="0"/>
          </a:p>
          <a:p>
            <a:pPr marL="109728" indent="0" algn="ctr">
              <a:buNone/>
            </a:pPr>
            <a:endParaRPr lang="en-US" dirty="0" smtClean="0"/>
          </a:p>
          <a:p>
            <a:pPr marL="109728" indent="0" algn="ctr">
              <a:buNone/>
            </a:pPr>
            <a:r>
              <a:rPr lang="en-US" dirty="0" smtClean="0"/>
              <a:t>Ralph Gowen, </a:t>
            </a:r>
            <a:r>
              <a:rPr lang="en-US" dirty="0"/>
              <a:t>Program </a:t>
            </a:r>
            <a:r>
              <a:rPr lang="en-US" dirty="0" smtClean="0"/>
              <a:t>Developer</a:t>
            </a:r>
            <a:endParaRPr lang="en-US" dirty="0"/>
          </a:p>
          <a:p>
            <a:pPr marL="109728" indent="0" algn="ctr">
              <a:buNone/>
            </a:pPr>
            <a:r>
              <a:rPr lang="en-US" dirty="0"/>
              <a:t>Vice </a:t>
            </a:r>
            <a:r>
              <a:rPr lang="en-US" dirty="0" smtClean="0"/>
              <a:t>President, Product </a:t>
            </a:r>
            <a:r>
              <a:rPr lang="en-US" dirty="0"/>
              <a:t>Management</a:t>
            </a:r>
          </a:p>
          <a:p>
            <a:endParaRPr lang="en-US" dirty="0"/>
          </a:p>
        </p:txBody>
      </p:sp>
      <p:sp>
        <p:nvSpPr>
          <p:cNvPr id="3" name="Title 2"/>
          <p:cNvSpPr>
            <a:spLocks noGrp="1"/>
          </p:cNvSpPr>
          <p:nvPr>
            <p:ph type="title"/>
          </p:nvPr>
        </p:nvSpPr>
        <p:spPr/>
        <p:txBody>
          <a:bodyPr>
            <a:normAutofit fontScale="90000"/>
          </a:bodyPr>
          <a:lstStyle/>
          <a:p>
            <a:r>
              <a:rPr lang="en-US" dirty="0" smtClean="0"/>
              <a:t>Benefit Bridge</a:t>
            </a:r>
            <a:br>
              <a:rPr lang="en-US" dirty="0" smtClean="0"/>
            </a:br>
            <a:r>
              <a:rPr lang="en-US" dirty="0" smtClean="0"/>
              <a:t>Electronic enrollment interface</a:t>
            </a:r>
            <a:endParaRPr lang="en-US" dirty="0"/>
          </a:p>
        </p:txBody>
      </p:sp>
      <p:sp>
        <p:nvSpPr>
          <p:cNvPr id="4" name="Footer Placeholder 3"/>
          <p:cNvSpPr>
            <a:spLocks noGrp="1"/>
          </p:cNvSpPr>
          <p:nvPr>
            <p:ph type="ftr" sz="quarter" idx="11"/>
          </p:nvPr>
        </p:nvSpPr>
        <p:spPr/>
        <p:txBody>
          <a:bodyPr/>
          <a:lstStyle/>
          <a:p>
            <a:r>
              <a:rPr lang="en-US" smtClean="0"/>
              <a:t>Benefits Fringe Committee Meeting 9 25 14</a:t>
            </a:r>
            <a:endParaRPr lang="en-US"/>
          </a:p>
        </p:txBody>
      </p:sp>
      <p:sp>
        <p:nvSpPr>
          <p:cNvPr id="5" name="Slide Number Placeholder 4"/>
          <p:cNvSpPr>
            <a:spLocks noGrp="1"/>
          </p:cNvSpPr>
          <p:nvPr>
            <p:ph type="sldNum" sz="quarter" idx="12"/>
          </p:nvPr>
        </p:nvSpPr>
        <p:spPr/>
        <p:txBody>
          <a:bodyPr/>
          <a:lstStyle/>
          <a:p>
            <a:fld id="{D9F54A03-3EFE-4632-B6B7-FF701CC31AAA}" type="slidenum">
              <a:rPr lang="en-US" smtClean="0"/>
              <a:pPr/>
              <a:t>10</a:t>
            </a:fld>
            <a:endParaRPr lang="en-US"/>
          </a:p>
        </p:txBody>
      </p:sp>
    </p:spTree>
    <p:extLst>
      <p:ext uri="{BB962C8B-B14F-4D97-AF65-F5344CB8AC3E}">
        <p14:creationId xmlns:p14="http://schemas.microsoft.com/office/powerpoint/2010/main" xmlns="" val="4070440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828800"/>
            <a:ext cx="6172200" cy="6187017"/>
          </a:xfrm>
        </p:spPr>
        <p:txBody>
          <a:bodyPr>
            <a:normAutofit fontScale="85000" lnSpcReduction="20000"/>
          </a:bodyPr>
          <a:lstStyle/>
          <a:p>
            <a:r>
              <a:rPr lang="en-US" dirty="0" smtClean="0"/>
              <a:t>Review of progress and accomplishments since 2010</a:t>
            </a:r>
          </a:p>
          <a:p>
            <a:pPr>
              <a:buNone/>
            </a:pPr>
            <a:endParaRPr lang="en-US" sz="800" dirty="0" smtClean="0"/>
          </a:p>
          <a:p>
            <a:pPr marL="365760" lvl="2" indent="-256032">
              <a:spcBef>
                <a:spcPts val="400"/>
              </a:spcBef>
              <a:buClr>
                <a:schemeClr val="accent1"/>
              </a:buClr>
              <a:buSzPct val="68000"/>
              <a:buFont typeface="Wingdings 3"/>
              <a:buChar char=""/>
            </a:pPr>
            <a:r>
              <a:rPr lang="en-US" sz="2700" dirty="0" smtClean="0"/>
              <a:t>Default enrollment </a:t>
            </a:r>
            <a:r>
              <a:rPr lang="en-US" sz="1500" dirty="0" smtClean="0"/>
              <a:t>– unknown effective date</a:t>
            </a:r>
          </a:p>
          <a:p>
            <a:pPr marL="365760" lvl="2" indent="-256032">
              <a:spcBef>
                <a:spcPts val="400"/>
              </a:spcBef>
              <a:buClr>
                <a:schemeClr val="accent1"/>
              </a:buClr>
              <a:buSzPct val="68000"/>
              <a:buNone/>
            </a:pPr>
            <a:endParaRPr lang="en-US" sz="800" dirty="0" smtClean="0"/>
          </a:p>
          <a:p>
            <a:r>
              <a:rPr lang="en-US" dirty="0" smtClean="0"/>
              <a:t>Pay or Play 2015</a:t>
            </a:r>
          </a:p>
          <a:p>
            <a:pPr lvl="1"/>
            <a:r>
              <a:rPr lang="en-US" dirty="0" smtClean="0"/>
              <a:t>Who pays?</a:t>
            </a:r>
          </a:p>
          <a:p>
            <a:pPr lvl="1"/>
            <a:r>
              <a:rPr lang="en-US" dirty="0" smtClean="0"/>
              <a:t>Who plays?</a:t>
            </a:r>
          </a:p>
          <a:p>
            <a:pPr lvl="1"/>
            <a:r>
              <a:rPr lang="en-US" dirty="0" smtClean="0"/>
              <a:t>Penalties?</a:t>
            </a:r>
          </a:p>
          <a:p>
            <a:pPr lvl="1"/>
            <a:r>
              <a:rPr lang="en-US" dirty="0" smtClean="0"/>
              <a:t>Periods</a:t>
            </a:r>
          </a:p>
          <a:p>
            <a:pPr lvl="2"/>
            <a:r>
              <a:rPr lang="en-US" dirty="0" smtClean="0"/>
              <a:t>Look-back measurement period</a:t>
            </a:r>
          </a:p>
          <a:p>
            <a:pPr lvl="2"/>
            <a:r>
              <a:rPr lang="en-US" dirty="0" smtClean="0"/>
              <a:t>Monthly Measurement period</a:t>
            </a:r>
          </a:p>
          <a:p>
            <a:endParaRPr lang="en-US" sz="800" dirty="0" smtClean="0"/>
          </a:p>
          <a:p>
            <a:r>
              <a:rPr lang="en-US" dirty="0" smtClean="0"/>
              <a:t>Cadillac Tax 2018 – final regulations are not released at this time</a:t>
            </a:r>
          </a:p>
          <a:p>
            <a:pPr lvl="1"/>
            <a:r>
              <a:rPr lang="en-US" dirty="0" smtClean="0"/>
              <a:t>What is the tax as passed in the regulation? Possible 40% excise tax.</a:t>
            </a:r>
          </a:p>
          <a:p>
            <a:pPr lvl="1"/>
            <a:r>
              <a:rPr lang="en-US" dirty="0" smtClean="0"/>
              <a:t>What is the practical application for Peralta?  Unknown at this time.</a:t>
            </a:r>
          </a:p>
          <a:p>
            <a:pPr lvl="1"/>
            <a:r>
              <a:rPr lang="en-US" dirty="0" smtClean="0"/>
              <a:t>Who pays? Unknown at this time</a:t>
            </a:r>
          </a:p>
          <a:p>
            <a:pPr lvl="1"/>
            <a:r>
              <a:rPr lang="en-US" dirty="0" smtClean="0"/>
              <a:t>What is considered a Cadillac Plan?  Unknown at this time.</a:t>
            </a:r>
          </a:p>
          <a:p>
            <a:pPr lvl="1"/>
            <a:endParaRPr lang="en-US" dirty="0"/>
          </a:p>
        </p:txBody>
      </p:sp>
      <p:sp>
        <p:nvSpPr>
          <p:cNvPr id="3" name="Title 2"/>
          <p:cNvSpPr>
            <a:spLocks noGrp="1"/>
          </p:cNvSpPr>
          <p:nvPr>
            <p:ph type="title"/>
          </p:nvPr>
        </p:nvSpPr>
        <p:spPr/>
        <p:txBody>
          <a:bodyPr/>
          <a:lstStyle/>
          <a:p>
            <a:r>
              <a:rPr lang="en-US" dirty="0" smtClean="0"/>
              <a:t>Affordable Care Act</a:t>
            </a:r>
            <a:endParaRPr lang="en-US" dirty="0"/>
          </a:p>
        </p:txBody>
      </p:sp>
      <p:sp>
        <p:nvSpPr>
          <p:cNvPr id="4" name="Footer Placeholder 3"/>
          <p:cNvSpPr>
            <a:spLocks noGrp="1"/>
          </p:cNvSpPr>
          <p:nvPr>
            <p:ph type="ftr" sz="quarter" idx="11"/>
          </p:nvPr>
        </p:nvSpPr>
        <p:spPr>
          <a:xfrm>
            <a:off x="3285055" y="8543928"/>
            <a:ext cx="1972745" cy="486833"/>
          </a:xfrm>
        </p:spPr>
        <p:txBody>
          <a:bodyPr/>
          <a:lstStyle/>
          <a:p>
            <a:r>
              <a:rPr lang="en-US" dirty="0" smtClean="0"/>
              <a:t>Benefits Fringe Committee Meeting 9/25/14</a:t>
            </a:r>
            <a:endParaRPr lang="en-US" dirty="0"/>
          </a:p>
        </p:txBody>
      </p:sp>
      <p:sp>
        <p:nvSpPr>
          <p:cNvPr id="5" name="Slide Number Placeholder 4"/>
          <p:cNvSpPr>
            <a:spLocks noGrp="1"/>
          </p:cNvSpPr>
          <p:nvPr>
            <p:ph type="sldNum" sz="quarter" idx="12"/>
          </p:nvPr>
        </p:nvSpPr>
        <p:spPr>
          <a:xfrm>
            <a:off x="6096000" y="8686800"/>
            <a:ext cx="663774" cy="343961"/>
          </a:xfrm>
        </p:spPr>
        <p:txBody>
          <a:bodyPr/>
          <a:lstStyle/>
          <a:p>
            <a:fld id="{D9F54A03-3EFE-4632-B6B7-FF701CC31AAA}" type="slidenum">
              <a:rPr lang="en-US" smtClean="0"/>
              <a:pPr/>
              <a:t>11</a:t>
            </a:fld>
            <a:endParaRPr lang="en-US" dirty="0"/>
          </a:p>
        </p:txBody>
      </p:sp>
    </p:spTree>
    <p:extLst>
      <p:ext uri="{BB962C8B-B14F-4D97-AF65-F5344CB8AC3E}">
        <p14:creationId xmlns:p14="http://schemas.microsoft.com/office/powerpoint/2010/main" xmlns="" val="479918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Refer to the September 2014 Peralta Benefits Everyone</a:t>
            </a:r>
            <a:endParaRPr lang="en-US" dirty="0"/>
          </a:p>
        </p:txBody>
      </p:sp>
      <p:sp>
        <p:nvSpPr>
          <p:cNvPr id="7" name="Footer Placeholder 6"/>
          <p:cNvSpPr>
            <a:spLocks noGrp="1"/>
          </p:cNvSpPr>
          <p:nvPr>
            <p:ph type="ftr" sz="quarter" idx="11"/>
          </p:nvPr>
        </p:nvSpPr>
        <p:spPr/>
        <p:txBody>
          <a:bodyPr/>
          <a:lstStyle/>
          <a:p>
            <a:r>
              <a:rPr lang="en-US" smtClean="0"/>
              <a:t>Benefits Fringe Committee Meeting 9 25 14</a:t>
            </a:r>
            <a:endParaRPr lang="en-US"/>
          </a:p>
        </p:txBody>
      </p:sp>
      <p:sp>
        <p:nvSpPr>
          <p:cNvPr id="8" name="Slide Number Placeholder 7"/>
          <p:cNvSpPr>
            <a:spLocks noGrp="1"/>
          </p:cNvSpPr>
          <p:nvPr>
            <p:ph type="sldNum" sz="quarter" idx="12"/>
          </p:nvPr>
        </p:nvSpPr>
        <p:spPr/>
        <p:txBody>
          <a:bodyPr/>
          <a:lstStyle/>
          <a:p>
            <a:fld id="{D9F54A03-3EFE-4632-B6B7-FF701CC31AAA}" type="slidenum">
              <a:rPr lang="en-US" smtClean="0"/>
              <a:pPr/>
              <a:t>12</a:t>
            </a:fld>
            <a:endParaRPr lang="en-US"/>
          </a:p>
        </p:txBody>
      </p:sp>
      <p:pic>
        <p:nvPicPr>
          <p:cNvPr id="2050" name="Picture 2"/>
          <p:cNvPicPr>
            <a:picLocks noGrp="1" noChangeAspect="1" noChangeArrowheads="1"/>
          </p:cNvPicPr>
          <p:nvPr>
            <p:ph sz="quarter"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2057400"/>
            <a:ext cx="5257800" cy="624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0600" y="1143000"/>
            <a:ext cx="1463675" cy="1463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36418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Pay or Play –PSW Benefit Resources</a:t>
            </a:r>
            <a:endParaRPr lang="en-US" dirty="0"/>
          </a:p>
        </p:txBody>
      </p:sp>
      <p:sp>
        <p:nvSpPr>
          <p:cNvPr id="8" name="Content Placeholder 7"/>
          <p:cNvSpPr>
            <a:spLocks noGrp="1"/>
          </p:cNvSpPr>
          <p:nvPr>
            <p:ph sz="quarter" idx="2"/>
          </p:nvPr>
        </p:nvSpPr>
        <p:spPr>
          <a:xfrm>
            <a:off x="342901" y="1905000"/>
            <a:ext cx="5905499" cy="6248399"/>
          </a:xfrm>
        </p:spPr>
        <p:txBody>
          <a:bodyPr>
            <a:normAutofit lnSpcReduction="10000"/>
          </a:bodyPr>
          <a:lstStyle/>
          <a:p>
            <a:r>
              <a:rPr lang="en-US" sz="2000" dirty="0" smtClean="0"/>
              <a:t>This legislation applies to groups with 100 or more employees January 1, 2015.  For groups of 50 – 99 employees, this legislation is effective on January 1, 2016.</a:t>
            </a:r>
          </a:p>
          <a:p>
            <a:r>
              <a:rPr lang="en-US" sz="2000" dirty="0" smtClean="0"/>
              <a:t>Applies to employers who did not offer coverage to </a:t>
            </a:r>
            <a:r>
              <a:rPr lang="en-US" sz="2000" b="1" u="sng" dirty="0" smtClean="0"/>
              <a:t>SUBSTANTIALLY</a:t>
            </a:r>
            <a:r>
              <a:rPr lang="en-US" sz="2000" dirty="0" smtClean="0"/>
              <a:t> all full time employees (and dependents) working 30+ hours per week.</a:t>
            </a:r>
          </a:p>
          <a:p>
            <a:r>
              <a:rPr lang="en-US" sz="2000" dirty="0" smtClean="0"/>
              <a:t>$2,000 penalty multiplied by number of full time employees minus 30.</a:t>
            </a:r>
          </a:p>
          <a:p>
            <a:r>
              <a:rPr lang="en-US" sz="2000" b="1" u="sng" dirty="0" smtClean="0"/>
              <a:t>Substantially all </a:t>
            </a:r>
            <a:r>
              <a:rPr lang="en-US" sz="2000" dirty="0" smtClean="0"/>
              <a:t>full time employees is phased in over a 2 year period.  2015 the employer must offer coverage to </a:t>
            </a:r>
            <a:r>
              <a:rPr lang="en-US" sz="2000" b="1" dirty="0" smtClean="0"/>
              <a:t>70% </a:t>
            </a:r>
            <a:r>
              <a:rPr lang="en-US" sz="2000" dirty="0" smtClean="0"/>
              <a:t>of full time employees; 2016 and beyond employer must offer coverage to </a:t>
            </a:r>
            <a:r>
              <a:rPr lang="en-US" sz="2000" b="1" dirty="0" smtClean="0"/>
              <a:t>95% </a:t>
            </a:r>
            <a:r>
              <a:rPr lang="en-US" sz="2000" dirty="0" smtClean="0"/>
              <a:t>of full time employees</a:t>
            </a:r>
          </a:p>
          <a:p>
            <a:r>
              <a:rPr lang="en-US" sz="2000" dirty="0" smtClean="0"/>
              <a:t>Employees’ contribution for employee only coverage cannot exceed 9.5% of household income.</a:t>
            </a:r>
          </a:p>
          <a:p>
            <a:r>
              <a:rPr lang="en-US" sz="2000" dirty="0" smtClean="0"/>
              <a:t>Plan must cover at least 60% of costs on average</a:t>
            </a:r>
          </a:p>
          <a:p>
            <a:endParaRPr lang="en-US" sz="2000" dirty="0"/>
          </a:p>
        </p:txBody>
      </p:sp>
      <p:sp>
        <p:nvSpPr>
          <p:cNvPr id="3" name="Footer Placeholder 2"/>
          <p:cNvSpPr>
            <a:spLocks noGrp="1"/>
          </p:cNvSpPr>
          <p:nvPr>
            <p:ph type="ftr" sz="quarter" idx="11"/>
          </p:nvPr>
        </p:nvSpPr>
        <p:spPr>
          <a:xfrm>
            <a:off x="3285055" y="8543928"/>
            <a:ext cx="2048945" cy="486833"/>
          </a:xfrm>
        </p:spPr>
        <p:txBody>
          <a:bodyPr/>
          <a:lstStyle/>
          <a:p>
            <a:r>
              <a:rPr lang="en-US" dirty="0" smtClean="0"/>
              <a:t>Benefits Fringe Committee Meeting 09/25/2014</a:t>
            </a:r>
            <a:endParaRPr lang="en-US" dirty="0"/>
          </a:p>
        </p:txBody>
      </p:sp>
      <p:sp>
        <p:nvSpPr>
          <p:cNvPr id="4" name="Slide Number Placeholder 3"/>
          <p:cNvSpPr>
            <a:spLocks noGrp="1"/>
          </p:cNvSpPr>
          <p:nvPr>
            <p:ph type="sldNum" sz="quarter" idx="12"/>
          </p:nvPr>
        </p:nvSpPr>
        <p:spPr>
          <a:xfrm>
            <a:off x="6324600" y="8543928"/>
            <a:ext cx="435174" cy="486833"/>
          </a:xfrm>
        </p:spPr>
        <p:txBody>
          <a:bodyPr/>
          <a:lstStyle/>
          <a:p>
            <a:fld id="{D9F54A03-3EFE-4632-B6B7-FF701CC31AAA}" type="slidenum">
              <a:rPr lang="en-US" smtClean="0"/>
              <a:pPr/>
              <a:t>13</a:t>
            </a:fld>
            <a:endParaRPr lang="en-US"/>
          </a:p>
        </p:txBody>
      </p:sp>
    </p:spTree>
    <p:extLst>
      <p:ext uri="{BB962C8B-B14F-4D97-AF65-F5344CB8AC3E}">
        <p14:creationId xmlns:p14="http://schemas.microsoft.com/office/powerpoint/2010/main" xmlns="" val="3471215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Pay or Play –PSW Benefit Resources</a:t>
            </a:r>
            <a:endParaRPr lang="en-US" dirty="0"/>
          </a:p>
        </p:txBody>
      </p:sp>
      <p:sp>
        <p:nvSpPr>
          <p:cNvPr id="8" name="Content Placeholder 7"/>
          <p:cNvSpPr>
            <a:spLocks noGrp="1"/>
          </p:cNvSpPr>
          <p:nvPr>
            <p:ph sz="quarter" idx="2"/>
          </p:nvPr>
        </p:nvSpPr>
        <p:spPr>
          <a:xfrm>
            <a:off x="342901" y="1925726"/>
            <a:ext cx="5981699" cy="6227673"/>
          </a:xfrm>
        </p:spPr>
        <p:txBody>
          <a:bodyPr>
            <a:normAutofit fontScale="85000" lnSpcReduction="20000"/>
          </a:bodyPr>
          <a:lstStyle/>
          <a:p>
            <a:r>
              <a:rPr lang="en-US" sz="2000" b="1" u="sng" dirty="0" smtClean="0"/>
              <a:t>Full time employee </a:t>
            </a:r>
            <a:r>
              <a:rPr lang="en-US" sz="2000" dirty="0" smtClean="0"/>
              <a:t>is an employee who is employed on average of at least 30 hours of service per week.</a:t>
            </a:r>
          </a:p>
          <a:p>
            <a:r>
              <a:rPr lang="en-US" sz="2000" b="1" u="sng" dirty="0" smtClean="0"/>
              <a:t>Full time equivalent employee </a:t>
            </a:r>
            <a:r>
              <a:rPr lang="en-US" sz="2000" dirty="0" smtClean="0"/>
              <a:t>– add hours of service in a month for part time employees (up to 120 hours per person); divide total hours by 120 = number of full time employees for the month.</a:t>
            </a:r>
          </a:p>
          <a:p>
            <a:r>
              <a:rPr lang="en-US" sz="2000" dirty="0" smtClean="0"/>
              <a:t>Must offer coverage to employees within 90 days of employment (60 days in California)</a:t>
            </a:r>
          </a:p>
          <a:p>
            <a:r>
              <a:rPr lang="en-US" sz="2000" dirty="0" smtClean="0"/>
              <a:t>Filing of proof of participation can be done on Form 1094-C (transmittal) and 1095-C (employee statement) – forms are available in draft format only at this time.</a:t>
            </a:r>
          </a:p>
          <a:p>
            <a:r>
              <a:rPr lang="en-US" sz="2000" dirty="0" smtClean="0"/>
              <a:t>2 methods for determining full time status</a:t>
            </a:r>
          </a:p>
          <a:p>
            <a:pPr lvl="1"/>
            <a:r>
              <a:rPr lang="en-US" sz="1600" b="1" u="sng" dirty="0" smtClean="0"/>
              <a:t>Monthly measurement method </a:t>
            </a:r>
            <a:r>
              <a:rPr lang="en-US" sz="1600" dirty="0" smtClean="0"/>
              <a:t>–employees are identified based on the hours of service for each calendar month; employer must offer coverage within 90 days of employment (60 days in California); must be treated as returning employee unless there is a 13 week break in service or 4 week break in service that is longer than the prior period of employment</a:t>
            </a:r>
          </a:p>
          <a:p>
            <a:pPr lvl="1"/>
            <a:r>
              <a:rPr lang="en-US" sz="1600" b="1" u="sng" dirty="0" smtClean="0"/>
              <a:t>Look-back measurement method </a:t>
            </a:r>
            <a:r>
              <a:rPr lang="en-US" sz="1600" b="1" dirty="0" smtClean="0"/>
              <a:t> (Measurement Period; Administrative Period; and Stability Period) </a:t>
            </a:r>
            <a:r>
              <a:rPr lang="en-US" sz="1600" dirty="0" smtClean="0"/>
              <a:t>– </a:t>
            </a:r>
          </a:p>
          <a:p>
            <a:pPr lvl="1">
              <a:buNone/>
            </a:pPr>
            <a:r>
              <a:rPr lang="en-US" sz="1600" b="1" dirty="0" smtClean="0"/>
              <a:t>	Measurement period </a:t>
            </a:r>
            <a:r>
              <a:rPr lang="en-US" sz="1600" dirty="0" smtClean="0"/>
              <a:t>– counting hours of service (3 – 12 months); </a:t>
            </a:r>
          </a:p>
          <a:p>
            <a:pPr lvl="1">
              <a:buNone/>
            </a:pPr>
            <a:r>
              <a:rPr lang="en-US" sz="1600" b="1" dirty="0" smtClean="0"/>
              <a:t>	Administrative period </a:t>
            </a:r>
            <a:r>
              <a:rPr lang="en-US" sz="1600" dirty="0" smtClean="0"/>
              <a:t>– time for enrollment / disenrollment (up to 90 days / 60 days in California); </a:t>
            </a:r>
          </a:p>
          <a:p>
            <a:pPr lvl="1">
              <a:buNone/>
            </a:pPr>
            <a:r>
              <a:rPr lang="en-US" sz="1600" b="1" dirty="0" smtClean="0"/>
              <a:t>	Stability period </a:t>
            </a:r>
            <a:r>
              <a:rPr lang="en-US" sz="1600" dirty="0" smtClean="0"/>
              <a:t>– Coverage provided (or not) – length depends on type of employee and whether full time or not</a:t>
            </a:r>
          </a:p>
          <a:p>
            <a:pPr lvl="1"/>
            <a:endParaRPr lang="en-US" sz="1600" dirty="0" smtClean="0"/>
          </a:p>
          <a:p>
            <a:endParaRPr lang="en-US" sz="2000" dirty="0"/>
          </a:p>
        </p:txBody>
      </p:sp>
      <p:sp>
        <p:nvSpPr>
          <p:cNvPr id="3" name="Footer Placeholder 2"/>
          <p:cNvSpPr>
            <a:spLocks noGrp="1"/>
          </p:cNvSpPr>
          <p:nvPr>
            <p:ph type="ftr" sz="quarter" idx="11"/>
          </p:nvPr>
        </p:nvSpPr>
        <p:spPr>
          <a:xfrm>
            <a:off x="3285055" y="8543928"/>
            <a:ext cx="2048945" cy="486833"/>
          </a:xfrm>
        </p:spPr>
        <p:txBody>
          <a:bodyPr/>
          <a:lstStyle/>
          <a:p>
            <a:r>
              <a:rPr lang="en-US" dirty="0" smtClean="0"/>
              <a:t>Benefits Fringe Committee Meeting 09/25/2014</a:t>
            </a:r>
            <a:endParaRPr lang="en-US" dirty="0"/>
          </a:p>
        </p:txBody>
      </p:sp>
      <p:sp>
        <p:nvSpPr>
          <p:cNvPr id="4" name="Slide Number Placeholder 3"/>
          <p:cNvSpPr>
            <a:spLocks noGrp="1"/>
          </p:cNvSpPr>
          <p:nvPr>
            <p:ph type="sldNum" sz="quarter" idx="12"/>
          </p:nvPr>
        </p:nvSpPr>
        <p:spPr>
          <a:xfrm>
            <a:off x="6324600" y="8543928"/>
            <a:ext cx="435174" cy="486833"/>
          </a:xfrm>
        </p:spPr>
        <p:txBody>
          <a:bodyPr/>
          <a:lstStyle/>
          <a:p>
            <a:fld id="{D9F54A03-3EFE-4632-B6B7-FF701CC31AAA}" type="slidenum">
              <a:rPr lang="en-US" smtClean="0"/>
              <a:pPr/>
              <a:t>14</a:t>
            </a:fld>
            <a:endParaRPr lang="en-US"/>
          </a:p>
        </p:txBody>
      </p:sp>
    </p:spTree>
    <p:extLst>
      <p:ext uri="{BB962C8B-B14F-4D97-AF65-F5344CB8AC3E}">
        <p14:creationId xmlns:p14="http://schemas.microsoft.com/office/powerpoint/2010/main" xmlns="" val="34712159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Applies to groups with 200 or more employees.</a:t>
            </a:r>
          </a:p>
          <a:p>
            <a:r>
              <a:rPr lang="en-US" dirty="0" smtClean="0"/>
              <a:t>Employer must automatically enroll new full time employees in health plan (subject to waiting periods)</a:t>
            </a:r>
          </a:p>
          <a:p>
            <a:r>
              <a:rPr lang="en-US" dirty="0" smtClean="0"/>
              <a:t>Employee must opt out of coverage.</a:t>
            </a:r>
          </a:p>
          <a:p>
            <a:r>
              <a:rPr lang="en-US" dirty="0" smtClean="0"/>
              <a:t>Timeline has been pushed back – was due to be effective in 2014.  Unknown effective date at this time</a:t>
            </a:r>
          </a:p>
        </p:txBody>
      </p:sp>
      <p:sp>
        <p:nvSpPr>
          <p:cNvPr id="3" name="Footer Placeholder 2"/>
          <p:cNvSpPr>
            <a:spLocks noGrp="1"/>
          </p:cNvSpPr>
          <p:nvPr>
            <p:ph type="ftr" sz="quarter" idx="11"/>
          </p:nvPr>
        </p:nvSpPr>
        <p:spPr>
          <a:xfrm>
            <a:off x="3285055" y="8543928"/>
            <a:ext cx="1972745" cy="486833"/>
          </a:xfrm>
        </p:spPr>
        <p:txBody>
          <a:bodyPr/>
          <a:lstStyle/>
          <a:p>
            <a:r>
              <a:rPr lang="en-US" dirty="0" smtClean="0"/>
              <a:t>Benefits Fringe Committee Meeting 09/25/2014</a:t>
            </a:r>
            <a:endParaRPr lang="en-US" dirty="0"/>
          </a:p>
        </p:txBody>
      </p:sp>
      <p:sp>
        <p:nvSpPr>
          <p:cNvPr id="4" name="Slide Number Placeholder 3"/>
          <p:cNvSpPr>
            <a:spLocks noGrp="1"/>
          </p:cNvSpPr>
          <p:nvPr>
            <p:ph type="sldNum" sz="quarter" idx="12"/>
          </p:nvPr>
        </p:nvSpPr>
        <p:spPr>
          <a:xfrm>
            <a:off x="6400800" y="8543928"/>
            <a:ext cx="358974" cy="486833"/>
          </a:xfrm>
        </p:spPr>
        <p:txBody>
          <a:bodyPr/>
          <a:lstStyle/>
          <a:p>
            <a:fld id="{D9F54A03-3EFE-4632-B6B7-FF701CC31AAA}" type="slidenum">
              <a:rPr lang="en-US" smtClean="0"/>
              <a:pPr/>
              <a:t>15</a:t>
            </a:fld>
            <a:endParaRPr lang="en-US" dirty="0"/>
          </a:p>
        </p:txBody>
      </p:sp>
      <p:sp>
        <p:nvSpPr>
          <p:cNvPr id="5" name="Title 4"/>
          <p:cNvSpPr>
            <a:spLocks noGrp="1"/>
          </p:cNvSpPr>
          <p:nvPr>
            <p:ph type="title"/>
          </p:nvPr>
        </p:nvSpPr>
        <p:spPr/>
        <p:txBody>
          <a:bodyPr/>
          <a:lstStyle/>
          <a:p>
            <a:r>
              <a:rPr lang="en-US" dirty="0" smtClean="0"/>
              <a:t>Default Enrollment</a:t>
            </a:r>
            <a:endParaRPr lang="en-US" dirty="0"/>
          </a:p>
        </p:txBody>
      </p:sp>
    </p:spTree>
    <p:extLst>
      <p:ext uri="{BB962C8B-B14F-4D97-AF65-F5344CB8AC3E}">
        <p14:creationId xmlns:p14="http://schemas.microsoft.com/office/powerpoint/2010/main" xmlns="" val="2326520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422402"/>
            <a:ext cx="6400800" cy="6654797"/>
          </a:xfrm>
        </p:spPr>
        <p:txBody>
          <a:bodyPr>
            <a:normAutofit fontScale="92500" lnSpcReduction="20000"/>
          </a:bodyPr>
          <a:lstStyle/>
          <a:p>
            <a:pPr marL="0" indent="0">
              <a:buNone/>
            </a:pPr>
            <a:r>
              <a:rPr lang="en-US" b="1" i="1" dirty="0" smtClean="0"/>
              <a:t>Progress Report, Since we last met…, PCCD Benefits Office</a:t>
            </a:r>
          </a:p>
          <a:p>
            <a:pPr marL="3200400" lvl="6" indent="-514350">
              <a:buFont typeface="+mj-lt"/>
              <a:buAutoNum type="arabicPeriod"/>
            </a:pPr>
            <a:endParaRPr lang="en-US" dirty="0" smtClean="0"/>
          </a:p>
          <a:p>
            <a:pPr marL="1737360" indent="-514350"/>
            <a:r>
              <a:rPr lang="en-US" dirty="0" smtClean="0"/>
              <a:t>Response to Employee/Retiree Spring 2014 survey-October Events </a:t>
            </a:r>
          </a:p>
          <a:p>
            <a:pPr marL="1737360" indent="-514350"/>
            <a:r>
              <a:rPr lang="en-US" dirty="0" smtClean="0"/>
              <a:t>Results of the Dependent Audit (review of other upcoming audits)</a:t>
            </a:r>
          </a:p>
          <a:p>
            <a:pPr marL="1737360" indent="-514350">
              <a:buClr>
                <a:srgbClr val="DA1F28"/>
              </a:buClr>
            </a:pPr>
            <a:r>
              <a:rPr lang="en-US" dirty="0">
                <a:solidFill>
                  <a:prstClr val="black"/>
                </a:solidFill>
              </a:rPr>
              <a:t>Who’s Who?</a:t>
            </a:r>
          </a:p>
          <a:p>
            <a:pPr marL="2231136" lvl="2" indent="-514350">
              <a:buClr>
                <a:srgbClr val="DA1F28"/>
              </a:buClr>
            </a:pPr>
            <a:r>
              <a:rPr lang="en-US" dirty="0">
                <a:solidFill>
                  <a:prstClr val="black"/>
                </a:solidFill>
              </a:rPr>
              <a:t>ING is now VOYA</a:t>
            </a:r>
          </a:p>
          <a:p>
            <a:pPr marL="2231136" lvl="2" indent="-514350">
              <a:buClr>
                <a:srgbClr val="DA1F28"/>
              </a:buClr>
            </a:pPr>
            <a:r>
              <a:rPr lang="en-US" dirty="0">
                <a:solidFill>
                  <a:prstClr val="black"/>
                </a:solidFill>
              </a:rPr>
              <a:t>Pre-paid Legal is </a:t>
            </a:r>
            <a:r>
              <a:rPr lang="en-US" dirty="0" err="1" smtClean="0">
                <a:solidFill>
                  <a:prstClr val="black"/>
                </a:solidFill>
              </a:rPr>
              <a:t>LegalShied</a:t>
            </a:r>
            <a:endParaRPr lang="en-US" dirty="0" smtClean="0">
              <a:solidFill>
                <a:prstClr val="black"/>
              </a:solidFill>
            </a:endParaRPr>
          </a:p>
          <a:p>
            <a:pPr marL="2231136" lvl="2" indent="-514350">
              <a:buClr>
                <a:srgbClr val="DA1F28"/>
              </a:buClr>
            </a:pPr>
            <a:r>
              <a:rPr lang="en-US" dirty="0" smtClean="0">
                <a:solidFill>
                  <a:prstClr val="black"/>
                </a:solidFill>
              </a:rPr>
              <a:t>CVS Caremark is CVS Health</a:t>
            </a:r>
          </a:p>
          <a:p>
            <a:pPr marL="1737360" indent="-514350"/>
            <a:r>
              <a:rPr lang="en-US" dirty="0" smtClean="0"/>
              <a:t>Minute Clinics</a:t>
            </a:r>
          </a:p>
          <a:p>
            <a:pPr marL="1737360" indent="-514350"/>
            <a:r>
              <a:rPr lang="en-US" dirty="0" smtClean="0"/>
              <a:t>Mental Health Parity</a:t>
            </a:r>
          </a:p>
          <a:p>
            <a:pPr marL="1737360" indent="-514350"/>
            <a:r>
              <a:rPr lang="en-US" dirty="0"/>
              <a:t>Account Balance to reach retirees on the self funded </a:t>
            </a:r>
            <a:r>
              <a:rPr lang="en-US" dirty="0" smtClean="0"/>
              <a:t>plan</a:t>
            </a:r>
            <a:r>
              <a:rPr lang="en-US" dirty="0"/>
              <a:t>. </a:t>
            </a:r>
          </a:p>
          <a:p>
            <a:pPr marL="1737360" indent="-514350"/>
            <a:r>
              <a:rPr lang="en-US" dirty="0" smtClean="0"/>
              <a:t>Retiree List Serve Update</a:t>
            </a:r>
          </a:p>
          <a:p>
            <a:pPr lvl="1"/>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2" name="Title 1"/>
          <p:cNvSpPr>
            <a:spLocks noGrp="1"/>
          </p:cNvSpPr>
          <p:nvPr>
            <p:ph type="title"/>
          </p:nvPr>
        </p:nvSpPr>
        <p:spPr>
          <a:xfrm>
            <a:off x="533400" y="381000"/>
            <a:ext cx="6172200" cy="1157816"/>
          </a:xfrm>
        </p:spPr>
        <p:txBody>
          <a:bodyPr/>
          <a:lstStyle/>
          <a:p>
            <a:r>
              <a:rPr lang="en-US" dirty="0" smtClean="0">
                <a:effectLst/>
              </a:rPr>
              <a:t>Since we last met.</a:t>
            </a:r>
            <a:endParaRPr lang="en-US" dirty="0">
              <a:effectLst/>
            </a:endParaRPr>
          </a:p>
        </p:txBody>
      </p:sp>
      <p:sp>
        <p:nvSpPr>
          <p:cNvPr id="4" name="Footer Placeholder 3"/>
          <p:cNvSpPr>
            <a:spLocks noGrp="1"/>
          </p:cNvSpPr>
          <p:nvPr>
            <p:ph type="ftr" sz="quarter" idx="11"/>
          </p:nvPr>
        </p:nvSpPr>
        <p:spPr>
          <a:xfrm>
            <a:off x="3285055" y="8543928"/>
            <a:ext cx="2048945" cy="486833"/>
          </a:xfrm>
        </p:spPr>
        <p:txBody>
          <a:bodyPr/>
          <a:lstStyle/>
          <a:p>
            <a:r>
              <a:rPr lang="en-US" dirty="0" smtClean="0"/>
              <a:t>Benefits Fringe Committee Meeting 9/25/14</a:t>
            </a:r>
            <a:endParaRPr lang="en-US" dirty="0"/>
          </a:p>
        </p:txBody>
      </p:sp>
      <p:sp>
        <p:nvSpPr>
          <p:cNvPr id="5" name="Slide Number Placeholder 4"/>
          <p:cNvSpPr>
            <a:spLocks noGrp="1"/>
          </p:cNvSpPr>
          <p:nvPr>
            <p:ph type="sldNum" sz="quarter" idx="12"/>
          </p:nvPr>
        </p:nvSpPr>
        <p:spPr/>
        <p:txBody>
          <a:bodyPr/>
          <a:lstStyle/>
          <a:p>
            <a:fld id="{D9F54A03-3EFE-4632-B6B7-FF701CC31AAA}" type="slidenum">
              <a:rPr lang="en-US" smtClean="0"/>
              <a:pPr/>
              <a:t>16</a:t>
            </a:fld>
            <a:endParaRPr lang="en-US"/>
          </a:p>
        </p:txBody>
      </p:sp>
      <p:pic>
        <p:nvPicPr>
          <p:cNvPr id="3074" name="Picture 2" descr="C:\Users\jseibert\AppData\Local\Microsoft\Windows\Temporary Internet Files\Content.IE5\MVKUHQIM\MC900433858[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0" y="457086"/>
            <a:ext cx="990600" cy="990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010713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a:bodyPr>
          <a:lstStyle/>
          <a:p>
            <a:r>
              <a:rPr lang="en-US" dirty="0" smtClean="0"/>
              <a:t>Response to the Spring 2014 Survey</a:t>
            </a:r>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5960" y="1930401"/>
            <a:ext cx="6412041" cy="599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a:xfrm>
            <a:off x="3285055" y="8543928"/>
            <a:ext cx="2125145" cy="486833"/>
          </a:xfrm>
        </p:spPr>
        <p:txBody>
          <a:bodyPr/>
          <a:lstStyle/>
          <a:p>
            <a:r>
              <a:rPr lang="en-US" dirty="0" smtClean="0"/>
              <a:t>Benefits Fringe Committee Meeting 9/25/14</a:t>
            </a:r>
            <a:endParaRPr lang="en-US" dirty="0"/>
          </a:p>
        </p:txBody>
      </p:sp>
      <p:sp>
        <p:nvSpPr>
          <p:cNvPr id="5" name="Slide Number Placeholder 4"/>
          <p:cNvSpPr>
            <a:spLocks noGrp="1"/>
          </p:cNvSpPr>
          <p:nvPr>
            <p:ph type="sldNum" sz="quarter" idx="12"/>
          </p:nvPr>
        </p:nvSpPr>
        <p:spPr/>
        <p:txBody>
          <a:bodyPr/>
          <a:lstStyle/>
          <a:p>
            <a:fld id="{D9F54A03-3EFE-4632-B6B7-FF701CC31AAA}" type="slidenum">
              <a:rPr lang="en-US" smtClean="0"/>
              <a:pPr/>
              <a:t>17</a:t>
            </a:fld>
            <a:endParaRPr lang="en-US"/>
          </a:p>
        </p:txBody>
      </p:sp>
    </p:spTree>
    <p:extLst>
      <p:ext uri="{BB962C8B-B14F-4D97-AF65-F5344CB8AC3E}">
        <p14:creationId xmlns:p14="http://schemas.microsoft.com/office/powerpoint/2010/main" xmlns="" val="1063706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October Workshops</a:t>
            </a:r>
            <a:endParaRPr lang="en-US" dirty="0"/>
          </a:p>
        </p:txBody>
      </p:sp>
      <p:sp>
        <p:nvSpPr>
          <p:cNvPr id="5" name="Content Placeholder 4"/>
          <p:cNvSpPr>
            <a:spLocks noGrp="1"/>
          </p:cNvSpPr>
          <p:nvPr>
            <p:ph sz="quarter" idx="2"/>
          </p:nvPr>
        </p:nvSpPr>
        <p:spPr/>
        <p:txBody>
          <a:bodyPr/>
          <a:lstStyle/>
          <a:p>
            <a:r>
              <a:rPr lang="en-US" dirty="0" smtClean="0"/>
              <a:t>Postcard Side 1</a:t>
            </a:r>
            <a:endParaRPr lang="en-US" dirty="0"/>
          </a:p>
        </p:txBody>
      </p:sp>
      <p:sp>
        <p:nvSpPr>
          <p:cNvPr id="6" name="Content Placeholder 5"/>
          <p:cNvSpPr>
            <a:spLocks noGrp="1"/>
          </p:cNvSpPr>
          <p:nvPr>
            <p:ph sz="quarter" idx="4"/>
          </p:nvPr>
        </p:nvSpPr>
        <p:spPr/>
        <p:txBody>
          <a:bodyPr/>
          <a:lstStyle/>
          <a:p>
            <a:r>
              <a:rPr lang="en-US" dirty="0" smtClean="0"/>
              <a:t>Postcard Side 2</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29001" y="1676401"/>
            <a:ext cx="3038897" cy="67542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2900" y="1828802"/>
            <a:ext cx="2800350" cy="39526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a:xfrm>
            <a:off x="3285055" y="8543928"/>
            <a:ext cx="1972745" cy="486833"/>
          </a:xfrm>
        </p:spPr>
        <p:txBody>
          <a:bodyPr/>
          <a:lstStyle/>
          <a:p>
            <a:r>
              <a:rPr lang="en-US" dirty="0" smtClean="0"/>
              <a:t>Benefits Fringe Committee Meeting 9/25/14</a:t>
            </a:r>
            <a:endParaRPr lang="en-US" dirty="0"/>
          </a:p>
        </p:txBody>
      </p:sp>
      <p:sp>
        <p:nvSpPr>
          <p:cNvPr id="8" name="Slide Number Placeholder 7"/>
          <p:cNvSpPr>
            <a:spLocks noGrp="1"/>
          </p:cNvSpPr>
          <p:nvPr>
            <p:ph type="sldNum" sz="quarter" idx="12"/>
          </p:nvPr>
        </p:nvSpPr>
        <p:spPr/>
        <p:txBody>
          <a:bodyPr/>
          <a:lstStyle/>
          <a:p>
            <a:fld id="{D9F54A03-3EFE-4632-B6B7-FF701CC31AAA}" type="slidenum">
              <a:rPr lang="en-US" smtClean="0"/>
              <a:pPr/>
              <a:t>18</a:t>
            </a:fld>
            <a:endParaRPr lang="en-US"/>
          </a:p>
        </p:txBody>
      </p:sp>
    </p:spTree>
    <p:extLst>
      <p:ext uri="{BB962C8B-B14F-4D97-AF65-F5344CB8AC3E}">
        <p14:creationId xmlns:p14="http://schemas.microsoft.com/office/powerpoint/2010/main" xmlns="" val="3494311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Dependent Audit Savings</a:t>
            </a:r>
          </a:p>
          <a:p>
            <a:pPr lvl="1"/>
            <a:r>
              <a:rPr lang="en-US" dirty="0" smtClean="0"/>
              <a:t> (refer to the September 2014 Newsletter)</a:t>
            </a:r>
          </a:p>
          <a:p>
            <a:pPr lvl="1"/>
            <a:r>
              <a:rPr lang="en-US" dirty="0" smtClean="0"/>
              <a:t>Yielded approximately $344k savings</a:t>
            </a:r>
          </a:p>
          <a:p>
            <a:pPr lvl="1"/>
            <a:endParaRPr lang="en-US" dirty="0" smtClean="0"/>
          </a:p>
          <a:p>
            <a:r>
              <a:rPr lang="en-US" dirty="0" smtClean="0"/>
              <a:t>Open enrollment Glide Path</a:t>
            </a:r>
          </a:p>
          <a:p>
            <a:endParaRPr lang="en-US" dirty="0"/>
          </a:p>
        </p:txBody>
      </p:sp>
      <p:sp>
        <p:nvSpPr>
          <p:cNvPr id="3" name="Title 2"/>
          <p:cNvSpPr>
            <a:spLocks noGrp="1"/>
          </p:cNvSpPr>
          <p:nvPr>
            <p:ph type="title"/>
          </p:nvPr>
        </p:nvSpPr>
        <p:spPr/>
        <p:txBody>
          <a:bodyPr/>
          <a:lstStyle/>
          <a:p>
            <a:r>
              <a:rPr lang="en-US" dirty="0" smtClean="0"/>
              <a:t>Since we last met</a:t>
            </a:r>
            <a:endParaRPr lang="en-US" dirty="0"/>
          </a:p>
        </p:txBody>
      </p:sp>
      <p:sp>
        <p:nvSpPr>
          <p:cNvPr id="4" name="Footer Placeholder 3"/>
          <p:cNvSpPr>
            <a:spLocks noGrp="1"/>
          </p:cNvSpPr>
          <p:nvPr>
            <p:ph type="ftr" sz="quarter" idx="11"/>
          </p:nvPr>
        </p:nvSpPr>
        <p:spPr/>
        <p:txBody>
          <a:bodyPr/>
          <a:lstStyle/>
          <a:p>
            <a:r>
              <a:rPr lang="en-US" smtClean="0"/>
              <a:t>Benefits Fringe Committee Meeting 9 25 14</a:t>
            </a:r>
            <a:endParaRPr lang="en-US"/>
          </a:p>
        </p:txBody>
      </p:sp>
      <p:sp>
        <p:nvSpPr>
          <p:cNvPr id="5" name="Slide Number Placeholder 4"/>
          <p:cNvSpPr>
            <a:spLocks noGrp="1"/>
          </p:cNvSpPr>
          <p:nvPr>
            <p:ph type="sldNum" sz="quarter" idx="12"/>
          </p:nvPr>
        </p:nvSpPr>
        <p:spPr/>
        <p:txBody>
          <a:bodyPr/>
          <a:lstStyle/>
          <a:p>
            <a:fld id="{D9F54A03-3EFE-4632-B6B7-FF701CC31AAA}" type="slidenum">
              <a:rPr lang="en-US" smtClean="0"/>
              <a:pPr/>
              <a:t>19</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xmlns="" val="1843855347"/>
              </p:ext>
            </p:extLst>
          </p:nvPr>
        </p:nvGraphicFramePr>
        <p:xfrm>
          <a:off x="838200" y="4648200"/>
          <a:ext cx="4724401" cy="2971800"/>
        </p:xfrm>
        <a:graphic>
          <a:graphicData uri="http://schemas.openxmlformats.org/drawingml/2006/table">
            <a:tbl>
              <a:tblPr/>
              <a:tblGrid>
                <a:gridCol w="609062"/>
                <a:gridCol w="483912"/>
                <a:gridCol w="567345"/>
                <a:gridCol w="619491"/>
                <a:gridCol w="442196"/>
                <a:gridCol w="400479"/>
                <a:gridCol w="400479"/>
                <a:gridCol w="400479"/>
                <a:gridCol w="400479"/>
                <a:gridCol w="400479"/>
              </a:tblGrid>
              <a:tr h="850517">
                <a:tc>
                  <a:txBody>
                    <a:bodyPr/>
                    <a:lstStyle/>
                    <a:p>
                      <a:pPr algn="ctr" fontAlgn="b"/>
                      <a:r>
                        <a:rPr lang="en-US" sz="900" b="1" i="0" u="none" strike="noStrike">
                          <a:solidFill>
                            <a:srgbClr val="FFFFFF"/>
                          </a:solidFill>
                          <a:effectLst/>
                          <a:latin typeface="Calibri"/>
                        </a:rPr>
                        <a:t>Column1</a:t>
                      </a:r>
                    </a:p>
                  </a:txBody>
                  <a:tcPr marL="8179" marR="8179" marT="8179" marB="0" anchor="b">
                    <a:lnL w="6350" cap="flat" cmpd="sng" algn="ctr">
                      <a:solidFill>
                        <a:srgbClr val="F79646"/>
                      </a:solidFill>
                      <a:prstDash val="solid"/>
                      <a:round/>
                      <a:headEnd type="none" w="med" len="med"/>
                      <a:tailEnd type="none" w="med" len="med"/>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79646"/>
                    </a:solidFill>
                  </a:tcPr>
                </a:tc>
                <a:tc>
                  <a:txBody>
                    <a:bodyPr/>
                    <a:lstStyle/>
                    <a:p>
                      <a:pPr algn="ctr" fontAlgn="b"/>
                      <a:r>
                        <a:rPr lang="en-US" sz="900" b="1" i="0" u="none" strike="noStrike">
                          <a:solidFill>
                            <a:srgbClr val="FFFFFF"/>
                          </a:solidFill>
                          <a:effectLst/>
                          <a:latin typeface="Calibri"/>
                        </a:rPr>
                        <a:t>Column2</a:t>
                      </a: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79646"/>
                    </a:solidFill>
                  </a:tcPr>
                </a:tc>
                <a:tc>
                  <a:txBody>
                    <a:bodyPr/>
                    <a:lstStyle/>
                    <a:p>
                      <a:pPr algn="ctr" fontAlgn="b"/>
                      <a:r>
                        <a:rPr lang="en-US" sz="900" b="1" i="0" u="none" strike="noStrike">
                          <a:solidFill>
                            <a:srgbClr val="FFFFFF"/>
                          </a:solidFill>
                          <a:effectLst/>
                          <a:latin typeface="Calibri"/>
                        </a:rPr>
                        <a:t>Admin</a:t>
                      </a: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79646"/>
                    </a:solidFill>
                  </a:tcPr>
                </a:tc>
                <a:tc>
                  <a:txBody>
                    <a:bodyPr/>
                    <a:lstStyle/>
                    <a:p>
                      <a:pPr algn="ctr" fontAlgn="b"/>
                      <a:r>
                        <a:rPr lang="en-US" sz="900" b="1" i="0" u="none" strike="noStrike">
                          <a:solidFill>
                            <a:srgbClr val="FFFFFF"/>
                          </a:solidFill>
                          <a:effectLst/>
                          <a:latin typeface="Calibri"/>
                        </a:rPr>
                        <a:t>Confidential</a:t>
                      </a: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79646"/>
                    </a:solidFill>
                  </a:tcPr>
                </a:tc>
                <a:tc>
                  <a:txBody>
                    <a:bodyPr/>
                    <a:lstStyle/>
                    <a:p>
                      <a:pPr algn="ctr" fontAlgn="b"/>
                      <a:r>
                        <a:rPr lang="en-US" sz="900" b="1" i="0" u="none" strike="noStrike">
                          <a:solidFill>
                            <a:srgbClr val="FFFFFF"/>
                          </a:solidFill>
                          <a:effectLst/>
                          <a:latin typeface="Calibri"/>
                        </a:rPr>
                        <a:t>Local 39</a:t>
                      </a: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79646"/>
                    </a:solidFill>
                  </a:tcPr>
                </a:tc>
                <a:tc>
                  <a:txBody>
                    <a:bodyPr/>
                    <a:lstStyle/>
                    <a:p>
                      <a:pPr algn="ctr" fontAlgn="b"/>
                      <a:r>
                        <a:rPr lang="en-US" sz="900" b="1" i="0" u="none" strike="noStrike">
                          <a:solidFill>
                            <a:srgbClr val="FFFFFF"/>
                          </a:solidFill>
                          <a:effectLst/>
                          <a:latin typeface="Calibri"/>
                        </a:rPr>
                        <a:t>1021</a:t>
                      </a: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79646"/>
                    </a:solidFill>
                  </a:tcPr>
                </a:tc>
                <a:tc>
                  <a:txBody>
                    <a:bodyPr/>
                    <a:lstStyle/>
                    <a:p>
                      <a:pPr algn="ctr" fontAlgn="b"/>
                      <a:r>
                        <a:rPr lang="en-US" sz="900" b="1" i="0" u="none" strike="noStrike">
                          <a:solidFill>
                            <a:srgbClr val="FFFFFF"/>
                          </a:solidFill>
                          <a:effectLst/>
                          <a:latin typeface="Calibri"/>
                        </a:rPr>
                        <a:t>PFT</a:t>
                      </a:r>
                    </a:p>
                  </a:txBody>
                  <a:tcPr marL="8179" marR="8179" marT="8179" marB="0" anchor="b">
                    <a:lnL>
                      <a:noFill/>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79646"/>
                    </a:solidFill>
                  </a:tcPr>
                </a:tc>
                <a:tc>
                  <a:txBody>
                    <a:bodyPr/>
                    <a:lstStyle/>
                    <a:p>
                      <a:pPr algn="ctr" fontAlgn="b"/>
                      <a:endParaRPr lang="en-US" sz="900" b="0" i="0" u="none" strike="noStrike">
                        <a:solidFill>
                          <a:srgbClr val="000000"/>
                        </a:solidFill>
                        <a:effectLst/>
                        <a:latin typeface="Calibri"/>
                      </a:endParaRPr>
                    </a:p>
                  </a:txBody>
                  <a:tcPr marL="8179" marR="8179" marT="8179" marB="0" anchor="b">
                    <a:lnL w="6350" cap="flat" cmpd="sng" algn="ctr">
                      <a:solidFill>
                        <a:srgbClr val="F79646"/>
                      </a:solidFill>
                      <a:prstDash val="solid"/>
                      <a:round/>
                      <a:headEnd type="none" w="med" len="med"/>
                      <a:tailEnd type="none" w="med" len="med"/>
                    </a:lnL>
                    <a:lnR>
                      <a:noFill/>
                    </a:lnR>
                    <a:lnT>
                      <a:noFill/>
                    </a:lnT>
                    <a:lnB>
                      <a:noFill/>
                    </a:lnB>
                  </a:tcPr>
                </a:tc>
                <a:tc>
                  <a:txBody>
                    <a:bodyPr/>
                    <a:lstStyle/>
                    <a:p>
                      <a:pPr algn="ctr" fontAlgn="b"/>
                      <a:endParaRPr lang="en-US" sz="900" b="0" i="0" u="none" strike="noStrike">
                        <a:solidFill>
                          <a:srgbClr val="000000"/>
                        </a:solidFill>
                        <a:effectLst/>
                        <a:latin typeface="Calibri"/>
                      </a:endParaRPr>
                    </a:p>
                  </a:txBody>
                  <a:tcPr marL="8179" marR="8179" marT="8179" marB="0" anchor="b">
                    <a:lnL>
                      <a:noFill/>
                    </a:lnL>
                    <a:lnR>
                      <a:noFill/>
                    </a:lnR>
                    <a:lnT>
                      <a:noFill/>
                    </a:lnT>
                    <a:lnB>
                      <a:noFill/>
                    </a:lnB>
                  </a:tcPr>
                </a:tc>
                <a:tc>
                  <a:txBody>
                    <a:bodyPr/>
                    <a:lstStyle/>
                    <a:p>
                      <a:pPr algn="ctr" fontAlgn="b"/>
                      <a:endParaRPr lang="en-US" sz="900" b="0" i="0" u="none" strike="noStrike">
                        <a:solidFill>
                          <a:srgbClr val="000000"/>
                        </a:solidFill>
                        <a:effectLst/>
                        <a:latin typeface="Calibri"/>
                      </a:endParaRPr>
                    </a:p>
                  </a:txBody>
                  <a:tcPr marL="8179" marR="8179" marT="8179" marB="0" anchor="b">
                    <a:lnL>
                      <a:noFill/>
                    </a:lnL>
                    <a:lnR>
                      <a:noFill/>
                    </a:lnR>
                    <a:lnT>
                      <a:noFill/>
                    </a:lnT>
                    <a:lnB>
                      <a:noFill/>
                    </a:lnB>
                  </a:tcPr>
                </a:tc>
              </a:tr>
              <a:tr h="218081">
                <a:tc>
                  <a:txBody>
                    <a:bodyPr/>
                    <a:lstStyle/>
                    <a:p>
                      <a:pPr algn="l" fontAlgn="b"/>
                      <a:r>
                        <a:rPr lang="en-US" sz="900" b="0" i="0" u="none" strike="noStrike">
                          <a:solidFill>
                            <a:srgbClr val="000000"/>
                          </a:solidFill>
                          <a:effectLst/>
                          <a:latin typeface="Calibri"/>
                        </a:rPr>
                        <a:t>From</a:t>
                      </a:r>
                    </a:p>
                  </a:txBody>
                  <a:tcPr marL="8179" marR="8179" marT="8179" marB="0" anchor="b">
                    <a:lnL w="6350" cap="flat" cmpd="sng" algn="ctr">
                      <a:solidFill>
                        <a:srgbClr val="F79646"/>
                      </a:solidFill>
                      <a:prstDash val="solid"/>
                      <a:round/>
                      <a:headEnd type="none" w="med" len="med"/>
                      <a:tailEnd type="none" w="med" len="med"/>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To</a:t>
                      </a: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8179" marR="8179" marT="8179" marB="0" anchor="b">
                    <a:lnL>
                      <a:noFill/>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8179" marR="8179" marT="8179" marB="0" anchor="b">
                    <a:lnL w="6350" cap="flat" cmpd="sng" algn="ctr">
                      <a:solidFill>
                        <a:srgbClr val="F79646"/>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8179" marR="8179" marT="81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8179" marR="8179" marT="8179" marB="0" anchor="b">
                    <a:lnL>
                      <a:noFill/>
                    </a:lnL>
                    <a:lnR>
                      <a:noFill/>
                    </a:lnR>
                    <a:lnT>
                      <a:noFill/>
                    </a:lnT>
                    <a:lnB>
                      <a:noFill/>
                    </a:lnB>
                  </a:tcPr>
                </a:tc>
              </a:tr>
              <a:tr h="376635">
                <a:tc>
                  <a:txBody>
                    <a:bodyPr/>
                    <a:lstStyle/>
                    <a:p>
                      <a:pPr algn="l" fontAlgn="b"/>
                      <a:r>
                        <a:rPr lang="en-US" sz="900" b="0" i="0" u="none" strike="noStrike">
                          <a:solidFill>
                            <a:srgbClr val="000000"/>
                          </a:solidFill>
                          <a:effectLst/>
                          <a:latin typeface="Calibri"/>
                        </a:rPr>
                        <a:t>United Health </a:t>
                      </a:r>
                    </a:p>
                  </a:txBody>
                  <a:tcPr marL="8179" marR="8179" marT="8179" marB="0" anchor="b">
                    <a:lnL w="6350" cap="flat" cmpd="sng" algn="ctr">
                      <a:solidFill>
                        <a:srgbClr val="F79646"/>
                      </a:solidFill>
                      <a:prstDash val="solid"/>
                      <a:round/>
                      <a:headEnd type="none" w="med" len="med"/>
                      <a:tailEnd type="none" w="med" len="med"/>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Delta</a:t>
                      </a: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a:rPr>
                        <a:t>1</a:t>
                      </a: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a:endParaRP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a:endParaRP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a:rPr>
                        <a:t>2</a:t>
                      </a: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a:rPr>
                        <a:t>2</a:t>
                      </a:r>
                    </a:p>
                  </a:txBody>
                  <a:tcPr marL="8179" marR="8179" marT="8179" marB="0" anchor="b">
                    <a:lnL>
                      <a:noFill/>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8179" marR="8179" marT="8179" marB="0" anchor="b">
                    <a:lnL w="6350" cap="flat" cmpd="sng" algn="ctr">
                      <a:solidFill>
                        <a:srgbClr val="F79646"/>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8179" marR="8179" marT="81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8179" marR="8179" marT="8179" marB="0" anchor="b">
                    <a:lnL>
                      <a:noFill/>
                    </a:lnL>
                    <a:lnR>
                      <a:noFill/>
                    </a:lnR>
                    <a:lnT>
                      <a:noFill/>
                    </a:lnT>
                    <a:lnB>
                      <a:noFill/>
                    </a:lnB>
                  </a:tcPr>
                </a:tc>
              </a:tr>
              <a:tr h="218081">
                <a:tc>
                  <a:txBody>
                    <a:bodyPr/>
                    <a:lstStyle/>
                    <a:p>
                      <a:pPr algn="l" fontAlgn="b"/>
                      <a:r>
                        <a:rPr lang="en-US" sz="900" b="0" i="0" u="none" strike="noStrike">
                          <a:solidFill>
                            <a:srgbClr val="000000"/>
                          </a:solidFill>
                          <a:effectLst/>
                          <a:latin typeface="Calibri"/>
                        </a:rPr>
                        <a:t>CST</a:t>
                      </a:r>
                    </a:p>
                  </a:txBody>
                  <a:tcPr marL="8179" marR="8179" marT="8179" marB="0" anchor="b">
                    <a:lnL w="6350" cap="flat" cmpd="sng" algn="ctr">
                      <a:solidFill>
                        <a:srgbClr val="F79646"/>
                      </a:solidFill>
                      <a:prstDash val="solid"/>
                      <a:round/>
                      <a:headEnd type="none" w="med" len="med"/>
                      <a:tailEnd type="none" w="med" len="med"/>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Kaiser</a:t>
                      </a: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a:rPr>
                        <a:t>1</a:t>
                      </a: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a:endParaRP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a:rPr>
                        <a:t>1</a:t>
                      </a: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a:endParaRP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a:endParaRPr>
                    </a:p>
                  </a:txBody>
                  <a:tcPr marL="8179" marR="8179" marT="8179" marB="0" anchor="b">
                    <a:lnL>
                      <a:noFill/>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8179" marR="8179" marT="8179" marB="0" anchor="b">
                    <a:lnL w="6350" cap="flat" cmpd="sng" algn="ctr">
                      <a:solidFill>
                        <a:srgbClr val="F79646"/>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8179" marR="8179" marT="81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8179" marR="8179" marT="8179" marB="0" anchor="b">
                    <a:lnL>
                      <a:noFill/>
                    </a:lnL>
                    <a:lnR>
                      <a:noFill/>
                    </a:lnR>
                    <a:lnT>
                      <a:noFill/>
                    </a:lnT>
                    <a:lnB>
                      <a:noFill/>
                    </a:lnB>
                  </a:tcPr>
                </a:tc>
              </a:tr>
              <a:tr h="218081">
                <a:tc>
                  <a:txBody>
                    <a:bodyPr/>
                    <a:lstStyle/>
                    <a:p>
                      <a:pPr algn="l" fontAlgn="b"/>
                      <a:r>
                        <a:rPr lang="en-US" sz="900" b="0" i="0" u="none" strike="noStrike">
                          <a:solidFill>
                            <a:srgbClr val="000000"/>
                          </a:solidFill>
                          <a:effectLst/>
                          <a:latin typeface="Calibri"/>
                        </a:rPr>
                        <a:t>CST</a:t>
                      </a:r>
                    </a:p>
                  </a:txBody>
                  <a:tcPr marL="8179" marR="8179" marT="8179" marB="0" anchor="b">
                    <a:lnL w="6350" cap="flat" cmpd="sng" algn="ctr">
                      <a:solidFill>
                        <a:srgbClr val="F79646"/>
                      </a:solidFill>
                      <a:prstDash val="solid"/>
                      <a:round/>
                      <a:headEnd type="none" w="med" len="med"/>
                      <a:tailEnd type="none" w="med" len="med"/>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CSL</a:t>
                      </a: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a:rPr>
                        <a:t>2</a:t>
                      </a: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a:endParaRP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a:endParaRP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a:endParaRP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a:rPr>
                        <a:t>3</a:t>
                      </a:r>
                    </a:p>
                  </a:txBody>
                  <a:tcPr marL="8179" marR="8179" marT="8179" marB="0" anchor="b">
                    <a:lnL>
                      <a:noFill/>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8179" marR="8179" marT="8179" marB="0" anchor="b">
                    <a:lnL w="6350" cap="flat" cmpd="sng" algn="ctr">
                      <a:solidFill>
                        <a:srgbClr val="F79646"/>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8179" marR="8179" marT="81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8179" marR="8179" marT="8179" marB="0" anchor="b">
                    <a:lnL>
                      <a:noFill/>
                    </a:lnL>
                    <a:lnR>
                      <a:noFill/>
                    </a:lnR>
                    <a:lnT>
                      <a:noFill/>
                    </a:lnT>
                    <a:lnB>
                      <a:noFill/>
                    </a:lnB>
                  </a:tcPr>
                </a:tc>
              </a:tr>
              <a:tr h="218081">
                <a:tc>
                  <a:txBody>
                    <a:bodyPr/>
                    <a:lstStyle/>
                    <a:p>
                      <a:pPr algn="l" fontAlgn="b"/>
                      <a:r>
                        <a:rPr lang="en-US" sz="900" b="0" i="0" u="none" strike="noStrike">
                          <a:solidFill>
                            <a:srgbClr val="000000"/>
                          </a:solidFill>
                          <a:effectLst/>
                          <a:latin typeface="Calibri"/>
                        </a:rPr>
                        <a:t>Kaiser</a:t>
                      </a:r>
                    </a:p>
                  </a:txBody>
                  <a:tcPr marL="8179" marR="8179" marT="8179" marB="0" anchor="b">
                    <a:lnL w="6350" cap="flat" cmpd="sng" algn="ctr">
                      <a:solidFill>
                        <a:srgbClr val="F79646"/>
                      </a:solidFill>
                      <a:prstDash val="solid"/>
                      <a:round/>
                      <a:headEnd type="none" w="med" len="med"/>
                      <a:tailEnd type="none" w="med" len="med"/>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CST</a:t>
                      </a: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a:rPr>
                        <a:t>1</a:t>
                      </a: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a:endParaRP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a:endParaRP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a:rPr>
                        <a:t>2</a:t>
                      </a: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a:endParaRPr>
                    </a:p>
                  </a:txBody>
                  <a:tcPr marL="8179" marR="8179" marT="8179" marB="0" anchor="b">
                    <a:lnL>
                      <a:noFill/>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8179" marR="8179" marT="8179" marB="0" anchor="b">
                    <a:lnL w="6350" cap="flat" cmpd="sng" algn="ctr">
                      <a:solidFill>
                        <a:srgbClr val="F79646"/>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8179" marR="8179" marT="81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8179" marR="8179" marT="8179" marB="0" anchor="b">
                    <a:lnL>
                      <a:noFill/>
                    </a:lnL>
                    <a:lnR>
                      <a:noFill/>
                    </a:lnR>
                    <a:lnT>
                      <a:noFill/>
                    </a:lnT>
                    <a:lnB>
                      <a:noFill/>
                    </a:lnB>
                  </a:tcPr>
                </a:tc>
              </a:tr>
              <a:tr h="218081">
                <a:tc>
                  <a:txBody>
                    <a:bodyPr/>
                    <a:lstStyle/>
                    <a:p>
                      <a:pPr algn="l" fontAlgn="b"/>
                      <a:r>
                        <a:rPr lang="en-US" sz="900" b="0" i="0" u="none" strike="noStrike">
                          <a:solidFill>
                            <a:srgbClr val="000000"/>
                          </a:solidFill>
                          <a:effectLst/>
                          <a:latin typeface="Calibri"/>
                        </a:rPr>
                        <a:t>Delta</a:t>
                      </a:r>
                    </a:p>
                  </a:txBody>
                  <a:tcPr marL="8179" marR="8179" marT="8179" marB="0" anchor="b">
                    <a:lnL w="6350" cap="flat" cmpd="sng" algn="ctr">
                      <a:solidFill>
                        <a:srgbClr val="F79646"/>
                      </a:solidFill>
                      <a:prstDash val="solid"/>
                      <a:round/>
                      <a:headEnd type="none" w="med" len="med"/>
                      <a:tailEnd type="none" w="med" len="med"/>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UHC</a:t>
                      </a: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a:endParaRP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a:rPr>
                        <a:t>1</a:t>
                      </a: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a:endParaRP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a:rPr>
                        <a:t>1</a:t>
                      </a: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a:rPr>
                        <a:t>2</a:t>
                      </a:r>
                    </a:p>
                  </a:txBody>
                  <a:tcPr marL="8179" marR="8179" marT="8179" marB="0" anchor="b">
                    <a:lnL>
                      <a:noFill/>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8179" marR="8179" marT="8179" marB="0" anchor="b">
                    <a:lnL w="6350" cap="flat" cmpd="sng" algn="ctr">
                      <a:solidFill>
                        <a:srgbClr val="F79646"/>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8179" marR="8179" marT="81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8179" marR="8179" marT="8179" marB="0" anchor="b">
                    <a:lnL>
                      <a:noFill/>
                    </a:lnL>
                    <a:lnR>
                      <a:noFill/>
                    </a:lnR>
                    <a:lnT>
                      <a:noFill/>
                    </a:lnT>
                    <a:lnB>
                      <a:noFill/>
                    </a:lnB>
                  </a:tcPr>
                </a:tc>
              </a:tr>
              <a:tr h="218081">
                <a:tc>
                  <a:txBody>
                    <a:bodyPr/>
                    <a:lstStyle/>
                    <a:p>
                      <a:pPr algn="l" fontAlgn="b"/>
                      <a:r>
                        <a:rPr lang="en-US" sz="900" b="0" i="0" u="none" strike="noStrike">
                          <a:solidFill>
                            <a:srgbClr val="000000"/>
                          </a:solidFill>
                          <a:effectLst/>
                          <a:latin typeface="Calibri"/>
                        </a:rPr>
                        <a:t>CSL</a:t>
                      </a:r>
                    </a:p>
                  </a:txBody>
                  <a:tcPr marL="8179" marR="8179" marT="8179" marB="0" anchor="b">
                    <a:lnL w="6350" cap="flat" cmpd="sng" algn="ctr">
                      <a:solidFill>
                        <a:srgbClr val="F79646"/>
                      </a:solidFill>
                      <a:prstDash val="solid"/>
                      <a:round/>
                      <a:headEnd type="none" w="med" len="med"/>
                      <a:tailEnd type="none" w="med" len="med"/>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CST</a:t>
                      </a: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a:endParaRP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a:endParaRP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a:endParaRP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a:rPr>
                        <a:t> </a:t>
                      </a: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a:rPr>
                        <a:t>1</a:t>
                      </a:r>
                    </a:p>
                  </a:txBody>
                  <a:tcPr marL="8179" marR="8179" marT="8179" marB="0" anchor="b">
                    <a:lnL>
                      <a:noFill/>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8179" marR="8179" marT="8179" marB="0" anchor="b">
                    <a:lnL w="6350" cap="flat" cmpd="sng" algn="ctr">
                      <a:solidFill>
                        <a:srgbClr val="F79646"/>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8179" marR="8179" marT="81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8179" marR="8179" marT="8179" marB="0" anchor="b">
                    <a:lnL>
                      <a:noFill/>
                    </a:lnL>
                    <a:lnR>
                      <a:noFill/>
                    </a:lnR>
                    <a:lnT>
                      <a:noFill/>
                    </a:lnT>
                    <a:lnB>
                      <a:noFill/>
                    </a:lnB>
                  </a:tcPr>
                </a:tc>
              </a:tr>
              <a:tr h="218081">
                <a:tc>
                  <a:txBody>
                    <a:bodyPr/>
                    <a:lstStyle/>
                    <a:p>
                      <a:pPr algn="l" fontAlgn="b"/>
                      <a:r>
                        <a:rPr lang="en-US" sz="900" b="0" i="0" u="none" strike="noStrike">
                          <a:solidFill>
                            <a:srgbClr val="000000"/>
                          </a:solidFill>
                          <a:effectLst/>
                          <a:latin typeface="Calibri"/>
                        </a:rPr>
                        <a:t>CSL</a:t>
                      </a:r>
                    </a:p>
                  </a:txBody>
                  <a:tcPr marL="8179" marR="8179" marT="8179" marB="0" anchor="b">
                    <a:lnL w="6350" cap="flat" cmpd="sng" algn="ctr">
                      <a:solidFill>
                        <a:srgbClr val="F79646"/>
                      </a:solidFill>
                      <a:prstDash val="solid"/>
                      <a:round/>
                      <a:headEnd type="none" w="med" len="med"/>
                      <a:tailEnd type="none" w="med" len="med"/>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Kaiser</a:t>
                      </a: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a:endParaRP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a:endParaRP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a:endParaRP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a:rPr>
                        <a:t>1</a:t>
                      </a: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a:rPr>
                        <a:t>1</a:t>
                      </a:r>
                    </a:p>
                  </a:txBody>
                  <a:tcPr marL="8179" marR="8179" marT="8179" marB="0" anchor="b">
                    <a:lnL>
                      <a:noFill/>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8179" marR="8179" marT="8179" marB="0" anchor="b">
                    <a:lnL w="6350" cap="flat" cmpd="sng" algn="ctr">
                      <a:solidFill>
                        <a:srgbClr val="F79646"/>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8179" marR="8179" marT="81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8179" marR="8179" marT="8179" marB="0" anchor="b">
                    <a:lnL>
                      <a:noFill/>
                    </a:lnL>
                    <a:lnR>
                      <a:noFill/>
                    </a:lnR>
                    <a:lnT>
                      <a:noFill/>
                    </a:lnT>
                    <a:lnB>
                      <a:noFill/>
                    </a:lnB>
                  </a:tcPr>
                </a:tc>
              </a:tr>
              <a:tr h="218081">
                <a:tc>
                  <a:txBody>
                    <a:bodyPr/>
                    <a:lstStyle/>
                    <a:p>
                      <a:pPr algn="l" fontAlgn="b"/>
                      <a:r>
                        <a:rPr lang="en-US" sz="900" b="0" i="0" u="none" strike="noStrike">
                          <a:solidFill>
                            <a:srgbClr val="000000"/>
                          </a:solidFill>
                          <a:effectLst/>
                          <a:latin typeface="Calibri"/>
                        </a:rPr>
                        <a:t>kAISER</a:t>
                      </a:r>
                    </a:p>
                  </a:txBody>
                  <a:tcPr marL="8179" marR="8179" marT="8179" marB="0" anchor="b">
                    <a:lnL w="6350" cap="flat" cmpd="sng" algn="ctr">
                      <a:solidFill>
                        <a:srgbClr val="F79646"/>
                      </a:solidFill>
                      <a:prstDash val="solid"/>
                      <a:round/>
                      <a:headEnd type="none" w="med" len="med"/>
                      <a:tailEnd type="none" w="med" len="med"/>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CSL</a:t>
                      </a: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a:endParaRP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a:endParaRP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a:endParaRP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a:endParaRPr>
                    </a:p>
                  </a:txBody>
                  <a:tcPr marL="8179" marR="8179" marT="8179" marB="0" anchor="b">
                    <a:lnL>
                      <a:noFill/>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a:endParaRPr>
                    </a:p>
                  </a:txBody>
                  <a:tcPr marL="8179" marR="8179" marT="8179" marB="0" anchor="b">
                    <a:lnL>
                      <a:noFill/>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8179" marR="8179" marT="8179" marB="0" anchor="b">
                    <a:lnL w="6350" cap="flat" cmpd="sng" algn="ctr">
                      <a:solidFill>
                        <a:srgbClr val="F79646"/>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8179" marR="8179" marT="8179"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a:endParaRPr>
                    </a:p>
                  </a:txBody>
                  <a:tcPr marL="8179" marR="8179" marT="8179" marB="0" anchor="b">
                    <a:lnL>
                      <a:noFill/>
                    </a:lnL>
                    <a:lnR>
                      <a:noFill/>
                    </a:lnR>
                    <a:lnT>
                      <a:noFill/>
                    </a:lnT>
                    <a:lnB>
                      <a:noFill/>
                    </a:lnB>
                  </a:tcPr>
                </a:tc>
              </a:tr>
            </a:tbl>
          </a:graphicData>
        </a:graphic>
      </p:graphicFrame>
    </p:spTree>
    <p:extLst>
      <p:ext uri="{BB962C8B-B14F-4D97-AF65-F5344CB8AC3E}">
        <p14:creationId xmlns:p14="http://schemas.microsoft.com/office/powerpoint/2010/main" xmlns="" val="2539248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422402"/>
            <a:ext cx="6400800" cy="6654797"/>
          </a:xfrm>
        </p:spPr>
        <p:txBody>
          <a:bodyPr>
            <a:normAutofit fontScale="40000" lnSpcReduction="20000"/>
          </a:bodyPr>
          <a:lstStyle/>
          <a:p>
            <a:pPr marL="457200" indent="-457200">
              <a:buFont typeface="+mj-lt"/>
              <a:buAutoNum type="arabicPeriod"/>
            </a:pPr>
            <a:r>
              <a:rPr lang="en-US" b="1" i="1" dirty="0" smtClean="0"/>
              <a:t>10:00 – 10:10</a:t>
            </a:r>
            <a:r>
              <a:rPr lang="en-US" b="1" dirty="0" smtClean="0"/>
              <a:t>	</a:t>
            </a:r>
          </a:p>
          <a:p>
            <a:pPr marL="0" indent="0">
              <a:buNone/>
            </a:pPr>
            <a:r>
              <a:rPr lang="en-US" b="1" i="1" dirty="0" smtClean="0"/>
              <a:t>Announcements and Introductions, New Faces Around the District Focus of the Committee, PCCD Benefits Office</a:t>
            </a:r>
          </a:p>
          <a:p>
            <a:pPr marL="0" indent="0">
              <a:buNone/>
            </a:pPr>
            <a:endParaRPr lang="en-US" b="1" i="1" dirty="0" smtClean="0"/>
          </a:p>
          <a:p>
            <a:pPr marL="514350" indent="-514350">
              <a:buAutoNum type="arabicPeriod" startAt="2"/>
            </a:pPr>
            <a:r>
              <a:rPr lang="en-US" b="1" i="1" dirty="0" smtClean="0"/>
              <a:t>10:10- 10:40</a:t>
            </a:r>
          </a:p>
          <a:p>
            <a:pPr marL="0" indent="0">
              <a:buNone/>
            </a:pPr>
            <a:r>
              <a:rPr lang="en-US" b="1" i="1" dirty="0" smtClean="0"/>
              <a:t>Benefits Bridge-demonstration- online enrollment for active employees</a:t>
            </a:r>
          </a:p>
          <a:p>
            <a:pPr marL="0" indent="0">
              <a:buNone/>
            </a:pPr>
            <a:r>
              <a:rPr lang="en-US" b="1" i="1" dirty="0" smtClean="0"/>
              <a:t>New hires, life event changes, then open enrollments, Keenan &amp; Associates</a:t>
            </a:r>
          </a:p>
          <a:p>
            <a:pPr marL="0" indent="0">
              <a:buNone/>
            </a:pPr>
            <a:endParaRPr lang="en-US" b="1" i="1" dirty="0" smtClean="0"/>
          </a:p>
          <a:p>
            <a:pPr marL="514350" indent="-514350">
              <a:buAutoNum type="arabicPeriod" startAt="3"/>
            </a:pPr>
            <a:r>
              <a:rPr lang="en-US" b="1" i="1" dirty="0" smtClean="0"/>
              <a:t>10:45-10:50	</a:t>
            </a:r>
          </a:p>
          <a:p>
            <a:pPr marL="0" indent="0">
              <a:buNone/>
            </a:pPr>
            <a:r>
              <a:rPr lang="en-US" b="1" i="1" dirty="0" smtClean="0"/>
              <a:t>Affordable Care Act: Pay or Play Cadillac Tax, Default Enrollment, PSW Benefits Resources</a:t>
            </a:r>
          </a:p>
          <a:p>
            <a:pPr marL="0" indent="0">
              <a:buNone/>
            </a:pPr>
            <a:endParaRPr lang="en-US" b="1" i="1" dirty="0" smtClean="0"/>
          </a:p>
          <a:p>
            <a:pPr marL="514350" indent="-514350">
              <a:buAutoNum type="arabicPeriod" startAt="4"/>
            </a:pPr>
            <a:r>
              <a:rPr lang="en-US" b="1" i="1" dirty="0" smtClean="0"/>
              <a:t>10:50 – 11:00	</a:t>
            </a:r>
          </a:p>
          <a:p>
            <a:pPr marL="0" indent="0">
              <a:buNone/>
            </a:pPr>
            <a:r>
              <a:rPr lang="en-US" b="1" i="1" dirty="0" smtClean="0"/>
              <a:t>Progress Report, Since We Last Met…, PCCD Benefits Office</a:t>
            </a:r>
          </a:p>
          <a:p>
            <a:pPr marL="3200400" lvl="6" indent="-514350">
              <a:buFont typeface="+mj-lt"/>
              <a:buAutoNum type="arabicPeriod"/>
            </a:pPr>
            <a:endParaRPr lang="en-US" dirty="0" smtClean="0"/>
          </a:p>
          <a:p>
            <a:pPr marL="1737360" indent="-514350"/>
            <a:r>
              <a:rPr lang="en-US" dirty="0" smtClean="0"/>
              <a:t>Response to Employee/Retiree Spring 2014 Survey-October Events – Please remind your groups of upcoming empowerment workshops</a:t>
            </a:r>
          </a:p>
          <a:p>
            <a:pPr marL="1737360" indent="-514350"/>
            <a:r>
              <a:rPr lang="en-US" dirty="0" smtClean="0"/>
              <a:t>Results of the Dependent Audit (review of other upcoming audits)</a:t>
            </a:r>
          </a:p>
          <a:p>
            <a:pPr marL="1737360" indent="-514350"/>
            <a:r>
              <a:rPr lang="en-US" dirty="0" smtClean="0"/>
              <a:t>Healthy Community, </a:t>
            </a:r>
            <a:r>
              <a:rPr lang="en-US" b="1" i="1" dirty="0" smtClean="0"/>
              <a:t>Fit Fun, Fab Summer Challenge</a:t>
            </a:r>
          </a:p>
          <a:p>
            <a:pPr marL="1737360" indent="-514350">
              <a:buClr>
                <a:srgbClr val="DA1F28"/>
              </a:buClr>
            </a:pPr>
            <a:r>
              <a:rPr lang="en-US" dirty="0">
                <a:solidFill>
                  <a:prstClr val="black"/>
                </a:solidFill>
              </a:rPr>
              <a:t>Who’s Who?</a:t>
            </a:r>
          </a:p>
          <a:p>
            <a:pPr marL="2231136" lvl="2" indent="-514350">
              <a:buClr>
                <a:srgbClr val="DA1F28"/>
              </a:buClr>
            </a:pPr>
            <a:r>
              <a:rPr lang="en-US" dirty="0">
                <a:solidFill>
                  <a:prstClr val="black"/>
                </a:solidFill>
              </a:rPr>
              <a:t>ING is now VOYA</a:t>
            </a:r>
          </a:p>
          <a:p>
            <a:pPr marL="2231136" lvl="2" indent="-514350">
              <a:buClr>
                <a:srgbClr val="DA1F28"/>
              </a:buClr>
            </a:pPr>
            <a:r>
              <a:rPr lang="en-US" dirty="0">
                <a:solidFill>
                  <a:prstClr val="black"/>
                </a:solidFill>
              </a:rPr>
              <a:t>Pre-paid Legal is </a:t>
            </a:r>
            <a:r>
              <a:rPr lang="en-US" dirty="0" err="1" smtClean="0">
                <a:solidFill>
                  <a:prstClr val="black"/>
                </a:solidFill>
              </a:rPr>
              <a:t>LegalShied</a:t>
            </a:r>
            <a:endParaRPr lang="en-US" dirty="0" smtClean="0">
              <a:solidFill>
                <a:prstClr val="black"/>
              </a:solidFill>
            </a:endParaRPr>
          </a:p>
          <a:p>
            <a:pPr marL="2231136" lvl="2" indent="-514350">
              <a:buClr>
                <a:srgbClr val="DA1F28"/>
              </a:buClr>
            </a:pPr>
            <a:r>
              <a:rPr lang="en-US" dirty="0" smtClean="0">
                <a:solidFill>
                  <a:prstClr val="black"/>
                </a:solidFill>
              </a:rPr>
              <a:t>CVS Caremark is CVS Health</a:t>
            </a:r>
          </a:p>
          <a:p>
            <a:pPr marL="1737360" indent="-514350"/>
            <a:r>
              <a:rPr lang="en-US" dirty="0" smtClean="0"/>
              <a:t>Minute Clinics</a:t>
            </a:r>
          </a:p>
          <a:p>
            <a:pPr marL="1737360" indent="-514350"/>
            <a:r>
              <a:rPr lang="en-US" dirty="0" smtClean="0"/>
              <a:t>Mental Health Parity</a:t>
            </a:r>
          </a:p>
          <a:p>
            <a:pPr marL="1737360" indent="-514350"/>
            <a:r>
              <a:rPr lang="en-US" dirty="0"/>
              <a:t>Account Balance to retirees on the self funded plan first quarter 2015</a:t>
            </a:r>
          </a:p>
          <a:p>
            <a:pPr marL="1737360" indent="-514350"/>
            <a:r>
              <a:rPr lang="en-US" dirty="0" smtClean="0"/>
              <a:t>Retiree List Serve Update</a:t>
            </a:r>
          </a:p>
          <a:p>
            <a:pPr marL="1234440" lvl="5" indent="0">
              <a:buNone/>
            </a:pPr>
            <a:r>
              <a:rPr lang="en-US" dirty="0" smtClean="0"/>
              <a:t>, </a:t>
            </a:r>
            <a:endParaRPr lang="en-US" b="1" i="1" dirty="0" smtClean="0"/>
          </a:p>
          <a:p>
            <a:pPr marL="514350" indent="-514350">
              <a:buAutoNum type="arabicPeriod" startAt="5"/>
            </a:pPr>
            <a:r>
              <a:rPr lang="en-US" b="1" i="1" dirty="0" smtClean="0"/>
              <a:t>11:00-11:10</a:t>
            </a:r>
            <a:r>
              <a:rPr lang="en-US" dirty="0" smtClean="0"/>
              <a:t>	</a:t>
            </a:r>
            <a:endParaRPr lang="en-US" b="1" i="1" dirty="0" smtClean="0"/>
          </a:p>
          <a:p>
            <a:pPr marL="0" indent="0">
              <a:buNone/>
            </a:pPr>
            <a:r>
              <a:rPr lang="en-US" b="1" i="1" dirty="0" smtClean="0"/>
              <a:t>State of the District, Finance</a:t>
            </a:r>
          </a:p>
          <a:p>
            <a:pPr marL="0" indent="0">
              <a:buNone/>
            </a:pPr>
            <a:endParaRPr lang="en-US" b="1" i="1" dirty="0" smtClean="0"/>
          </a:p>
          <a:p>
            <a:pPr marL="514350" indent="-514350">
              <a:buAutoNum type="arabicPeriod" startAt="6"/>
            </a:pPr>
            <a:r>
              <a:rPr lang="en-US" b="1" i="1" dirty="0" smtClean="0"/>
              <a:t>11:10 –11:20	</a:t>
            </a:r>
          </a:p>
          <a:p>
            <a:pPr marL="0" indent="0">
              <a:buNone/>
            </a:pPr>
            <a:r>
              <a:rPr lang="en-US" b="1" i="1" dirty="0" smtClean="0"/>
              <a:t>State of the YTD Benefits Spending, Benefits Office</a:t>
            </a:r>
          </a:p>
          <a:p>
            <a:pPr marL="514350" indent="-514350">
              <a:buFont typeface="+mj-lt"/>
              <a:buAutoNum type="arabicPeriod"/>
            </a:pPr>
            <a:endParaRPr lang="en-US" b="1" i="1" dirty="0" smtClean="0"/>
          </a:p>
          <a:p>
            <a:pPr marL="514350" indent="-514350">
              <a:buAutoNum type="arabicPeriod" startAt="7"/>
            </a:pPr>
            <a:r>
              <a:rPr lang="en-US" b="1" i="1" dirty="0" smtClean="0"/>
              <a:t>11:20-11:30</a:t>
            </a:r>
            <a:r>
              <a:rPr lang="en-US" dirty="0" smtClean="0"/>
              <a:t>	</a:t>
            </a:r>
            <a:endParaRPr lang="en-US" b="1" i="1" dirty="0" smtClean="0"/>
          </a:p>
          <a:p>
            <a:pPr marL="0" indent="0">
              <a:buNone/>
            </a:pPr>
            <a:r>
              <a:rPr lang="en-US" b="1" i="1" dirty="0" smtClean="0"/>
              <a:t>Agenda items for next meeting</a:t>
            </a:r>
          </a:p>
          <a:p>
            <a:pPr lvl="1"/>
            <a:endParaRPr lang="en-US" dirty="0" smtClean="0"/>
          </a:p>
          <a:p>
            <a:pPr lvl="1"/>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2" name="Title 1"/>
          <p:cNvSpPr>
            <a:spLocks noGrp="1"/>
          </p:cNvSpPr>
          <p:nvPr>
            <p:ph type="title"/>
          </p:nvPr>
        </p:nvSpPr>
        <p:spPr>
          <a:xfrm>
            <a:off x="533400" y="381000"/>
            <a:ext cx="6172200" cy="914400"/>
          </a:xfrm>
        </p:spPr>
        <p:txBody>
          <a:bodyPr/>
          <a:lstStyle/>
          <a:p>
            <a:pPr algn="ctr"/>
            <a:r>
              <a:rPr lang="en-US" dirty="0" smtClean="0">
                <a:effectLst/>
              </a:rPr>
              <a:t>Agenda </a:t>
            </a:r>
            <a:endParaRPr lang="en-US" dirty="0">
              <a:effectLst/>
            </a:endParaRPr>
          </a:p>
        </p:txBody>
      </p:sp>
      <p:sp>
        <p:nvSpPr>
          <p:cNvPr id="4" name="Footer Placeholder 3"/>
          <p:cNvSpPr>
            <a:spLocks noGrp="1"/>
          </p:cNvSpPr>
          <p:nvPr>
            <p:ph type="ftr" sz="quarter" idx="11"/>
          </p:nvPr>
        </p:nvSpPr>
        <p:spPr>
          <a:xfrm>
            <a:off x="3285055" y="8543928"/>
            <a:ext cx="2048945" cy="486833"/>
          </a:xfrm>
        </p:spPr>
        <p:txBody>
          <a:bodyPr/>
          <a:lstStyle/>
          <a:p>
            <a:r>
              <a:rPr lang="en-US" dirty="0" smtClean="0"/>
              <a:t>Benefits Fringe Committee Meeting 9/25/14</a:t>
            </a:r>
            <a:endParaRPr lang="en-US" dirty="0"/>
          </a:p>
        </p:txBody>
      </p:sp>
      <p:sp>
        <p:nvSpPr>
          <p:cNvPr id="5" name="Slide Number Placeholder 4"/>
          <p:cNvSpPr>
            <a:spLocks noGrp="1"/>
          </p:cNvSpPr>
          <p:nvPr>
            <p:ph type="sldNum" sz="quarter" idx="12"/>
          </p:nvPr>
        </p:nvSpPr>
        <p:spPr/>
        <p:txBody>
          <a:bodyPr/>
          <a:lstStyle/>
          <a:p>
            <a:fld id="{D9F54A03-3EFE-4632-B6B7-FF701CC31AAA}" type="slidenum">
              <a:rPr lang="en-US" smtClean="0"/>
              <a:pPr/>
              <a:t>2</a:t>
            </a:fld>
            <a:endParaRPr lang="en-US"/>
          </a:p>
        </p:txBody>
      </p:sp>
    </p:spTree>
    <p:extLst>
      <p:ext uri="{BB962C8B-B14F-4D97-AF65-F5344CB8AC3E}">
        <p14:creationId xmlns:p14="http://schemas.microsoft.com/office/powerpoint/2010/main" xmlns="" val="1229150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a:p>
          <a:p>
            <a:endParaRPr lang="en-US" dirty="0" smtClean="0"/>
          </a:p>
          <a:p>
            <a:endParaRPr lang="en-US" dirty="0"/>
          </a:p>
          <a:p>
            <a:endParaRPr lang="en-US" dirty="0" smtClean="0"/>
          </a:p>
          <a:p>
            <a:r>
              <a:rPr lang="en-US" dirty="0" smtClean="0"/>
              <a:t> </a:t>
            </a:r>
            <a:endParaRPr lang="en-US" dirty="0"/>
          </a:p>
        </p:txBody>
      </p:sp>
      <p:sp>
        <p:nvSpPr>
          <p:cNvPr id="3" name="Title 2"/>
          <p:cNvSpPr>
            <a:spLocks noGrp="1"/>
          </p:cNvSpPr>
          <p:nvPr>
            <p:ph type="title"/>
          </p:nvPr>
        </p:nvSpPr>
        <p:spPr/>
        <p:txBody>
          <a:bodyPr/>
          <a:lstStyle/>
          <a:p>
            <a:r>
              <a:rPr lang="en-US" dirty="0" smtClean="0"/>
              <a:t>Since we last met</a:t>
            </a:r>
            <a:endParaRPr lang="en-US" dirty="0"/>
          </a:p>
        </p:txBody>
      </p:sp>
      <p:sp>
        <p:nvSpPr>
          <p:cNvPr id="4" name="Footer Placeholder 3"/>
          <p:cNvSpPr>
            <a:spLocks noGrp="1"/>
          </p:cNvSpPr>
          <p:nvPr>
            <p:ph type="ftr" sz="quarter" idx="11"/>
          </p:nvPr>
        </p:nvSpPr>
        <p:spPr/>
        <p:txBody>
          <a:bodyPr/>
          <a:lstStyle/>
          <a:p>
            <a:r>
              <a:rPr lang="en-US" smtClean="0"/>
              <a:t>Benefits Fringe Committee Meeting 9 25 14</a:t>
            </a:r>
            <a:endParaRPr lang="en-US"/>
          </a:p>
        </p:txBody>
      </p:sp>
      <p:sp>
        <p:nvSpPr>
          <p:cNvPr id="5" name="Slide Number Placeholder 4"/>
          <p:cNvSpPr>
            <a:spLocks noGrp="1"/>
          </p:cNvSpPr>
          <p:nvPr>
            <p:ph type="sldNum" sz="quarter" idx="12"/>
          </p:nvPr>
        </p:nvSpPr>
        <p:spPr/>
        <p:txBody>
          <a:bodyPr/>
          <a:lstStyle/>
          <a:p>
            <a:fld id="{D9F54A03-3EFE-4632-B6B7-FF701CC31AAA}" type="slidenum">
              <a:rPr lang="en-US" smtClean="0"/>
              <a:pPr/>
              <a:t>20</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2667000"/>
            <a:ext cx="51054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8795" y="1371600"/>
            <a:ext cx="5943600" cy="129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254657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 y="1447800"/>
            <a:ext cx="6172200" cy="6561923"/>
          </a:xfrm>
        </p:spPr>
        <p:txBody>
          <a:bodyPr>
            <a:normAutofit/>
          </a:bodyPr>
          <a:lstStyle/>
          <a:p>
            <a:r>
              <a:rPr lang="en-US" dirty="0" smtClean="0"/>
              <a:t>Open Enrollment for voluntary Life insurance through CIGNA</a:t>
            </a:r>
          </a:p>
          <a:p>
            <a:pPr marL="109728" indent="0" algn="ctr">
              <a:buNone/>
            </a:pPr>
            <a:r>
              <a:rPr lang="en-US" sz="1300" dirty="0" smtClean="0"/>
              <a:t>As referenced earlier in this presentation</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16 enrolled under the guarantee issue</a:t>
            </a:r>
          </a:p>
          <a:p>
            <a:endParaRPr lang="en-US" dirty="0"/>
          </a:p>
        </p:txBody>
      </p:sp>
      <p:sp>
        <p:nvSpPr>
          <p:cNvPr id="3" name="Footer Placeholder 2"/>
          <p:cNvSpPr>
            <a:spLocks noGrp="1"/>
          </p:cNvSpPr>
          <p:nvPr>
            <p:ph type="ftr" sz="quarter" idx="11"/>
          </p:nvPr>
        </p:nvSpPr>
        <p:spPr/>
        <p:txBody>
          <a:bodyPr/>
          <a:lstStyle/>
          <a:p>
            <a:r>
              <a:rPr lang="en-US" smtClean="0"/>
              <a:t>Benefits Fringe Committee Meeting 9 25 14</a:t>
            </a:r>
            <a:endParaRPr lang="en-US"/>
          </a:p>
        </p:txBody>
      </p:sp>
      <p:sp>
        <p:nvSpPr>
          <p:cNvPr id="4" name="Slide Number Placeholder 3"/>
          <p:cNvSpPr>
            <a:spLocks noGrp="1"/>
          </p:cNvSpPr>
          <p:nvPr>
            <p:ph type="sldNum" sz="quarter" idx="12"/>
          </p:nvPr>
        </p:nvSpPr>
        <p:spPr/>
        <p:txBody>
          <a:bodyPr/>
          <a:lstStyle/>
          <a:p>
            <a:fld id="{D9F54A03-3EFE-4632-B6B7-FF701CC31AAA}" type="slidenum">
              <a:rPr lang="en-US" smtClean="0"/>
              <a:pPr/>
              <a:t>21</a:t>
            </a:fld>
            <a:endParaRPr lang="en-US"/>
          </a:p>
        </p:txBody>
      </p:sp>
      <p:sp>
        <p:nvSpPr>
          <p:cNvPr id="5" name="Title 4"/>
          <p:cNvSpPr>
            <a:spLocks noGrp="1"/>
          </p:cNvSpPr>
          <p:nvPr>
            <p:ph type="title"/>
          </p:nvPr>
        </p:nvSpPr>
        <p:spPr/>
        <p:txBody>
          <a:bodyPr/>
          <a:lstStyle/>
          <a:p>
            <a:r>
              <a:rPr lang="en-US" dirty="0" smtClean="0"/>
              <a:t>Since we last met</a:t>
            </a: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2667001"/>
            <a:ext cx="6324600" cy="403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7077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Part time Faculty Open Enrollment ended Tuesday, September 23</a:t>
            </a:r>
          </a:p>
          <a:p>
            <a:endParaRPr lang="en-US" dirty="0"/>
          </a:p>
          <a:p>
            <a:endParaRPr lang="en-US" dirty="0"/>
          </a:p>
        </p:txBody>
      </p:sp>
      <p:sp>
        <p:nvSpPr>
          <p:cNvPr id="3" name="Title 2"/>
          <p:cNvSpPr>
            <a:spLocks noGrp="1"/>
          </p:cNvSpPr>
          <p:nvPr>
            <p:ph type="title"/>
          </p:nvPr>
        </p:nvSpPr>
        <p:spPr/>
        <p:txBody>
          <a:bodyPr/>
          <a:lstStyle/>
          <a:p>
            <a:r>
              <a:rPr lang="en-US" dirty="0" smtClean="0"/>
              <a:t>Since we last met</a:t>
            </a:r>
            <a:endParaRPr lang="en-US" dirty="0"/>
          </a:p>
        </p:txBody>
      </p:sp>
      <p:sp>
        <p:nvSpPr>
          <p:cNvPr id="4" name="Footer Placeholder 3"/>
          <p:cNvSpPr>
            <a:spLocks noGrp="1"/>
          </p:cNvSpPr>
          <p:nvPr>
            <p:ph type="ftr" sz="quarter" idx="11"/>
          </p:nvPr>
        </p:nvSpPr>
        <p:spPr/>
        <p:txBody>
          <a:bodyPr/>
          <a:lstStyle/>
          <a:p>
            <a:r>
              <a:rPr lang="en-US" smtClean="0"/>
              <a:t>Benefits Fringe Committee Meeting 9 25 14</a:t>
            </a:r>
            <a:endParaRPr lang="en-US"/>
          </a:p>
        </p:txBody>
      </p:sp>
      <p:sp>
        <p:nvSpPr>
          <p:cNvPr id="5" name="Slide Number Placeholder 4"/>
          <p:cNvSpPr>
            <a:spLocks noGrp="1"/>
          </p:cNvSpPr>
          <p:nvPr>
            <p:ph type="sldNum" sz="quarter" idx="12"/>
          </p:nvPr>
        </p:nvSpPr>
        <p:spPr/>
        <p:txBody>
          <a:bodyPr/>
          <a:lstStyle/>
          <a:p>
            <a:fld id="{D9F54A03-3EFE-4632-B6B7-FF701CC31AAA}" type="slidenum">
              <a:rPr lang="en-US" smtClean="0"/>
              <a:pPr/>
              <a:t>22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xmlns="" val="4143111599"/>
              </p:ext>
            </p:extLst>
          </p:nvPr>
        </p:nvGraphicFramePr>
        <p:xfrm>
          <a:off x="1371600" y="3505200"/>
          <a:ext cx="4191000" cy="2820512"/>
        </p:xfrm>
        <a:graphic>
          <a:graphicData uri="http://schemas.openxmlformats.org/drawingml/2006/table">
            <a:tbl>
              <a:tblPr/>
              <a:tblGrid>
                <a:gridCol w="1397000"/>
                <a:gridCol w="1397000"/>
                <a:gridCol w="1397000"/>
              </a:tblGrid>
              <a:tr h="370146">
                <a:tc>
                  <a:txBody>
                    <a:bodyPr/>
                    <a:lstStyle/>
                    <a:p>
                      <a:pPr algn="l" fontAlgn="b"/>
                      <a:r>
                        <a:rPr lang="en-US" sz="1100" b="1" i="0" u="none" strike="noStrike" dirty="0">
                          <a:solidFill>
                            <a:srgbClr val="000000"/>
                          </a:solidFill>
                          <a:effectLst/>
                          <a:latin typeface="Calibri"/>
                        </a:rPr>
                        <a:t>Plan</a:t>
                      </a:r>
                    </a:p>
                  </a:txBody>
                  <a:tcPr marL="9525" marR="9525" marT="9525" marB="0" anchor="b">
                    <a:lnL w="6350" cap="flat" cmpd="sng" algn="ctr">
                      <a:solidFill>
                        <a:srgbClr val="9BBB59"/>
                      </a:solidFill>
                      <a:prstDash val="solid"/>
                      <a:round/>
                      <a:headEnd type="none" w="med" len="med"/>
                      <a:tailEnd type="none" w="med" len="med"/>
                    </a:lnL>
                    <a:lnR w="6350" cap="flat" cmpd="sng" algn="ctr">
                      <a:solidFill>
                        <a:srgbClr val="9BBB59"/>
                      </a:solidFill>
                      <a:prstDash val="solid"/>
                      <a:round/>
                      <a:headEnd type="none" w="med" len="med"/>
                      <a:tailEnd type="none" w="med" len="med"/>
                    </a:lnR>
                    <a:lnT w="6350" cap="flat" cmpd="sng" algn="ctr">
                      <a:solidFill>
                        <a:srgbClr val="9BBB59"/>
                      </a:solidFill>
                      <a:prstDash val="solid"/>
                      <a:round/>
                      <a:headEnd type="none" w="med" len="med"/>
                      <a:tailEnd type="none" w="med" len="med"/>
                    </a:lnT>
                    <a:lnB w="6350" cap="flat" cmpd="sng" algn="ctr">
                      <a:solidFill>
                        <a:srgbClr val="9BBB59"/>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Dec-13</a:t>
                      </a:r>
                    </a:p>
                  </a:txBody>
                  <a:tcPr marL="9525" marR="9525" marT="9525" marB="0" anchor="b">
                    <a:lnL w="6350" cap="flat" cmpd="sng" algn="ctr">
                      <a:solidFill>
                        <a:srgbClr val="9BBB59"/>
                      </a:solidFill>
                      <a:prstDash val="solid"/>
                      <a:round/>
                      <a:headEnd type="none" w="med" len="med"/>
                      <a:tailEnd type="none" w="med" len="med"/>
                    </a:lnL>
                    <a:lnR>
                      <a:noFill/>
                    </a:lnR>
                    <a:lnT>
                      <a:noFill/>
                    </a:lnT>
                    <a:lnB>
                      <a:noFill/>
                    </a:lnB>
                  </a:tcPr>
                </a:tc>
                <a:tc>
                  <a:txBody>
                    <a:bodyPr/>
                    <a:lstStyle/>
                    <a:p>
                      <a:pPr algn="l" fontAlgn="b"/>
                      <a:r>
                        <a:rPr lang="en-US" sz="1100" b="0" i="0" u="none" strike="noStrike">
                          <a:solidFill>
                            <a:srgbClr val="000000"/>
                          </a:solidFill>
                          <a:effectLst/>
                          <a:latin typeface="Calibri"/>
                        </a:rPr>
                        <a:t>Sep-14</a:t>
                      </a:r>
                    </a:p>
                  </a:txBody>
                  <a:tcPr marL="9525" marR="9525" marT="9525" marB="0" anchor="b">
                    <a:lnL>
                      <a:noFill/>
                    </a:lnL>
                    <a:lnR>
                      <a:noFill/>
                    </a:lnR>
                    <a:lnT>
                      <a:noFill/>
                    </a:lnT>
                    <a:lnB>
                      <a:noFill/>
                    </a:lnB>
                  </a:tcPr>
                </a:tc>
              </a:tr>
              <a:tr h="370146">
                <a:tc>
                  <a:txBody>
                    <a:bodyPr/>
                    <a:lstStyle/>
                    <a:p>
                      <a:pPr algn="l" fontAlgn="b"/>
                      <a:r>
                        <a:rPr lang="en-US" sz="1100" b="0" i="0" u="none" strike="noStrike">
                          <a:solidFill>
                            <a:srgbClr val="000000"/>
                          </a:solidFill>
                          <a:effectLst/>
                          <a:latin typeface="Calibri"/>
                        </a:rPr>
                        <a:t>CSL</a:t>
                      </a:r>
                    </a:p>
                  </a:txBody>
                  <a:tcPr marL="9525" marR="9525" marT="9525" marB="0" anchor="b">
                    <a:lnL w="6350" cap="flat" cmpd="sng" algn="ctr">
                      <a:solidFill>
                        <a:srgbClr val="9BBB59"/>
                      </a:solidFill>
                      <a:prstDash val="solid"/>
                      <a:round/>
                      <a:headEnd type="none" w="med" len="med"/>
                      <a:tailEnd type="none" w="med" len="med"/>
                    </a:lnL>
                    <a:lnR w="6350" cap="flat" cmpd="sng" algn="ctr">
                      <a:solidFill>
                        <a:srgbClr val="9BBB59"/>
                      </a:solidFill>
                      <a:prstDash val="solid"/>
                      <a:round/>
                      <a:headEnd type="none" w="med" len="med"/>
                      <a:tailEnd type="none" w="med" len="med"/>
                    </a:lnR>
                    <a:lnT w="6350" cap="flat" cmpd="sng" algn="ctr">
                      <a:solidFill>
                        <a:srgbClr val="9BBB59"/>
                      </a:solidFill>
                      <a:prstDash val="solid"/>
                      <a:round/>
                      <a:headEnd type="none" w="med" len="med"/>
                      <a:tailEnd type="none" w="med" len="med"/>
                    </a:lnT>
                    <a:lnB w="6350" cap="flat" cmpd="sng" algn="ctr">
                      <a:solidFill>
                        <a:srgbClr val="9BBB59"/>
                      </a:solidFill>
                      <a:prstDash val="solid"/>
                      <a:round/>
                      <a:headEnd type="none" w="med" len="med"/>
                      <a:tailEnd type="none" w="med" len="med"/>
                    </a:lnB>
                    <a:solidFill>
                      <a:srgbClr val="EBF1DE"/>
                    </a:solidFill>
                  </a:tcPr>
                </a:tc>
                <a:tc>
                  <a:txBody>
                    <a:bodyPr/>
                    <a:lstStyle/>
                    <a:p>
                      <a:pPr algn="r" fontAlgn="b"/>
                      <a:r>
                        <a:rPr lang="en-US" sz="1100" b="0" i="0" u="none" strike="noStrike" dirty="0">
                          <a:solidFill>
                            <a:srgbClr val="000000"/>
                          </a:solidFill>
                          <a:effectLst/>
                          <a:latin typeface="Calibri"/>
                        </a:rPr>
                        <a:t>10</a:t>
                      </a:r>
                    </a:p>
                  </a:txBody>
                  <a:tcPr marL="9525" marR="9525" marT="9525" marB="0" anchor="b">
                    <a:lnL w="6350" cap="flat" cmpd="sng" algn="ctr">
                      <a:solidFill>
                        <a:srgbClr val="9BBB59"/>
                      </a:solidFill>
                      <a:prstDash val="solid"/>
                      <a:round/>
                      <a:headEnd type="none" w="med" len="med"/>
                      <a:tailEnd type="none" w="med" len="med"/>
                    </a:lnL>
                    <a:lnR>
                      <a:noFill/>
                    </a:lnR>
                    <a:lnT>
                      <a:noFill/>
                    </a:lnT>
                    <a:lnB>
                      <a:noFill/>
                    </a:lnB>
                    <a:solidFill>
                      <a:srgbClr val="FBAF78"/>
                    </a:solidFill>
                  </a:tcPr>
                </a:tc>
                <a:tc>
                  <a:txBody>
                    <a:bodyPr/>
                    <a:lstStyle/>
                    <a:p>
                      <a:pPr algn="r" fontAlgn="b"/>
                      <a:r>
                        <a:rPr lang="en-US" sz="1100" b="0" i="0" u="none" strike="noStrike" dirty="0">
                          <a:solidFill>
                            <a:srgbClr val="000000"/>
                          </a:solidFill>
                          <a:effectLst/>
                          <a:latin typeface="Calibri"/>
                        </a:rPr>
                        <a:t>4</a:t>
                      </a:r>
                    </a:p>
                  </a:txBody>
                  <a:tcPr marL="9525" marR="9525" marT="9525" marB="0" anchor="b">
                    <a:lnL>
                      <a:noFill/>
                    </a:lnL>
                    <a:lnR>
                      <a:noFill/>
                    </a:lnR>
                    <a:lnT>
                      <a:noFill/>
                    </a:lnT>
                    <a:lnB>
                      <a:noFill/>
                    </a:lnB>
                    <a:solidFill>
                      <a:srgbClr val="F8696B"/>
                    </a:solidFill>
                  </a:tcPr>
                </a:tc>
              </a:tr>
              <a:tr h="370146">
                <a:tc>
                  <a:txBody>
                    <a:bodyPr/>
                    <a:lstStyle/>
                    <a:p>
                      <a:pPr algn="l" fontAlgn="b"/>
                      <a:r>
                        <a:rPr lang="en-US" sz="1100" b="0" i="0" u="none" strike="noStrike">
                          <a:solidFill>
                            <a:srgbClr val="000000"/>
                          </a:solidFill>
                          <a:effectLst/>
                          <a:latin typeface="Calibri"/>
                        </a:rPr>
                        <a:t>CST</a:t>
                      </a:r>
                    </a:p>
                  </a:txBody>
                  <a:tcPr marL="9525" marR="9525" marT="9525" marB="0" anchor="b">
                    <a:lnL w="6350" cap="flat" cmpd="sng" algn="ctr">
                      <a:solidFill>
                        <a:srgbClr val="9BBB59"/>
                      </a:solidFill>
                      <a:prstDash val="solid"/>
                      <a:round/>
                      <a:headEnd type="none" w="med" len="med"/>
                      <a:tailEnd type="none" w="med" len="med"/>
                    </a:lnL>
                    <a:lnR w="6350" cap="flat" cmpd="sng" algn="ctr">
                      <a:solidFill>
                        <a:srgbClr val="9BBB59"/>
                      </a:solidFill>
                      <a:prstDash val="solid"/>
                      <a:round/>
                      <a:headEnd type="none" w="med" len="med"/>
                      <a:tailEnd type="none" w="med" len="med"/>
                    </a:lnR>
                    <a:lnT w="6350" cap="flat" cmpd="sng" algn="ctr">
                      <a:solidFill>
                        <a:srgbClr val="9BBB59"/>
                      </a:solidFill>
                      <a:prstDash val="solid"/>
                      <a:round/>
                      <a:headEnd type="none" w="med" len="med"/>
                      <a:tailEnd type="none" w="med" len="med"/>
                    </a:lnT>
                    <a:lnB w="6350" cap="flat" cmpd="sng" algn="ctr">
                      <a:solidFill>
                        <a:srgbClr val="9BBB59"/>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12</a:t>
                      </a:r>
                    </a:p>
                  </a:txBody>
                  <a:tcPr marL="9525" marR="9525" marT="9525" marB="0" anchor="b">
                    <a:lnL w="6350" cap="flat" cmpd="sng" algn="ctr">
                      <a:solidFill>
                        <a:srgbClr val="9BBB59"/>
                      </a:solidFill>
                      <a:prstDash val="solid"/>
                      <a:round/>
                      <a:headEnd type="none" w="med" len="med"/>
                      <a:tailEnd type="none" w="med" len="med"/>
                    </a:lnL>
                    <a:lnR>
                      <a:noFill/>
                    </a:lnR>
                    <a:lnT>
                      <a:noFill/>
                    </a:lnT>
                    <a:lnB>
                      <a:noFill/>
                    </a:lnB>
                    <a:solidFill>
                      <a:srgbClr val="FDC77D"/>
                    </a:solidFill>
                  </a:tcPr>
                </a:tc>
                <a:tc>
                  <a:txBody>
                    <a:bodyPr/>
                    <a:lstStyle/>
                    <a:p>
                      <a:pPr algn="r" fontAlgn="b"/>
                      <a:r>
                        <a:rPr lang="en-US" sz="1100" b="0" i="0" u="none" strike="noStrike">
                          <a:solidFill>
                            <a:srgbClr val="000000"/>
                          </a:solidFill>
                          <a:effectLst/>
                          <a:latin typeface="Calibri"/>
                        </a:rPr>
                        <a:t>4</a:t>
                      </a:r>
                    </a:p>
                  </a:txBody>
                  <a:tcPr marL="9525" marR="9525" marT="9525" marB="0" anchor="b">
                    <a:lnL>
                      <a:noFill/>
                    </a:lnL>
                    <a:lnR>
                      <a:noFill/>
                    </a:lnR>
                    <a:lnT>
                      <a:noFill/>
                    </a:lnT>
                    <a:lnB>
                      <a:noFill/>
                    </a:lnB>
                    <a:solidFill>
                      <a:srgbClr val="F8696B"/>
                    </a:solidFill>
                  </a:tcPr>
                </a:tc>
              </a:tr>
              <a:tr h="669964">
                <a:tc>
                  <a:txBody>
                    <a:bodyPr/>
                    <a:lstStyle/>
                    <a:p>
                      <a:pPr algn="l" fontAlgn="b"/>
                      <a:r>
                        <a:rPr lang="en-US" sz="1100" b="0" i="0" u="none" strike="noStrike">
                          <a:solidFill>
                            <a:srgbClr val="000000"/>
                          </a:solidFill>
                          <a:effectLst/>
                          <a:latin typeface="Calibri"/>
                        </a:rPr>
                        <a:t>Delta Dental</a:t>
                      </a:r>
                    </a:p>
                  </a:txBody>
                  <a:tcPr marL="9525" marR="9525" marT="9525" marB="0" anchor="b">
                    <a:lnL w="6350" cap="flat" cmpd="sng" algn="ctr">
                      <a:solidFill>
                        <a:srgbClr val="9BBB59"/>
                      </a:solidFill>
                      <a:prstDash val="solid"/>
                      <a:round/>
                      <a:headEnd type="none" w="med" len="med"/>
                      <a:tailEnd type="none" w="med" len="med"/>
                    </a:lnL>
                    <a:lnR w="6350" cap="flat" cmpd="sng" algn="ctr">
                      <a:solidFill>
                        <a:srgbClr val="9BBB59"/>
                      </a:solidFill>
                      <a:prstDash val="solid"/>
                      <a:round/>
                      <a:headEnd type="none" w="med" len="med"/>
                      <a:tailEnd type="none" w="med" len="med"/>
                    </a:lnR>
                    <a:lnT w="6350" cap="flat" cmpd="sng" algn="ctr">
                      <a:solidFill>
                        <a:srgbClr val="9BBB59"/>
                      </a:solidFill>
                      <a:prstDash val="solid"/>
                      <a:round/>
                      <a:headEnd type="none" w="med" len="med"/>
                      <a:tailEnd type="none" w="med" len="med"/>
                    </a:lnT>
                    <a:lnB w="6350" cap="flat" cmpd="sng" algn="ctr">
                      <a:solidFill>
                        <a:srgbClr val="9BBB59"/>
                      </a:solidFill>
                      <a:prstDash val="solid"/>
                      <a:round/>
                      <a:headEnd type="none" w="med" len="med"/>
                      <a:tailEnd type="none" w="med" len="med"/>
                    </a:lnB>
                    <a:solidFill>
                      <a:srgbClr val="EBF1DE"/>
                    </a:solidFill>
                  </a:tcPr>
                </a:tc>
                <a:tc>
                  <a:txBody>
                    <a:bodyPr/>
                    <a:lstStyle/>
                    <a:p>
                      <a:pPr algn="r" fontAlgn="b"/>
                      <a:r>
                        <a:rPr lang="en-US" sz="1100" b="0" i="0" u="none" strike="noStrike">
                          <a:solidFill>
                            <a:srgbClr val="000000"/>
                          </a:solidFill>
                          <a:effectLst/>
                          <a:latin typeface="Calibri"/>
                        </a:rPr>
                        <a:t>24</a:t>
                      </a:r>
                    </a:p>
                  </a:txBody>
                  <a:tcPr marL="9525" marR="9525" marT="9525" marB="0" anchor="b">
                    <a:lnL w="6350" cap="flat" cmpd="sng" algn="ctr">
                      <a:solidFill>
                        <a:srgbClr val="9BBB59"/>
                      </a:solidFill>
                      <a:prstDash val="solid"/>
                      <a:round/>
                      <a:headEnd type="none" w="med" len="med"/>
                      <a:tailEnd type="none" w="med" len="med"/>
                    </a:lnL>
                    <a:lnR>
                      <a:noFill/>
                    </a:lnR>
                    <a:lnT>
                      <a:noFill/>
                    </a:lnT>
                    <a:lnB>
                      <a:noFill/>
                    </a:lnB>
                    <a:solidFill>
                      <a:srgbClr val="E0E383"/>
                    </a:solidFill>
                  </a:tcPr>
                </a:tc>
                <a:tc>
                  <a:txBody>
                    <a:bodyPr/>
                    <a:lstStyle/>
                    <a:p>
                      <a:pPr algn="r" fontAlgn="b"/>
                      <a:r>
                        <a:rPr lang="en-US" sz="1100" b="0" i="0" u="none" strike="noStrike">
                          <a:solidFill>
                            <a:srgbClr val="000000"/>
                          </a:solidFill>
                          <a:effectLst/>
                          <a:latin typeface="Calibri"/>
                        </a:rPr>
                        <a:t>48</a:t>
                      </a:r>
                    </a:p>
                  </a:txBody>
                  <a:tcPr marL="9525" marR="9525" marT="9525" marB="0" anchor="b">
                    <a:lnL>
                      <a:noFill/>
                    </a:lnL>
                    <a:lnR>
                      <a:noFill/>
                    </a:lnR>
                    <a:lnT>
                      <a:noFill/>
                    </a:lnT>
                    <a:lnB>
                      <a:noFill/>
                    </a:lnB>
                    <a:solidFill>
                      <a:srgbClr val="8DCA7E"/>
                    </a:solidFill>
                  </a:tcPr>
                </a:tc>
              </a:tr>
              <a:tr h="669964">
                <a:tc>
                  <a:txBody>
                    <a:bodyPr/>
                    <a:lstStyle/>
                    <a:p>
                      <a:pPr algn="l" fontAlgn="b"/>
                      <a:r>
                        <a:rPr lang="en-US" sz="1100" b="0" i="0" u="none" strike="noStrike">
                          <a:solidFill>
                            <a:srgbClr val="000000"/>
                          </a:solidFill>
                          <a:effectLst/>
                          <a:latin typeface="Calibri"/>
                        </a:rPr>
                        <a:t>UHC Dental</a:t>
                      </a:r>
                    </a:p>
                  </a:txBody>
                  <a:tcPr marL="9525" marR="9525" marT="9525" marB="0" anchor="b">
                    <a:lnL w="6350" cap="flat" cmpd="sng" algn="ctr">
                      <a:solidFill>
                        <a:srgbClr val="9BBB59"/>
                      </a:solidFill>
                      <a:prstDash val="solid"/>
                      <a:round/>
                      <a:headEnd type="none" w="med" len="med"/>
                      <a:tailEnd type="none" w="med" len="med"/>
                    </a:lnL>
                    <a:lnR w="6350" cap="flat" cmpd="sng" algn="ctr">
                      <a:solidFill>
                        <a:srgbClr val="9BBB59"/>
                      </a:solidFill>
                      <a:prstDash val="solid"/>
                      <a:round/>
                      <a:headEnd type="none" w="med" len="med"/>
                      <a:tailEnd type="none" w="med" len="med"/>
                    </a:lnR>
                    <a:lnT w="6350" cap="flat" cmpd="sng" algn="ctr">
                      <a:solidFill>
                        <a:srgbClr val="9BBB59"/>
                      </a:solidFill>
                      <a:prstDash val="solid"/>
                      <a:round/>
                      <a:headEnd type="none" w="med" len="med"/>
                      <a:tailEnd type="none" w="med" len="med"/>
                    </a:lnT>
                    <a:lnB w="6350" cap="flat" cmpd="sng" algn="ctr">
                      <a:solidFill>
                        <a:srgbClr val="9BBB59"/>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18</a:t>
                      </a:r>
                    </a:p>
                  </a:txBody>
                  <a:tcPr marL="9525" marR="9525" marT="9525" marB="0" anchor="b">
                    <a:lnL w="6350" cap="flat" cmpd="sng" algn="ctr">
                      <a:solidFill>
                        <a:srgbClr val="9BBB59"/>
                      </a:solidFill>
                      <a:prstDash val="solid"/>
                      <a:round/>
                      <a:headEnd type="none" w="med" len="med"/>
                      <a:tailEnd type="none" w="med" len="med"/>
                    </a:lnL>
                    <a:lnR>
                      <a:noFill/>
                    </a:lnR>
                    <a:lnT>
                      <a:noFill/>
                    </a:lnT>
                    <a:lnB>
                      <a:noFill/>
                    </a:lnB>
                    <a:solidFill>
                      <a:srgbClr val="F5E984"/>
                    </a:solidFill>
                  </a:tcPr>
                </a:tc>
                <a:tc>
                  <a:txBody>
                    <a:bodyPr/>
                    <a:lstStyle/>
                    <a:p>
                      <a:pPr algn="r" fontAlgn="b"/>
                      <a:r>
                        <a:rPr lang="en-US" sz="1100" b="0" i="0" u="none" strike="noStrike">
                          <a:solidFill>
                            <a:srgbClr val="000000"/>
                          </a:solidFill>
                          <a:effectLst/>
                          <a:latin typeface="Calibri"/>
                        </a:rPr>
                        <a:t>10</a:t>
                      </a:r>
                    </a:p>
                  </a:txBody>
                  <a:tcPr marL="9525" marR="9525" marT="9525" marB="0" anchor="b">
                    <a:lnL>
                      <a:noFill/>
                    </a:lnL>
                    <a:lnR>
                      <a:noFill/>
                    </a:lnR>
                    <a:lnT>
                      <a:noFill/>
                    </a:lnT>
                    <a:lnB>
                      <a:noFill/>
                    </a:lnB>
                    <a:solidFill>
                      <a:srgbClr val="FBAF78"/>
                    </a:solidFill>
                  </a:tcPr>
                </a:tc>
              </a:tr>
              <a:tr h="370146">
                <a:tc>
                  <a:txBody>
                    <a:bodyPr/>
                    <a:lstStyle/>
                    <a:p>
                      <a:pPr algn="l" fontAlgn="b"/>
                      <a:r>
                        <a:rPr lang="en-US" sz="1100" b="0" i="0" u="none" strike="noStrike">
                          <a:solidFill>
                            <a:srgbClr val="000000"/>
                          </a:solidFill>
                          <a:effectLst/>
                          <a:latin typeface="Calibri"/>
                        </a:rPr>
                        <a:t>Kaiser</a:t>
                      </a:r>
                    </a:p>
                  </a:txBody>
                  <a:tcPr marL="9525" marR="9525" marT="9525" marB="0" anchor="b">
                    <a:lnL w="6350" cap="flat" cmpd="sng" algn="ctr">
                      <a:solidFill>
                        <a:srgbClr val="9BBB59"/>
                      </a:solidFill>
                      <a:prstDash val="solid"/>
                      <a:round/>
                      <a:headEnd type="none" w="med" len="med"/>
                      <a:tailEnd type="none" w="med" len="med"/>
                    </a:lnL>
                    <a:lnR w="6350" cap="flat" cmpd="sng" algn="ctr">
                      <a:solidFill>
                        <a:srgbClr val="9BBB59"/>
                      </a:solidFill>
                      <a:prstDash val="solid"/>
                      <a:round/>
                      <a:headEnd type="none" w="med" len="med"/>
                      <a:tailEnd type="none" w="med" len="med"/>
                    </a:lnR>
                    <a:lnT w="6350" cap="flat" cmpd="sng" algn="ctr">
                      <a:solidFill>
                        <a:srgbClr val="9BBB59"/>
                      </a:solidFill>
                      <a:prstDash val="solid"/>
                      <a:round/>
                      <a:headEnd type="none" w="med" len="med"/>
                      <a:tailEnd type="none" w="med" len="med"/>
                    </a:lnT>
                    <a:lnB w="6350" cap="flat" cmpd="sng" algn="ctr">
                      <a:solidFill>
                        <a:srgbClr val="9BBB59"/>
                      </a:solidFill>
                      <a:prstDash val="solid"/>
                      <a:round/>
                      <a:headEnd type="none" w="med" len="med"/>
                      <a:tailEnd type="none" w="med" len="med"/>
                    </a:lnB>
                    <a:solidFill>
                      <a:srgbClr val="EBF1DE"/>
                    </a:solidFill>
                  </a:tcPr>
                </a:tc>
                <a:tc>
                  <a:txBody>
                    <a:bodyPr/>
                    <a:lstStyle/>
                    <a:p>
                      <a:pPr algn="r" fontAlgn="b"/>
                      <a:r>
                        <a:rPr lang="en-US" sz="1100" b="0" i="0" u="none" strike="noStrike">
                          <a:solidFill>
                            <a:srgbClr val="000000"/>
                          </a:solidFill>
                          <a:effectLst/>
                          <a:latin typeface="Calibri"/>
                        </a:rPr>
                        <a:t>37</a:t>
                      </a:r>
                    </a:p>
                  </a:txBody>
                  <a:tcPr marL="9525" marR="9525" marT="9525" marB="0" anchor="b">
                    <a:lnL w="6350" cap="flat" cmpd="sng" algn="ctr">
                      <a:solidFill>
                        <a:srgbClr val="9BBB59"/>
                      </a:solidFill>
                      <a:prstDash val="solid"/>
                      <a:round/>
                      <a:headEnd type="none" w="med" len="med"/>
                      <a:tailEnd type="none" w="med" len="med"/>
                    </a:lnL>
                    <a:lnR>
                      <a:noFill/>
                    </a:lnR>
                    <a:lnT>
                      <a:noFill/>
                    </a:lnT>
                    <a:lnB>
                      <a:noFill/>
                    </a:lnB>
                    <a:solidFill>
                      <a:srgbClr val="B3D580"/>
                    </a:solidFill>
                  </a:tcPr>
                </a:tc>
                <a:tc>
                  <a:txBody>
                    <a:bodyPr/>
                    <a:lstStyle/>
                    <a:p>
                      <a:pPr algn="r" fontAlgn="b"/>
                      <a:r>
                        <a:rPr lang="en-US" sz="1100" b="0" i="0" u="none" strike="noStrike" dirty="0">
                          <a:solidFill>
                            <a:srgbClr val="000000"/>
                          </a:solidFill>
                          <a:effectLst/>
                          <a:latin typeface="Calibri"/>
                        </a:rPr>
                        <a:t>60</a:t>
                      </a:r>
                    </a:p>
                  </a:txBody>
                  <a:tcPr marL="9525" marR="9525" marT="9525" marB="0" anchor="b">
                    <a:lnL>
                      <a:noFill/>
                    </a:lnL>
                    <a:lnR>
                      <a:noFill/>
                    </a:lnR>
                    <a:lnT>
                      <a:noFill/>
                    </a:lnT>
                    <a:lnB>
                      <a:noFill/>
                    </a:lnB>
                    <a:solidFill>
                      <a:srgbClr val="63BE7B"/>
                    </a:solidFill>
                  </a:tcPr>
                </a:tc>
              </a:tr>
            </a:tbl>
          </a:graphicData>
        </a:graphic>
      </p:graphicFrame>
    </p:spTree>
    <p:extLst>
      <p:ext uri="{BB962C8B-B14F-4D97-AF65-F5344CB8AC3E}">
        <p14:creationId xmlns:p14="http://schemas.microsoft.com/office/powerpoint/2010/main" xmlns="" val="23776619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VOYA is our carrier for </a:t>
            </a:r>
          </a:p>
          <a:p>
            <a:pPr lvl="1"/>
            <a:r>
              <a:rPr lang="en-US" dirty="0" smtClean="0"/>
              <a:t>Long-term Disability and </a:t>
            </a:r>
          </a:p>
          <a:p>
            <a:pPr lvl="1"/>
            <a:r>
              <a:rPr lang="en-US" dirty="0" smtClean="0"/>
              <a:t>Life Insurance Business Partner</a:t>
            </a:r>
          </a:p>
          <a:p>
            <a:pPr lvl="1"/>
            <a:r>
              <a:rPr lang="en-US" dirty="0" smtClean="0"/>
              <a:t>Stop Loss</a:t>
            </a:r>
          </a:p>
          <a:p>
            <a:r>
              <a:rPr lang="en-US" dirty="0" smtClean="0"/>
              <a:t>Rebranding  </a:t>
            </a:r>
          </a:p>
          <a:p>
            <a:r>
              <a:rPr lang="en-US" dirty="0" smtClean="0"/>
              <a:t>The process has been taking place in stages across the company and as result, you may see both ING U.S. and </a:t>
            </a:r>
            <a:r>
              <a:rPr lang="en-US" dirty="0" err="1" smtClean="0"/>
              <a:t>Voya</a:t>
            </a:r>
            <a:r>
              <a:rPr lang="en-US" dirty="0" smtClean="0"/>
              <a:t> throughout the end of the year</a:t>
            </a:r>
            <a:endParaRPr lang="en-US" dirty="0"/>
          </a:p>
        </p:txBody>
      </p:sp>
      <p:sp>
        <p:nvSpPr>
          <p:cNvPr id="3" name="Title 2"/>
          <p:cNvSpPr>
            <a:spLocks noGrp="1"/>
          </p:cNvSpPr>
          <p:nvPr>
            <p:ph type="title"/>
          </p:nvPr>
        </p:nvSpPr>
        <p:spPr/>
        <p:txBody>
          <a:bodyPr>
            <a:normAutofit/>
          </a:bodyPr>
          <a:lstStyle/>
          <a:p>
            <a:r>
              <a:rPr lang="en-US" dirty="0" smtClean="0"/>
              <a:t>ING/</a:t>
            </a:r>
            <a:r>
              <a:rPr lang="en-US" dirty="0" err="1" smtClean="0"/>
              <a:t>Reliastar</a:t>
            </a:r>
            <a:r>
              <a:rPr lang="en-US" dirty="0" smtClean="0"/>
              <a:t> became VOYA Financial	</a:t>
            </a:r>
            <a:endParaRPr lang="en-US" dirty="0"/>
          </a:p>
        </p:txBody>
      </p:sp>
      <p:sp>
        <p:nvSpPr>
          <p:cNvPr id="4" name="Footer Placeholder 3"/>
          <p:cNvSpPr>
            <a:spLocks noGrp="1"/>
          </p:cNvSpPr>
          <p:nvPr>
            <p:ph type="ftr" sz="quarter" idx="11"/>
          </p:nvPr>
        </p:nvSpPr>
        <p:spPr/>
        <p:txBody>
          <a:bodyPr/>
          <a:lstStyle/>
          <a:p>
            <a:r>
              <a:rPr lang="en-US" smtClean="0"/>
              <a:t>Benefits Fringe Committee Meeting 9 25 14</a:t>
            </a:r>
            <a:endParaRPr lang="en-US"/>
          </a:p>
        </p:txBody>
      </p:sp>
      <p:sp>
        <p:nvSpPr>
          <p:cNvPr id="5" name="Slide Number Placeholder 4"/>
          <p:cNvSpPr>
            <a:spLocks noGrp="1"/>
          </p:cNvSpPr>
          <p:nvPr>
            <p:ph type="sldNum" sz="quarter" idx="12"/>
          </p:nvPr>
        </p:nvSpPr>
        <p:spPr/>
        <p:txBody>
          <a:bodyPr/>
          <a:lstStyle/>
          <a:p>
            <a:fld id="{D9F54A03-3EFE-4632-B6B7-FF701CC31AAA}" type="slidenum">
              <a:rPr lang="en-US" smtClean="0"/>
              <a:pPr/>
              <a:t>23</a:t>
            </a:fld>
            <a:endParaRPr lang="en-US"/>
          </a:p>
        </p:txBody>
      </p:sp>
    </p:spTree>
    <p:extLst>
      <p:ext uri="{BB962C8B-B14F-4D97-AF65-F5344CB8AC3E}">
        <p14:creationId xmlns:p14="http://schemas.microsoft.com/office/powerpoint/2010/main" xmlns="" val="5257981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Pre-paid Legal became </a:t>
            </a:r>
            <a:r>
              <a:rPr lang="en-US" dirty="0" err="1" smtClean="0"/>
              <a:t>LegalShield</a:t>
            </a:r>
            <a:endParaRPr lang="en-US"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l="24217" t="10207" r="25641" b="3928"/>
          <a:stretch>
            <a:fillRect/>
          </a:stretch>
        </p:blipFill>
        <p:spPr bwMode="auto">
          <a:xfrm>
            <a:off x="609600" y="1981200"/>
            <a:ext cx="5867400" cy="5791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smtClean="0"/>
              <a:t>Benefits Fringe Committee Meeting 9 25 14</a:t>
            </a:r>
            <a:endParaRPr lang="en-US"/>
          </a:p>
        </p:txBody>
      </p:sp>
      <p:sp>
        <p:nvSpPr>
          <p:cNvPr id="4" name="Slide Number Placeholder 3"/>
          <p:cNvSpPr>
            <a:spLocks noGrp="1"/>
          </p:cNvSpPr>
          <p:nvPr>
            <p:ph type="sldNum" sz="quarter" idx="12"/>
          </p:nvPr>
        </p:nvSpPr>
        <p:spPr/>
        <p:txBody>
          <a:bodyPr/>
          <a:lstStyle/>
          <a:p>
            <a:fld id="{D9F54A03-3EFE-4632-B6B7-FF701CC31AAA}" type="slidenum">
              <a:rPr lang="en-US" smtClean="0"/>
              <a:pPr/>
              <a:t>24</a:t>
            </a:fld>
            <a:endParaRPr lang="en-US"/>
          </a:p>
        </p:txBody>
      </p:sp>
    </p:spTree>
    <p:extLst>
      <p:ext uri="{BB962C8B-B14F-4D97-AF65-F5344CB8AC3E}">
        <p14:creationId xmlns:p14="http://schemas.microsoft.com/office/powerpoint/2010/main" xmlns="" val="11148225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“We’re not just changing our name. We’re changing health care.”</a:t>
            </a:r>
          </a:p>
          <a:p>
            <a:r>
              <a:rPr lang="en-US" dirty="0" smtClean="0"/>
              <a:t>Benefit enhancement subject to negotiation and to be further explored-coverage for eligible benefits received out of network for wellness type services such as Minute Clinics.</a:t>
            </a:r>
          </a:p>
          <a:p>
            <a:pPr marL="109728" indent="0">
              <a:buNone/>
            </a:pPr>
            <a:endParaRPr lang="en-US" dirty="0" smtClean="0"/>
          </a:p>
          <a:p>
            <a:pPr marL="109728" indent="0" algn="ctr">
              <a:buNone/>
            </a:pPr>
            <a:r>
              <a:rPr lang="en-US" dirty="0" smtClean="0"/>
              <a:t>What is a “Minute Clinic” and how can we get “Minute Clinics” added to the Anthem BlueCross network or have the District provide internal claims support for eligible services rendered at Minute Clinic-like facilities (Costco’s, Rite Aid, Walgreens, etc) </a:t>
            </a:r>
          </a:p>
          <a:p>
            <a:pPr marL="109728" indent="0" algn="ctr">
              <a:buNone/>
            </a:pPr>
            <a:endParaRPr lang="en-US" dirty="0" smtClean="0"/>
          </a:p>
          <a:p>
            <a:pPr marL="109728" indent="0">
              <a:buNone/>
            </a:pPr>
            <a:r>
              <a:rPr lang="en-US" sz="2000" i="1" dirty="0" smtClean="0"/>
              <a:t>Minute Clinic is a (brand name trademarked by CVS Caremark) who offer walk-in </a:t>
            </a:r>
            <a:r>
              <a:rPr lang="en-US" sz="2000" i="1" dirty="0"/>
              <a:t>medical clinics are staffed by nurse practitioners and physician assistants who specialize in family health care and are trained to diagnose, treat and write prescriptions for common family illnesses such as strep throat and ear, eye, sinus, bladder and bronchial infections. Minor wounds, abrasions and joint sprains are treated, and common vaccinations such as influenza, tetanus, </a:t>
            </a:r>
            <a:r>
              <a:rPr lang="en-US" sz="2000" i="1" dirty="0" err="1"/>
              <a:t>pneumovax</a:t>
            </a:r>
            <a:r>
              <a:rPr lang="en-US" sz="2000" i="1" dirty="0"/>
              <a:t>, and Hepatitis A &amp; B are available at all locations. In addition, </a:t>
            </a:r>
            <a:r>
              <a:rPr lang="en-US" sz="2000" i="1" dirty="0" smtClean="0"/>
              <a:t>Minute Clinic </a:t>
            </a:r>
            <a:r>
              <a:rPr lang="en-US" sz="2000" i="1" dirty="0"/>
              <a:t>offers a wide range of wellness services, including sports and camp physicals, smoking cessation and TB testing. Routine lab tests, instant results and education is available for those with diabetes, high cholesterol, high blood pressure or asthma.</a:t>
            </a:r>
          </a:p>
        </p:txBody>
      </p:sp>
      <p:sp>
        <p:nvSpPr>
          <p:cNvPr id="3" name="Title 2"/>
          <p:cNvSpPr>
            <a:spLocks noGrp="1"/>
          </p:cNvSpPr>
          <p:nvPr>
            <p:ph type="title"/>
          </p:nvPr>
        </p:nvSpPr>
        <p:spPr/>
        <p:txBody>
          <a:bodyPr>
            <a:normAutofit/>
          </a:bodyPr>
          <a:lstStyle/>
          <a:p>
            <a:r>
              <a:rPr lang="en-US" dirty="0" smtClean="0"/>
              <a:t>CVS Caremark became CVS Health</a:t>
            </a:r>
            <a:endParaRPr lang="en-US" dirty="0"/>
          </a:p>
        </p:txBody>
      </p:sp>
      <p:pic>
        <p:nvPicPr>
          <p:cNvPr id="4098" name="Picture 2" descr="C:\Users\jseibert\AppData\Local\Microsoft\Windows\Temporary Internet Files\Content.IE5\MVKUHQIM\MC900435235[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15000" y="7848600"/>
            <a:ext cx="823474" cy="57661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11"/>
          </p:nvPr>
        </p:nvSpPr>
        <p:spPr/>
        <p:txBody>
          <a:bodyPr/>
          <a:lstStyle/>
          <a:p>
            <a:r>
              <a:rPr lang="en-US" smtClean="0"/>
              <a:t>Benefits Fringe Committee Meeting 9 25 14</a:t>
            </a:r>
            <a:endParaRPr lang="en-US"/>
          </a:p>
        </p:txBody>
      </p:sp>
      <p:sp>
        <p:nvSpPr>
          <p:cNvPr id="5" name="Slide Number Placeholder 4"/>
          <p:cNvSpPr>
            <a:spLocks noGrp="1"/>
          </p:cNvSpPr>
          <p:nvPr>
            <p:ph type="sldNum" sz="quarter" idx="12"/>
          </p:nvPr>
        </p:nvSpPr>
        <p:spPr/>
        <p:txBody>
          <a:bodyPr/>
          <a:lstStyle/>
          <a:p>
            <a:fld id="{D9F54A03-3EFE-4632-B6B7-FF701CC31AAA}" type="slidenum">
              <a:rPr lang="en-US" smtClean="0"/>
              <a:pPr/>
              <a:t>25</a:t>
            </a:fld>
            <a:endParaRPr lang="en-US"/>
          </a:p>
        </p:txBody>
      </p:sp>
    </p:spTree>
    <p:extLst>
      <p:ext uri="{BB962C8B-B14F-4D97-AF65-F5344CB8AC3E}">
        <p14:creationId xmlns:p14="http://schemas.microsoft.com/office/powerpoint/2010/main" xmlns="" val="34681071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Issue:	Out-of-network flu shot coverage. </a:t>
            </a:r>
          </a:p>
          <a:p>
            <a:r>
              <a:rPr lang="en-US" dirty="0" smtClean="0"/>
              <a:t>Injections are covered, but when received out of network, then the reimbursement process is </a:t>
            </a:r>
            <a:r>
              <a:rPr lang="en-US" dirty="0" err="1" smtClean="0"/>
              <a:t>honorous</a:t>
            </a:r>
            <a:r>
              <a:rPr lang="en-US" dirty="0" smtClean="0"/>
              <a:t>.</a:t>
            </a:r>
          </a:p>
          <a:p>
            <a:r>
              <a:rPr lang="en-US" dirty="0" smtClean="0"/>
              <a:t>Challenge to minimize the administrative burden to the employee</a:t>
            </a:r>
          </a:p>
          <a:p>
            <a:pPr lvl="1"/>
            <a:r>
              <a:rPr lang="en-US" dirty="0" smtClean="0"/>
              <a:t>Pursue getting Rite Aid, CVS, </a:t>
            </a:r>
            <a:r>
              <a:rPr lang="en-US" dirty="0" err="1" smtClean="0"/>
              <a:t>etc</a:t>
            </a:r>
            <a:r>
              <a:rPr lang="en-US" dirty="0" smtClean="0"/>
              <a:t> added to the Blue Cross network</a:t>
            </a:r>
          </a:p>
          <a:p>
            <a:pPr lvl="1"/>
            <a:r>
              <a:rPr lang="en-US" dirty="0" smtClean="0"/>
              <a:t>Develop an internal claims reimbursement infrastructure</a:t>
            </a:r>
          </a:p>
          <a:p>
            <a:pPr marL="393192" lvl="1" indent="0">
              <a:buNone/>
            </a:pPr>
            <a:r>
              <a:rPr lang="en-US" dirty="0" smtClean="0"/>
              <a:t>Status Quo: pay up front, then get reimbursed from </a:t>
            </a:r>
            <a:r>
              <a:rPr lang="en-US" dirty="0" err="1" smtClean="0"/>
              <a:t>Coresource</a:t>
            </a:r>
            <a:r>
              <a:rPr lang="en-US" dirty="0" smtClean="0"/>
              <a:t>.</a:t>
            </a:r>
          </a:p>
          <a:p>
            <a:pPr lvl="1"/>
            <a:endParaRPr lang="en-US" dirty="0"/>
          </a:p>
        </p:txBody>
      </p:sp>
      <p:sp>
        <p:nvSpPr>
          <p:cNvPr id="3" name="Footer Placeholder 2"/>
          <p:cNvSpPr>
            <a:spLocks noGrp="1"/>
          </p:cNvSpPr>
          <p:nvPr>
            <p:ph type="ftr" sz="quarter" idx="11"/>
          </p:nvPr>
        </p:nvSpPr>
        <p:spPr/>
        <p:txBody>
          <a:bodyPr/>
          <a:lstStyle/>
          <a:p>
            <a:r>
              <a:rPr lang="en-US" smtClean="0"/>
              <a:t>Benefits Fringe Committee Meeting 9 25 14</a:t>
            </a:r>
            <a:endParaRPr lang="en-US"/>
          </a:p>
        </p:txBody>
      </p:sp>
      <p:sp>
        <p:nvSpPr>
          <p:cNvPr id="4" name="Slide Number Placeholder 3"/>
          <p:cNvSpPr>
            <a:spLocks noGrp="1"/>
          </p:cNvSpPr>
          <p:nvPr>
            <p:ph type="sldNum" sz="quarter" idx="12"/>
          </p:nvPr>
        </p:nvSpPr>
        <p:spPr/>
        <p:txBody>
          <a:bodyPr/>
          <a:lstStyle/>
          <a:p>
            <a:fld id="{D9F54A03-3EFE-4632-B6B7-FF701CC31AAA}" type="slidenum">
              <a:rPr lang="en-US" smtClean="0"/>
              <a:pPr/>
              <a:t>26</a:t>
            </a:fld>
            <a:endParaRPr lang="en-US"/>
          </a:p>
        </p:txBody>
      </p:sp>
      <p:sp>
        <p:nvSpPr>
          <p:cNvPr id="5" name="Title 4"/>
          <p:cNvSpPr>
            <a:spLocks noGrp="1"/>
          </p:cNvSpPr>
          <p:nvPr>
            <p:ph type="title"/>
          </p:nvPr>
        </p:nvSpPr>
        <p:spPr/>
        <p:txBody>
          <a:bodyPr/>
          <a:lstStyle/>
          <a:p>
            <a:r>
              <a:rPr lang="en-US" dirty="0" smtClean="0"/>
              <a:t>Minute Clinics</a:t>
            </a:r>
            <a:endParaRPr lang="en-US" dirty="0"/>
          </a:p>
        </p:txBody>
      </p:sp>
    </p:spTree>
    <p:extLst>
      <p:ext uri="{BB962C8B-B14F-4D97-AF65-F5344CB8AC3E}">
        <p14:creationId xmlns:p14="http://schemas.microsoft.com/office/powerpoint/2010/main" xmlns="" val="1268601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Issue: Ensure continuity of benefits between the HMO and Self-Funded plan-Management brought this issue forward for further review. Review is pending.</a:t>
            </a:r>
            <a:endParaRPr lang="en-US" dirty="0"/>
          </a:p>
        </p:txBody>
      </p:sp>
      <p:sp>
        <p:nvSpPr>
          <p:cNvPr id="3" name="Title 2"/>
          <p:cNvSpPr>
            <a:spLocks noGrp="1"/>
          </p:cNvSpPr>
          <p:nvPr>
            <p:ph type="title"/>
          </p:nvPr>
        </p:nvSpPr>
        <p:spPr/>
        <p:txBody>
          <a:bodyPr/>
          <a:lstStyle/>
          <a:p>
            <a:r>
              <a:rPr lang="en-US" dirty="0" smtClean="0"/>
              <a:t>Mental Health Parity</a:t>
            </a:r>
            <a:endParaRPr lang="en-US" dirty="0"/>
          </a:p>
        </p:txBody>
      </p:sp>
      <p:sp>
        <p:nvSpPr>
          <p:cNvPr id="4" name="Footer Placeholder 3"/>
          <p:cNvSpPr>
            <a:spLocks noGrp="1"/>
          </p:cNvSpPr>
          <p:nvPr>
            <p:ph type="ftr" sz="quarter" idx="11"/>
          </p:nvPr>
        </p:nvSpPr>
        <p:spPr/>
        <p:txBody>
          <a:bodyPr/>
          <a:lstStyle/>
          <a:p>
            <a:r>
              <a:rPr lang="en-US" smtClean="0"/>
              <a:t>Benefits Fringe Committee Meeting 9 25 14</a:t>
            </a:r>
            <a:endParaRPr lang="en-US"/>
          </a:p>
        </p:txBody>
      </p:sp>
      <p:sp>
        <p:nvSpPr>
          <p:cNvPr id="5" name="Slide Number Placeholder 4"/>
          <p:cNvSpPr>
            <a:spLocks noGrp="1"/>
          </p:cNvSpPr>
          <p:nvPr>
            <p:ph type="sldNum" sz="quarter" idx="12"/>
          </p:nvPr>
        </p:nvSpPr>
        <p:spPr/>
        <p:txBody>
          <a:bodyPr/>
          <a:lstStyle/>
          <a:p>
            <a:fld id="{D9F54A03-3EFE-4632-B6B7-FF701CC31AAA}" type="slidenum">
              <a:rPr lang="en-US" smtClean="0"/>
              <a:pPr/>
              <a:t>27</a:t>
            </a:fld>
            <a:endParaRPr lang="en-US"/>
          </a:p>
        </p:txBody>
      </p:sp>
    </p:spTree>
    <p:extLst>
      <p:ext uri="{BB962C8B-B14F-4D97-AF65-F5344CB8AC3E}">
        <p14:creationId xmlns:p14="http://schemas.microsoft.com/office/powerpoint/2010/main" xmlns="" val="3414758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Statements will go out in March 2015</a:t>
            </a:r>
          </a:p>
          <a:p>
            <a:pPr>
              <a:buNone/>
            </a:pPr>
            <a:endParaRPr lang="en-US" dirty="0" smtClean="0"/>
          </a:p>
          <a:p>
            <a:pPr lvl="1"/>
            <a:r>
              <a:rPr lang="en-US" dirty="0" smtClean="0"/>
              <a:t>Benefits through February</a:t>
            </a:r>
          </a:p>
          <a:p>
            <a:pPr lvl="1"/>
            <a:r>
              <a:rPr lang="en-US" dirty="0" smtClean="0"/>
              <a:t>2 months before open enrollment in May</a:t>
            </a:r>
          </a:p>
          <a:p>
            <a:pPr lvl="1"/>
            <a:r>
              <a:rPr lang="en-US" dirty="0" smtClean="0"/>
              <a:t>Mailed to each family member</a:t>
            </a:r>
          </a:p>
          <a:p>
            <a:pPr lvl="1"/>
            <a:r>
              <a:rPr lang="en-US" dirty="0" smtClean="0"/>
              <a:t>To home address</a:t>
            </a:r>
          </a:p>
          <a:p>
            <a:pPr lvl="1"/>
            <a:endParaRPr lang="en-US" dirty="0"/>
          </a:p>
          <a:p>
            <a:pPr lvl="1">
              <a:buFont typeface="Wingdings" panose="05000000000000000000" pitchFamily="2" charset="2"/>
              <a:buChar char="Ø"/>
            </a:pPr>
            <a:r>
              <a:rPr lang="en-US" dirty="0" smtClean="0"/>
              <a:t>Pre-2004 retirees enrolled in the self funded plan have a benefit limit of $2,000,000.</a:t>
            </a:r>
          </a:p>
          <a:p>
            <a:pPr lvl="1">
              <a:buNone/>
            </a:pPr>
            <a:endParaRPr lang="en-US" dirty="0" smtClean="0"/>
          </a:p>
          <a:p>
            <a:pPr lvl="1">
              <a:buFont typeface="Wingdings" panose="05000000000000000000" pitchFamily="2" charset="2"/>
              <a:buChar char="Ø"/>
            </a:pPr>
            <a:r>
              <a:rPr lang="en-US" dirty="0" smtClean="0"/>
              <a:t>Grandfathered plans are not protected from the unlimited benefit  under the Affordable Care Act.</a:t>
            </a:r>
            <a:endParaRPr lang="en-US" dirty="0"/>
          </a:p>
        </p:txBody>
      </p:sp>
      <p:sp>
        <p:nvSpPr>
          <p:cNvPr id="3" name="Title 2"/>
          <p:cNvSpPr>
            <a:spLocks noGrp="1"/>
          </p:cNvSpPr>
          <p:nvPr>
            <p:ph type="title"/>
          </p:nvPr>
        </p:nvSpPr>
        <p:spPr/>
        <p:txBody>
          <a:bodyPr>
            <a:normAutofit fontScale="90000"/>
          </a:bodyPr>
          <a:lstStyle/>
          <a:p>
            <a:r>
              <a:rPr lang="en-US" dirty="0" smtClean="0"/>
              <a:t>End of Year Statements for the Self-funded Plan	</a:t>
            </a:r>
            <a:endParaRPr lang="en-US" dirty="0"/>
          </a:p>
        </p:txBody>
      </p:sp>
      <p:sp>
        <p:nvSpPr>
          <p:cNvPr id="4" name="Footer Placeholder 3"/>
          <p:cNvSpPr>
            <a:spLocks noGrp="1"/>
          </p:cNvSpPr>
          <p:nvPr>
            <p:ph type="ftr" sz="quarter" idx="11"/>
          </p:nvPr>
        </p:nvSpPr>
        <p:spPr/>
        <p:txBody>
          <a:bodyPr/>
          <a:lstStyle/>
          <a:p>
            <a:r>
              <a:rPr lang="en-US" smtClean="0"/>
              <a:t>Benefits Fringe Committee Meeting 9 25 14</a:t>
            </a:r>
            <a:endParaRPr lang="en-US"/>
          </a:p>
        </p:txBody>
      </p:sp>
      <p:sp>
        <p:nvSpPr>
          <p:cNvPr id="5" name="Slide Number Placeholder 4"/>
          <p:cNvSpPr>
            <a:spLocks noGrp="1"/>
          </p:cNvSpPr>
          <p:nvPr>
            <p:ph type="sldNum" sz="quarter" idx="12"/>
          </p:nvPr>
        </p:nvSpPr>
        <p:spPr/>
        <p:txBody>
          <a:bodyPr/>
          <a:lstStyle/>
          <a:p>
            <a:fld id="{D9F54A03-3EFE-4632-B6B7-FF701CC31AAA}" type="slidenum">
              <a:rPr lang="en-US" smtClean="0"/>
              <a:pPr/>
              <a:t>28</a:t>
            </a:fld>
            <a:endParaRPr lang="en-US"/>
          </a:p>
        </p:txBody>
      </p:sp>
    </p:spTree>
    <p:extLst>
      <p:ext uri="{BB962C8B-B14F-4D97-AF65-F5344CB8AC3E}">
        <p14:creationId xmlns:p14="http://schemas.microsoft.com/office/powerpoint/2010/main" xmlns="" val="14278955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109728" indent="0">
              <a:buNone/>
            </a:pPr>
            <a:endParaRPr lang="en-US" dirty="0"/>
          </a:p>
          <a:p>
            <a:r>
              <a:rPr lang="en-US" dirty="0" smtClean="0"/>
              <a:t>Retirees </a:t>
            </a:r>
            <a:r>
              <a:rPr lang="en-US" dirty="0"/>
              <a:t>should send their requests to email account:   retiree@peralta.edu </a:t>
            </a:r>
          </a:p>
          <a:p>
            <a:endParaRPr lang="en-US" dirty="0"/>
          </a:p>
          <a:p>
            <a:r>
              <a:rPr lang="en-US" dirty="0" smtClean="0"/>
              <a:t>Benefits Office </a:t>
            </a:r>
            <a:r>
              <a:rPr lang="en-US" dirty="0"/>
              <a:t>will be provided with </a:t>
            </a:r>
            <a:r>
              <a:rPr lang="en-US" dirty="0" smtClean="0"/>
              <a:t>a </a:t>
            </a:r>
            <a:r>
              <a:rPr lang="en-US" dirty="0"/>
              <a:t>list server (distribution list) called:  </a:t>
            </a:r>
            <a:r>
              <a:rPr lang="en-US" dirty="0" err="1" smtClean="0"/>
              <a:t>peraltaretiree</a:t>
            </a:r>
            <a:r>
              <a:rPr lang="en-US" dirty="0" smtClean="0"/>
              <a:t>. </a:t>
            </a:r>
            <a:endParaRPr lang="en-US" dirty="0"/>
          </a:p>
          <a:p>
            <a:endParaRPr lang="en-US" dirty="0"/>
          </a:p>
          <a:p>
            <a:r>
              <a:rPr lang="en-US" dirty="0" smtClean="0"/>
              <a:t>The Benefits Office will manage </a:t>
            </a:r>
            <a:r>
              <a:rPr lang="en-US" dirty="0"/>
              <a:t>(add, change, delete) this account as retirees send their email to </a:t>
            </a:r>
            <a:r>
              <a:rPr lang="en-US" dirty="0" smtClean="0"/>
              <a:t>retiree@peralta.edu.  </a:t>
            </a:r>
            <a:r>
              <a:rPr lang="en-US" dirty="0"/>
              <a:t>Once the </a:t>
            </a:r>
            <a:r>
              <a:rPr lang="en-US" dirty="0" err="1"/>
              <a:t>peraltaretiree</a:t>
            </a:r>
            <a:r>
              <a:rPr lang="en-US" dirty="0"/>
              <a:t> distribution list is set up </a:t>
            </a:r>
            <a:r>
              <a:rPr lang="en-US" dirty="0" smtClean="0"/>
              <a:t>the Benefits Office will </a:t>
            </a:r>
            <a:r>
              <a:rPr lang="en-US" dirty="0"/>
              <a:t>be able to send an email out to all retirees that have signed up for the account.  </a:t>
            </a:r>
            <a:r>
              <a:rPr lang="en-US" dirty="0" smtClean="0"/>
              <a:t> </a:t>
            </a:r>
            <a:endParaRPr lang="en-US" dirty="0"/>
          </a:p>
          <a:p>
            <a:endParaRPr lang="en-US" dirty="0"/>
          </a:p>
        </p:txBody>
      </p:sp>
      <p:sp>
        <p:nvSpPr>
          <p:cNvPr id="3" name="Footer Placeholder 2"/>
          <p:cNvSpPr>
            <a:spLocks noGrp="1"/>
          </p:cNvSpPr>
          <p:nvPr>
            <p:ph type="ftr" sz="quarter" idx="11"/>
          </p:nvPr>
        </p:nvSpPr>
        <p:spPr/>
        <p:txBody>
          <a:bodyPr/>
          <a:lstStyle/>
          <a:p>
            <a:r>
              <a:rPr lang="en-US" smtClean="0"/>
              <a:t>Benefits Fringe Committee Meeting 9 25 14</a:t>
            </a:r>
            <a:endParaRPr lang="en-US"/>
          </a:p>
        </p:txBody>
      </p:sp>
      <p:sp>
        <p:nvSpPr>
          <p:cNvPr id="4" name="Slide Number Placeholder 3"/>
          <p:cNvSpPr>
            <a:spLocks noGrp="1"/>
          </p:cNvSpPr>
          <p:nvPr>
            <p:ph type="sldNum" sz="quarter" idx="12"/>
          </p:nvPr>
        </p:nvSpPr>
        <p:spPr/>
        <p:txBody>
          <a:bodyPr/>
          <a:lstStyle/>
          <a:p>
            <a:fld id="{D9F54A03-3EFE-4632-B6B7-FF701CC31AAA}" type="slidenum">
              <a:rPr lang="en-US" smtClean="0"/>
              <a:pPr/>
              <a:t>29</a:t>
            </a:fld>
            <a:endParaRPr lang="en-US"/>
          </a:p>
        </p:txBody>
      </p:sp>
      <p:sp>
        <p:nvSpPr>
          <p:cNvPr id="5" name="Title 4"/>
          <p:cNvSpPr>
            <a:spLocks noGrp="1"/>
          </p:cNvSpPr>
          <p:nvPr>
            <p:ph type="title"/>
          </p:nvPr>
        </p:nvSpPr>
        <p:spPr/>
        <p:txBody>
          <a:bodyPr>
            <a:normAutofit fontScale="90000"/>
          </a:bodyPr>
          <a:lstStyle/>
          <a:p>
            <a:r>
              <a:rPr lang="en-US" dirty="0" smtClean="0"/>
              <a:t/>
            </a:r>
            <a:br>
              <a:rPr lang="en-US" dirty="0" smtClean="0"/>
            </a:br>
            <a:r>
              <a:rPr lang="en-US" dirty="0" smtClean="0"/>
              <a:t>Retiree List Serve</a:t>
            </a:r>
            <a:br>
              <a:rPr lang="en-US" dirty="0" smtClean="0"/>
            </a:br>
            <a:r>
              <a:rPr lang="en-US" dirty="0" smtClean="0"/>
              <a:t>Easy as 1-2- 3 </a:t>
            </a:r>
            <a:br>
              <a:rPr lang="en-US" dirty="0" smtClean="0"/>
            </a:br>
            <a:r>
              <a:rPr lang="en-US" dirty="0" smtClean="0"/>
              <a:t>New for </a:t>
            </a:r>
            <a:br>
              <a:rPr lang="en-US" dirty="0" smtClean="0"/>
            </a:br>
            <a:r>
              <a:rPr lang="en-US" dirty="0"/>
              <a:t/>
            </a:r>
            <a:br>
              <a:rPr lang="en-US" dirty="0"/>
            </a:br>
            <a:endParaRPr lang="en-US" dirty="0"/>
          </a:p>
        </p:txBody>
      </p:sp>
    </p:spTree>
    <p:extLst>
      <p:ext uri="{BB962C8B-B14F-4D97-AF65-F5344CB8AC3E}">
        <p14:creationId xmlns:p14="http://schemas.microsoft.com/office/powerpoint/2010/main" xmlns="" val="2552841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Handouts</a:t>
            </a:r>
            <a:endParaRPr lang="en-US" dirty="0"/>
          </a:p>
        </p:txBody>
      </p:sp>
      <p:sp>
        <p:nvSpPr>
          <p:cNvPr id="3" name="Subtitle 2"/>
          <p:cNvSpPr>
            <a:spLocks noGrp="1"/>
          </p:cNvSpPr>
          <p:nvPr>
            <p:ph type="subTitle" idx="1"/>
          </p:nvPr>
        </p:nvSpPr>
        <p:spPr/>
        <p:txBody>
          <a:bodyPr/>
          <a:lstStyle/>
          <a:p>
            <a:r>
              <a:rPr lang="en-US" dirty="0" smtClean="0"/>
              <a:t>September 2014 Newsletter</a:t>
            </a:r>
          </a:p>
          <a:p>
            <a:r>
              <a:rPr lang="en-US" dirty="0" smtClean="0"/>
              <a:t>Finance Office Presentation</a:t>
            </a:r>
            <a:endParaRPr lang="en-US" dirty="0"/>
          </a:p>
        </p:txBody>
      </p:sp>
      <p:sp>
        <p:nvSpPr>
          <p:cNvPr id="4" name="Footer Placeholder 3"/>
          <p:cNvSpPr>
            <a:spLocks noGrp="1"/>
          </p:cNvSpPr>
          <p:nvPr>
            <p:ph type="ftr" sz="quarter" idx="11"/>
          </p:nvPr>
        </p:nvSpPr>
        <p:spPr>
          <a:xfrm>
            <a:off x="3285055" y="8543928"/>
            <a:ext cx="1972745" cy="486833"/>
          </a:xfrm>
        </p:spPr>
        <p:txBody>
          <a:bodyPr/>
          <a:lstStyle/>
          <a:p>
            <a:r>
              <a:rPr lang="en-US" dirty="0" smtClean="0"/>
              <a:t>Benefits Fringe Committee Meeting 9/25/14</a:t>
            </a:r>
            <a:endParaRPr lang="en-US" dirty="0"/>
          </a:p>
        </p:txBody>
      </p:sp>
      <p:sp>
        <p:nvSpPr>
          <p:cNvPr id="5" name="Slide Number Placeholder 4"/>
          <p:cNvSpPr>
            <a:spLocks noGrp="1"/>
          </p:cNvSpPr>
          <p:nvPr>
            <p:ph type="sldNum" sz="quarter" idx="12"/>
          </p:nvPr>
        </p:nvSpPr>
        <p:spPr/>
        <p:txBody>
          <a:bodyPr/>
          <a:lstStyle/>
          <a:p>
            <a:fld id="{D9F54A03-3EFE-4632-B6B7-FF701CC31AAA}" type="slidenum">
              <a:rPr lang="en-US" smtClean="0"/>
              <a:pPr/>
              <a:t>3</a:t>
            </a:fld>
            <a:endParaRPr lang="en-US"/>
          </a:p>
        </p:txBody>
      </p:sp>
    </p:spTree>
    <p:extLst>
      <p:ext uri="{BB962C8B-B14F-4D97-AF65-F5344CB8AC3E}">
        <p14:creationId xmlns:p14="http://schemas.microsoft.com/office/powerpoint/2010/main" xmlns="" val="34821125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Business Services</a:t>
            </a:r>
            <a:endParaRPr lang="en-US" dirty="0"/>
          </a:p>
        </p:txBody>
      </p:sp>
      <p:sp>
        <p:nvSpPr>
          <p:cNvPr id="3" name="Title 2"/>
          <p:cNvSpPr>
            <a:spLocks noGrp="1"/>
          </p:cNvSpPr>
          <p:nvPr>
            <p:ph type="title"/>
          </p:nvPr>
        </p:nvSpPr>
        <p:spPr/>
        <p:txBody>
          <a:bodyPr/>
          <a:lstStyle/>
          <a:p>
            <a:r>
              <a:rPr lang="en-US" dirty="0" smtClean="0"/>
              <a:t>State of the District</a:t>
            </a:r>
            <a:endParaRPr lang="en-US" dirty="0"/>
          </a:p>
        </p:txBody>
      </p:sp>
      <p:sp>
        <p:nvSpPr>
          <p:cNvPr id="4" name="Footer Placeholder 3"/>
          <p:cNvSpPr>
            <a:spLocks noGrp="1"/>
          </p:cNvSpPr>
          <p:nvPr>
            <p:ph type="ftr" sz="quarter" idx="11"/>
          </p:nvPr>
        </p:nvSpPr>
        <p:spPr/>
        <p:txBody>
          <a:bodyPr/>
          <a:lstStyle/>
          <a:p>
            <a:r>
              <a:rPr lang="en-US" smtClean="0"/>
              <a:t>Benefits Fringe Committee Meeting 9 25 14</a:t>
            </a:r>
            <a:endParaRPr lang="en-US"/>
          </a:p>
        </p:txBody>
      </p:sp>
      <p:sp>
        <p:nvSpPr>
          <p:cNvPr id="5" name="Slide Number Placeholder 4"/>
          <p:cNvSpPr>
            <a:spLocks noGrp="1"/>
          </p:cNvSpPr>
          <p:nvPr>
            <p:ph type="sldNum" sz="quarter" idx="12"/>
          </p:nvPr>
        </p:nvSpPr>
        <p:spPr/>
        <p:txBody>
          <a:bodyPr/>
          <a:lstStyle/>
          <a:p>
            <a:fld id="{D9F54A03-3EFE-4632-B6B7-FF701CC31AAA}" type="slidenum">
              <a:rPr lang="en-US" smtClean="0"/>
              <a:pPr/>
              <a:t>30</a:t>
            </a:fld>
            <a:endParaRPr lang="en-US"/>
          </a:p>
        </p:txBody>
      </p:sp>
    </p:spTree>
    <p:extLst>
      <p:ext uri="{BB962C8B-B14F-4D97-AF65-F5344CB8AC3E}">
        <p14:creationId xmlns:p14="http://schemas.microsoft.com/office/powerpoint/2010/main" xmlns="" val="38508364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Open Enrollment Glide Path</a:t>
            </a:r>
          </a:p>
          <a:p>
            <a:r>
              <a:rPr lang="en-US" dirty="0" smtClean="0"/>
              <a:t>Review of Monthly Reports Distribution</a:t>
            </a: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Year to date Benefits Spending</a:t>
            </a:r>
            <a:endParaRPr lang="en-US" dirty="0"/>
          </a:p>
        </p:txBody>
      </p:sp>
      <p:sp>
        <p:nvSpPr>
          <p:cNvPr id="4" name="Footer Placeholder 3"/>
          <p:cNvSpPr>
            <a:spLocks noGrp="1"/>
          </p:cNvSpPr>
          <p:nvPr>
            <p:ph type="ftr" sz="quarter" idx="11"/>
          </p:nvPr>
        </p:nvSpPr>
        <p:spPr/>
        <p:txBody>
          <a:bodyPr/>
          <a:lstStyle/>
          <a:p>
            <a:r>
              <a:rPr lang="en-US" smtClean="0"/>
              <a:t>Benefits Fringe Committee Meeting 9 25 14</a:t>
            </a:r>
            <a:endParaRPr lang="en-US"/>
          </a:p>
        </p:txBody>
      </p:sp>
      <p:sp>
        <p:nvSpPr>
          <p:cNvPr id="5" name="Slide Number Placeholder 4"/>
          <p:cNvSpPr>
            <a:spLocks noGrp="1"/>
          </p:cNvSpPr>
          <p:nvPr>
            <p:ph type="sldNum" sz="quarter" idx="12"/>
          </p:nvPr>
        </p:nvSpPr>
        <p:spPr/>
        <p:txBody>
          <a:bodyPr/>
          <a:lstStyle/>
          <a:p>
            <a:fld id="{D9F54A03-3EFE-4632-B6B7-FF701CC31AAA}" type="slidenum">
              <a:rPr lang="en-US" smtClean="0"/>
              <a:pPr/>
              <a:t>31</a:t>
            </a:fld>
            <a:endParaRPr lang="en-US"/>
          </a:p>
        </p:txBody>
      </p:sp>
    </p:spTree>
    <p:extLst>
      <p:ext uri="{BB962C8B-B14F-4D97-AF65-F5344CB8AC3E}">
        <p14:creationId xmlns:p14="http://schemas.microsoft.com/office/powerpoint/2010/main" xmlns="" val="20535422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descr="Peralta-August-2014-Monthly-Reports (4)_001.png"/>
          <p:cNvPicPr>
            <a:picLocks noGrp="1" noChangeAspect="1"/>
          </p:cNvPicPr>
          <p:nvPr>
            <p:ph idx="1"/>
          </p:nvPr>
        </p:nvPicPr>
        <p:blipFill>
          <a:blip r:embed="rId2" cstate="print"/>
          <a:stretch>
            <a:fillRect/>
          </a:stretch>
        </p:blipFill>
        <p:spPr>
          <a:xfrm>
            <a:off x="1" y="2"/>
            <a:ext cx="6806045" cy="8807823"/>
          </a:xfrm>
        </p:spPr>
      </p:pic>
      <p:sp>
        <p:nvSpPr>
          <p:cNvPr id="3" name="Footer Placeholder 2"/>
          <p:cNvSpPr>
            <a:spLocks noGrp="1"/>
          </p:cNvSpPr>
          <p:nvPr>
            <p:ph type="ftr" sz="quarter" idx="11"/>
          </p:nvPr>
        </p:nvSpPr>
        <p:spPr/>
        <p:txBody>
          <a:bodyPr/>
          <a:lstStyle/>
          <a:p>
            <a:r>
              <a:rPr lang="en-US" smtClean="0"/>
              <a:t>Benefits Fringe Committee Meeting 9 25 14</a:t>
            </a:r>
            <a:endParaRPr lang="en-US"/>
          </a:p>
        </p:txBody>
      </p:sp>
      <p:sp>
        <p:nvSpPr>
          <p:cNvPr id="4" name="Slide Number Placeholder 3"/>
          <p:cNvSpPr>
            <a:spLocks noGrp="1"/>
          </p:cNvSpPr>
          <p:nvPr>
            <p:ph type="sldNum" sz="quarter" idx="12"/>
          </p:nvPr>
        </p:nvSpPr>
        <p:spPr/>
        <p:txBody>
          <a:bodyPr/>
          <a:lstStyle/>
          <a:p>
            <a:fld id="{D9F54A03-3EFE-4632-B6B7-FF701CC31AAA}"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descr="Peralta-August-2014-Monthly-Reports (4)_001.png"/>
          <p:cNvPicPr>
            <a:picLocks noGrp="1" noChangeAspect="1"/>
          </p:cNvPicPr>
          <p:nvPr>
            <p:ph idx="1"/>
          </p:nvPr>
        </p:nvPicPr>
        <p:blipFill>
          <a:blip r:embed="rId2" cstate="print"/>
          <a:stretch>
            <a:fillRect/>
          </a:stretch>
        </p:blipFill>
        <p:spPr>
          <a:xfrm>
            <a:off x="1" y="2"/>
            <a:ext cx="6806045" cy="8807823"/>
          </a:xfrm>
        </p:spPr>
      </p:pic>
      <p:sp>
        <p:nvSpPr>
          <p:cNvPr id="3" name="Footer Placeholder 2"/>
          <p:cNvSpPr>
            <a:spLocks noGrp="1"/>
          </p:cNvSpPr>
          <p:nvPr>
            <p:ph type="ftr" sz="quarter" idx="11"/>
          </p:nvPr>
        </p:nvSpPr>
        <p:spPr/>
        <p:txBody>
          <a:bodyPr/>
          <a:lstStyle/>
          <a:p>
            <a:r>
              <a:rPr lang="en-US" smtClean="0"/>
              <a:t>Benefits Fringe Committee Meeting 9 25 14</a:t>
            </a:r>
            <a:endParaRPr lang="en-US"/>
          </a:p>
        </p:txBody>
      </p:sp>
      <p:sp>
        <p:nvSpPr>
          <p:cNvPr id="4" name="Slide Number Placeholder 3"/>
          <p:cNvSpPr>
            <a:spLocks noGrp="1"/>
          </p:cNvSpPr>
          <p:nvPr>
            <p:ph type="sldNum" sz="quarter" idx="12"/>
          </p:nvPr>
        </p:nvSpPr>
        <p:spPr/>
        <p:txBody>
          <a:bodyPr/>
          <a:lstStyle/>
          <a:p>
            <a:fld id="{D9F54A03-3EFE-4632-B6B7-FF701CC31AAA}"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descr="Peralta-August-2014-Monthly-Reports (4)_001.png"/>
          <p:cNvPicPr>
            <a:picLocks noGrp="1" noChangeAspect="1"/>
          </p:cNvPicPr>
          <p:nvPr>
            <p:ph idx="1"/>
          </p:nvPr>
        </p:nvPicPr>
        <p:blipFill>
          <a:blip r:embed="rId2" cstate="print"/>
          <a:stretch>
            <a:fillRect/>
          </a:stretch>
        </p:blipFill>
        <p:spPr>
          <a:xfrm>
            <a:off x="1" y="0"/>
            <a:ext cx="6858000" cy="8875059"/>
          </a:xfrm>
        </p:spPr>
      </p:pic>
      <p:sp>
        <p:nvSpPr>
          <p:cNvPr id="3" name="Footer Placeholder 2"/>
          <p:cNvSpPr>
            <a:spLocks noGrp="1"/>
          </p:cNvSpPr>
          <p:nvPr>
            <p:ph type="ftr" sz="quarter" idx="11"/>
          </p:nvPr>
        </p:nvSpPr>
        <p:spPr/>
        <p:txBody>
          <a:bodyPr/>
          <a:lstStyle/>
          <a:p>
            <a:r>
              <a:rPr lang="en-US" smtClean="0"/>
              <a:t>Benefits Fringe Committee Meeting 9 25 14</a:t>
            </a:r>
            <a:endParaRPr lang="en-US"/>
          </a:p>
        </p:txBody>
      </p:sp>
      <p:sp>
        <p:nvSpPr>
          <p:cNvPr id="4" name="Slide Number Placeholder 3"/>
          <p:cNvSpPr>
            <a:spLocks noGrp="1"/>
          </p:cNvSpPr>
          <p:nvPr>
            <p:ph type="sldNum" sz="quarter" idx="12"/>
          </p:nvPr>
        </p:nvSpPr>
        <p:spPr/>
        <p:txBody>
          <a:bodyPr/>
          <a:lstStyle/>
          <a:p>
            <a:fld id="{D9F54A03-3EFE-4632-B6B7-FF701CC31AAA}"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descr="Peralta-August-2014-Monthly-Reports (4)_001.png"/>
          <p:cNvPicPr>
            <a:picLocks noGrp="1" noChangeAspect="1"/>
          </p:cNvPicPr>
          <p:nvPr>
            <p:ph idx="1"/>
          </p:nvPr>
        </p:nvPicPr>
        <p:blipFill>
          <a:blip r:embed="rId2" cstate="print"/>
          <a:stretch>
            <a:fillRect/>
          </a:stretch>
        </p:blipFill>
        <p:spPr>
          <a:xfrm>
            <a:off x="1" y="1"/>
            <a:ext cx="6858000" cy="8875059"/>
          </a:xfrm>
        </p:spPr>
      </p:pic>
      <p:sp>
        <p:nvSpPr>
          <p:cNvPr id="3" name="Footer Placeholder 2"/>
          <p:cNvSpPr>
            <a:spLocks noGrp="1"/>
          </p:cNvSpPr>
          <p:nvPr>
            <p:ph type="ftr" sz="quarter" idx="11"/>
          </p:nvPr>
        </p:nvSpPr>
        <p:spPr/>
        <p:txBody>
          <a:bodyPr/>
          <a:lstStyle/>
          <a:p>
            <a:r>
              <a:rPr lang="en-US" smtClean="0"/>
              <a:t>Benefits Fringe Committee Meeting 9 25 14</a:t>
            </a:r>
            <a:endParaRPr lang="en-US"/>
          </a:p>
        </p:txBody>
      </p:sp>
      <p:sp>
        <p:nvSpPr>
          <p:cNvPr id="4" name="Slide Number Placeholder 3"/>
          <p:cNvSpPr>
            <a:spLocks noGrp="1"/>
          </p:cNvSpPr>
          <p:nvPr>
            <p:ph type="sldNum" sz="quarter" idx="12"/>
          </p:nvPr>
        </p:nvSpPr>
        <p:spPr/>
        <p:txBody>
          <a:bodyPr/>
          <a:lstStyle/>
          <a:p>
            <a:fld id="{D9F54A03-3EFE-4632-B6B7-FF701CC31AAA}"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descr="Peralta-August-2014-Monthly-Reports (4)_001.png"/>
          <p:cNvPicPr>
            <a:picLocks noGrp="1" noChangeAspect="1"/>
          </p:cNvPicPr>
          <p:nvPr>
            <p:ph idx="1"/>
          </p:nvPr>
        </p:nvPicPr>
        <p:blipFill>
          <a:blip r:embed="rId2" cstate="print"/>
          <a:stretch>
            <a:fillRect/>
          </a:stretch>
        </p:blipFill>
        <p:spPr>
          <a:xfrm>
            <a:off x="1" y="2"/>
            <a:ext cx="6806045" cy="8807823"/>
          </a:xfrm>
        </p:spPr>
      </p:pic>
      <p:sp>
        <p:nvSpPr>
          <p:cNvPr id="3" name="Footer Placeholder 2"/>
          <p:cNvSpPr>
            <a:spLocks noGrp="1"/>
          </p:cNvSpPr>
          <p:nvPr>
            <p:ph type="ftr" sz="quarter" idx="11"/>
          </p:nvPr>
        </p:nvSpPr>
        <p:spPr/>
        <p:txBody>
          <a:bodyPr/>
          <a:lstStyle/>
          <a:p>
            <a:r>
              <a:rPr lang="en-US" smtClean="0"/>
              <a:t>Benefits Fringe Committee Meeting 9 25 14</a:t>
            </a:r>
            <a:endParaRPr lang="en-US"/>
          </a:p>
        </p:txBody>
      </p:sp>
      <p:sp>
        <p:nvSpPr>
          <p:cNvPr id="4" name="Slide Number Placeholder 3"/>
          <p:cNvSpPr>
            <a:spLocks noGrp="1"/>
          </p:cNvSpPr>
          <p:nvPr>
            <p:ph type="sldNum" sz="quarter" idx="12"/>
          </p:nvPr>
        </p:nvSpPr>
        <p:spPr/>
        <p:txBody>
          <a:bodyPr/>
          <a:lstStyle/>
          <a:p>
            <a:fld id="{D9F54A03-3EFE-4632-B6B7-FF701CC31AAA}"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descr="Peralta-August-2014-Monthly-Reports (4)_001.png"/>
          <p:cNvPicPr>
            <a:picLocks noGrp="1" noChangeAspect="1"/>
          </p:cNvPicPr>
          <p:nvPr>
            <p:ph idx="1"/>
          </p:nvPr>
        </p:nvPicPr>
        <p:blipFill>
          <a:blip r:embed="rId2" cstate="print"/>
          <a:stretch>
            <a:fillRect/>
          </a:stretch>
        </p:blipFill>
        <p:spPr>
          <a:xfrm>
            <a:off x="1" y="2"/>
            <a:ext cx="6806045" cy="8807823"/>
          </a:xfrm>
        </p:spPr>
      </p:pic>
      <p:sp>
        <p:nvSpPr>
          <p:cNvPr id="3" name="Footer Placeholder 2"/>
          <p:cNvSpPr>
            <a:spLocks noGrp="1"/>
          </p:cNvSpPr>
          <p:nvPr>
            <p:ph type="ftr" sz="quarter" idx="11"/>
          </p:nvPr>
        </p:nvSpPr>
        <p:spPr/>
        <p:txBody>
          <a:bodyPr/>
          <a:lstStyle/>
          <a:p>
            <a:r>
              <a:rPr lang="en-US" smtClean="0"/>
              <a:t>Benefits Fringe Committee Meeting 9 25 14</a:t>
            </a:r>
            <a:endParaRPr lang="en-US"/>
          </a:p>
        </p:txBody>
      </p:sp>
      <p:sp>
        <p:nvSpPr>
          <p:cNvPr id="4" name="Slide Number Placeholder 3"/>
          <p:cNvSpPr>
            <a:spLocks noGrp="1"/>
          </p:cNvSpPr>
          <p:nvPr>
            <p:ph type="sldNum" sz="quarter" idx="12"/>
          </p:nvPr>
        </p:nvSpPr>
        <p:spPr/>
        <p:txBody>
          <a:bodyPr/>
          <a:lstStyle/>
          <a:p>
            <a:fld id="{D9F54A03-3EFE-4632-B6B7-FF701CC31AAA}"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descr="Peralta-August-2014-Monthly-Reports (4)_001.png"/>
          <p:cNvPicPr>
            <a:picLocks noGrp="1" noChangeAspect="1"/>
          </p:cNvPicPr>
          <p:nvPr>
            <p:ph idx="1"/>
          </p:nvPr>
        </p:nvPicPr>
        <p:blipFill>
          <a:blip r:embed="rId2" cstate="print"/>
          <a:stretch>
            <a:fillRect/>
          </a:stretch>
        </p:blipFill>
        <p:spPr>
          <a:xfrm>
            <a:off x="1" y="2"/>
            <a:ext cx="6806045" cy="8807823"/>
          </a:xfrm>
        </p:spPr>
      </p:pic>
      <p:sp>
        <p:nvSpPr>
          <p:cNvPr id="3" name="Footer Placeholder 2"/>
          <p:cNvSpPr>
            <a:spLocks noGrp="1"/>
          </p:cNvSpPr>
          <p:nvPr>
            <p:ph type="ftr" sz="quarter" idx="11"/>
          </p:nvPr>
        </p:nvSpPr>
        <p:spPr/>
        <p:txBody>
          <a:bodyPr/>
          <a:lstStyle/>
          <a:p>
            <a:r>
              <a:rPr lang="en-US" smtClean="0"/>
              <a:t>Benefits Fringe Committee Meeting 9 25 14</a:t>
            </a:r>
            <a:endParaRPr lang="en-US"/>
          </a:p>
        </p:txBody>
      </p:sp>
      <p:sp>
        <p:nvSpPr>
          <p:cNvPr id="4" name="Slide Number Placeholder 3"/>
          <p:cNvSpPr>
            <a:spLocks noGrp="1"/>
          </p:cNvSpPr>
          <p:nvPr>
            <p:ph type="sldNum" sz="quarter" idx="12"/>
          </p:nvPr>
        </p:nvSpPr>
        <p:spPr/>
        <p:txBody>
          <a:bodyPr/>
          <a:lstStyle/>
          <a:p>
            <a:fld id="{D9F54A03-3EFE-4632-B6B7-FF701CC31AAA}"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descr="Peralta-August-2014-Monthly-Reports (4)_001.png"/>
          <p:cNvPicPr>
            <a:picLocks noGrp="1" noChangeAspect="1"/>
          </p:cNvPicPr>
          <p:nvPr>
            <p:ph idx="1"/>
          </p:nvPr>
        </p:nvPicPr>
        <p:blipFill>
          <a:blip r:embed="rId2" cstate="print"/>
          <a:stretch>
            <a:fillRect/>
          </a:stretch>
        </p:blipFill>
        <p:spPr>
          <a:xfrm>
            <a:off x="1" y="2"/>
            <a:ext cx="6806045" cy="8807823"/>
          </a:xfrm>
        </p:spPr>
      </p:pic>
      <p:sp>
        <p:nvSpPr>
          <p:cNvPr id="3" name="Footer Placeholder 2"/>
          <p:cNvSpPr>
            <a:spLocks noGrp="1"/>
          </p:cNvSpPr>
          <p:nvPr>
            <p:ph type="ftr" sz="quarter" idx="11"/>
          </p:nvPr>
        </p:nvSpPr>
        <p:spPr/>
        <p:txBody>
          <a:bodyPr/>
          <a:lstStyle/>
          <a:p>
            <a:r>
              <a:rPr lang="en-US" smtClean="0"/>
              <a:t>Benefits Fringe Committee Meeting 9 25 14</a:t>
            </a:r>
            <a:endParaRPr lang="en-US"/>
          </a:p>
        </p:txBody>
      </p:sp>
      <p:sp>
        <p:nvSpPr>
          <p:cNvPr id="4" name="Slide Number Placeholder 3"/>
          <p:cNvSpPr>
            <a:spLocks noGrp="1"/>
          </p:cNvSpPr>
          <p:nvPr>
            <p:ph type="sldNum" sz="quarter" idx="12"/>
          </p:nvPr>
        </p:nvSpPr>
        <p:spPr/>
        <p:txBody>
          <a:bodyPr/>
          <a:lstStyle/>
          <a:p>
            <a:fld id="{D9F54A03-3EFE-4632-B6B7-FF701CC31AAA}"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Human Resources Director Nikki Washington</a:t>
            </a:r>
          </a:p>
          <a:p>
            <a:r>
              <a:rPr lang="en-US" dirty="0" smtClean="0"/>
              <a:t>Employee Relations Director Channel Washington</a:t>
            </a:r>
          </a:p>
          <a:p>
            <a:r>
              <a:rPr lang="en-US" dirty="0" smtClean="0"/>
              <a:t>Selwyn Montgomery, Local 39</a:t>
            </a:r>
          </a:p>
          <a:p>
            <a:endParaRPr lang="en-US" dirty="0" smtClean="0"/>
          </a:p>
          <a:p>
            <a:pPr lvl="1"/>
            <a:endParaRPr lang="en-US" dirty="0"/>
          </a:p>
        </p:txBody>
      </p:sp>
      <p:sp>
        <p:nvSpPr>
          <p:cNvPr id="3" name="Title 2"/>
          <p:cNvSpPr>
            <a:spLocks noGrp="1"/>
          </p:cNvSpPr>
          <p:nvPr>
            <p:ph type="title"/>
          </p:nvPr>
        </p:nvSpPr>
        <p:spPr/>
        <p:txBody>
          <a:bodyPr>
            <a:normAutofit/>
          </a:bodyPr>
          <a:lstStyle/>
          <a:p>
            <a:r>
              <a:rPr lang="en-US" dirty="0" smtClean="0"/>
              <a:t>New faces to the committee</a:t>
            </a:r>
            <a:endParaRPr lang="en-US" dirty="0"/>
          </a:p>
        </p:txBody>
      </p:sp>
      <p:sp>
        <p:nvSpPr>
          <p:cNvPr id="4" name="Footer Placeholder 3"/>
          <p:cNvSpPr>
            <a:spLocks noGrp="1"/>
          </p:cNvSpPr>
          <p:nvPr>
            <p:ph type="ftr" sz="quarter" idx="11"/>
          </p:nvPr>
        </p:nvSpPr>
        <p:spPr>
          <a:xfrm>
            <a:off x="3285055" y="8543928"/>
            <a:ext cx="2048945" cy="486833"/>
          </a:xfrm>
        </p:spPr>
        <p:txBody>
          <a:bodyPr/>
          <a:lstStyle/>
          <a:p>
            <a:r>
              <a:rPr lang="en-US" dirty="0" smtClean="0"/>
              <a:t>Benefits Fringe Committee Meeting 9/25/14</a:t>
            </a:r>
            <a:endParaRPr lang="en-US" dirty="0"/>
          </a:p>
        </p:txBody>
      </p:sp>
      <p:sp>
        <p:nvSpPr>
          <p:cNvPr id="5" name="Slide Number Placeholder 4"/>
          <p:cNvSpPr>
            <a:spLocks noGrp="1"/>
          </p:cNvSpPr>
          <p:nvPr>
            <p:ph type="sldNum" sz="quarter" idx="12"/>
          </p:nvPr>
        </p:nvSpPr>
        <p:spPr/>
        <p:txBody>
          <a:bodyPr/>
          <a:lstStyle/>
          <a:p>
            <a:fld id="{D9F54A03-3EFE-4632-B6B7-FF701CC31AAA}" type="slidenum">
              <a:rPr lang="en-US" smtClean="0"/>
              <a:pPr/>
              <a:t>4</a:t>
            </a:fld>
            <a:endParaRPr lang="en-US"/>
          </a:p>
        </p:txBody>
      </p:sp>
    </p:spTree>
    <p:extLst>
      <p:ext uri="{BB962C8B-B14F-4D97-AF65-F5344CB8AC3E}">
        <p14:creationId xmlns:p14="http://schemas.microsoft.com/office/powerpoint/2010/main" xmlns="" val="26195626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descr="Peralta-August-2014-Monthly-Reports (4)_001.png"/>
          <p:cNvPicPr>
            <a:picLocks noGrp="1" noChangeAspect="1"/>
          </p:cNvPicPr>
          <p:nvPr>
            <p:ph idx="1"/>
          </p:nvPr>
        </p:nvPicPr>
        <p:blipFill>
          <a:blip r:embed="rId2" cstate="print"/>
          <a:stretch>
            <a:fillRect/>
          </a:stretch>
        </p:blipFill>
        <p:spPr>
          <a:xfrm>
            <a:off x="1" y="2"/>
            <a:ext cx="6806045" cy="8807823"/>
          </a:xfrm>
        </p:spPr>
      </p:pic>
      <p:sp>
        <p:nvSpPr>
          <p:cNvPr id="3" name="Footer Placeholder 2"/>
          <p:cNvSpPr>
            <a:spLocks noGrp="1"/>
          </p:cNvSpPr>
          <p:nvPr>
            <p:ph type="ftr" sz="quarter" idx="11"/>
          </p:nvPr>
        </p:nvSpPr>
        <p:spPr/>
        <p:txBody>
          <a:bodyPr/>
          <a:lstStyle/>
          <a:p>
            <a:r>
              <a:rPr lang="en-US" smtClean="0"/>
              <a:t>Benefits Fringe Committee Meeting 9 25 14</a:t>
            </a:r>
            <a:endParaRPr lang="en-US"/>
          </a:p>
        </p:txBody>
      </p:sp>
      <p:sp>
        <p:nvSpPr>
          <p:cNvPr id="4" name="Slide Number Placeholder 3"/>
          <p:cNvSpPr>
            <a:spLocks noGrp="1"/>
          </p:cNvSpPr>
          <p:nvPr>
            <p:ph type="sldNum" sz="quarter" idx="12"/>
          </p:nvPr>
        </p:nvSpPr>
        <p:spPr/>
        <p:txBody>
          <a:bodyPr/>
          <a:lstStyle/>
          <a:p>
            <a:fld id="{D9F54A03-3EFE-4632-B6B7-FF701CC31AAA}"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Benefits Fringe Committee Meeting 9 25 14</a:t>
            </a:r>
            <a:endParaRPr lang="en-US" dirty="0"/>
          </a:p>
        </p:txBody>
      </p:sp>
      <p:sp>
        <p:nvSpPr>
          <p:cNvPr id="4" name="Slide Number Placeholder 3"/>
          <p:cNvSpPr>
            <a:spLocks noGrp="1"/>
          </p:cNvSpPr>
          <p:nvPr>
            <p:ph type="sldNum" sz="quarter" idx="12"/>
          </p:nvPr>
        </p:nvSpPr>
        <p:spPr/>
        <p:txBody>
          <a:bodyPr/>
          <a:lstStyle/>
          <a:p>
            <a:fld id="{D9F54A03-3EFE-4632-B6B7-FF701CC31AAA}" type="slidenum">
              <a:rPr lang="en-US" smtClean="0"/>
              <a:pPr/>
              <a:t>41</a:t>
            </a:fld>
            <a:endParaRPr lang="en-US"/>
          </a:p>
        </p:txBody>
      </p:sp>
      <p:pic>
        <p:nvPicPr>
          <p:cNvPr id="19" name="Content Placeholder 18" descr="Peralta-August-2014-Monthly-Reports (4)_001.png"/>
          <p:cNvPicPr>
            <a:picLocks noGrp="1" noChangeAspect="1"/>
          </p:cNvPicPr>
          <p:nvPr>
            <p:ph idx="4294967295"/>
          </p:nvPr>
        </p:nvPicPr>
        <p:blipFill>
          <a:blip r:embed="rId2" cstate="print"/>
          <a:stretch>
            <a:fillRect/>
          </a:stretch>
        </p:blipFill>
        <p:spPr>
          <a:xfrm>
            <a:off x="1" y="406400"/>
            <a:ext cx="6804025" cy="614680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descr="Peralta-August-2014-Monthly-Reports (4)_001.png"/>
          <p:cNvPicPr>
            <a:picLocks noGrp="1" noChangeAspect="1"/>
          </p:cNvPicPr>
          <p:nvPr>
            <p:ph idx="1"/>
          </p:nvPr>
        </p:nvPicPr>
        <p:blipFill>
          <a:blip r:embed="rId2" cstate="print"/>
          <a:stretch>
            <a:fillRect/>
          </a:stretch>
        </p:blipFill>
        <p:spPr>
          <a:xfrm>
            <a:off x="0" y="0"/>
            <a:ext cx="6858000" cy="8875058"/>
          </a:xfrm>
        </p:spPr>
      </p:pic>
      <p:sp>
        <p:nvSpPr>
          <p:cNvPr id="3" name="Footer Placeholder 2"/>
          <p:cNvSpPr>
            <a:spLocks noGrp="1"/>
          </p:cNvSpPr>
          <p:nvPr>
            <p:ph type="ftr" sz="quarter" idx="11"/>
          </p:nvPr>
        </p:nvSpPr>
        <p:spPr/>
        <p:txBody>
          <a:bodyPr/>
          <a:lstStyle/>
          <a:p>
            <a:r>
              <a:rPr lang="en-US" smtClean="0"/>
              <a:t>Benefits Fringe Committee Meeting 9 25 14</a:t>
            </a:r>
            <a:endParaRPr lang="en-US"/>
          </a:p>
        </p:txBody>
      </p:sp>
      <p:sp>
        <p:nvSpPr>
          <p:cNvPr id="4" name="Slide Number Placeholder 3"/>
          <p:cNvSpPr>
            <a:spLocks noGrp="1"/>
          </p:cNvSpPr>
          <p:nvPr>
            <p:ph type="sldNum" sz="quarter" idx="12"/>
          </p:nvPr>
        </p:nvSpPr>
        <p:spPr/>
        <p:txBody>
          <a:bodyPr/>
          <a:lstStyle/>
          <a:p>
            <a:fld id="{D9F54A03-3EFE-4632-B6B7-FF701CC31AAA}"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descr="Peralta-August-2014-Monthly-Reports (4)_001.png"/>
          <p:cNvPicPr>
            <a:picLocks noGrp="1" noChangeAspect="1"/>
          </p:cNvPicPr>
          <p:nvPr>
            <p:ph idx="1"/>
          </p:nvPr>
        </p:nvPicPr>
        <p:blipFill>
          <a:blip r:embed="rId2" cstate="print"/>
          <a:stretch>
            <a:fillRect/>
          </a:stretch>
        </p:blipFill>
        <p:spPr>
          <a:xfrm>
            <a:off x="1" y="0"/>
            <a:ext cx="6806046" cy="8807824"/>
          </a:xfrm>
        </p:spPr>
      </p:pic>
      <p:sp>
        <p:nvSpPr>
          <p:cNvPr id="3" name="Footer Placeholder 2"/>
          <p:cNvSpPr>
            <a:spLocks noGrp="1"/>
          </p:cNvSpPr>
          <p:nvPr>
            <p:ph type="ftr" sz="quarter" idx="11"/>
          </p:nvPr>
        </p:nvSpPr>
        <p:spPr/>
        <p:txBody>
          <a:bodyPr/>
          <a:lstStyle/>
          <a:p>
            <a:r>
              <a:rPr lang="en-US" smtClean="0"/>
              <a:t>Benefits Fringe Committee Meeting 9 25 14</a:t>
            </a:r>
            <a:endParaRPr lang="en-US"/>
          </a:p>
        </p:txBody>
      </p:sp>
      <p:sp>
        <p:nvSpPr>
          <p:cNvPr id="4" name="Slide Number Placeholder 3"/>
          <p:cNvSpPr>
            <a:spLocks noGrp="1"/>
          </p:cNvSpPr>
          <p:nvPr>
            <p:ph type="sldNum" sz="quarter" idx="12"/>
          </p:nvPr>
        </p:nvSpPr>
        <p:spPr/>
        <p:txBody>
          <a:bodyPr/>
          <a:lstStyle/>
          <a:p>
            <a:fld id="{D9F54A03-3EFE-4632-B6B7-FF701CC31AAA}"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Agenda Items for next meeting</a:t>
            </a:r>
            <a:endParaRPr lang="en-US" dirty="0"/>
          </a:p>
        </p:txBody>
      </p:sp>
      <p:sp>
        <p:nvSpPr>
          <p:cNvPr id="3" name="Subtitle 2"/>
          <p:cNvSpPr>
            <a:spLocks noGrp="1"/>
          </p:cNvSpPr>
          <p:nvPr>
            <p:ph type="subTitle" idx="1"/>
          </p:nvPr>
        </p:nvSpPr>
        <p:spPr/>
        <p:txBody>
          <a:bodyPr/>
          <a:lstStyle/>
          <a:p>
            <a:r>
              <a:rPr lang="en-US" dirty="0" smtClean="0"/>
              <a:t>Next Meeting: October 16, 2014 </a:t>
            </a:r>
            <a:r>
              <a:rPr lang="en-US" smtClean="0"/>
              <a:t>(Thursday)</a:t>
            </a:r>
            <a:endParaRPr lang="en-US"/>
          </a:p>
        </p:txBody>
      </p:sp>
      <p:sp>
        <p:nvSpPr>
          <p:cNvPr id="4" name="Footer Placeholder 3"/>
          <p:cNvSpPr>
            <a:spLocks noGrp="1"/>
          </p:cNvSpPr>
          <p:nvPr>
            <p:ph type="ftr" sz="quarter" idx="11"/>
          </p:nvPr>
        </p:nvSpPr>
        <p:spPr/>
        <p:txBody>
          <a:bodyPr/>
          <a:lstStyle/>
          <a:p>
            <a:r>
              <a:rPr lang="en-US" smtClean="0"/>
              <a:t>Benefits Fringe Committee Meeting 9 25 14</a:t>
            </a:r>
            <a:endParaRPr lang="en-US"/>
          </a:p>
        </p:txBody>
      </p:sp>
      <p:sp>
        <p:nvSpPr>
          <p:cNvPr id="5" name="Slide Number Placeholder 4"/>
          <p:cNvSpPr>
            <a:spLocks noGrp="1"/>
          </p:cNvSpPr>
          <p:nvPr>
            <p:ph type="sldNum" sz="quarter" idx="12"/>
          </p:nvPr>
        </p:nvSpPr>
        <p:spPr/>
        <p:txBody>
          <a:bodyPr/>
          <a:lstStyle/>
          <a:p>
            <a:fld id="{D9F54A03-3EFE-4632-B6B7-FF701CC31AAA}" type="slidenum">
              <a:rPr lang="en-US" smtClean="0"/>
              <a:pPr/>
              <a:t>44</a:t>
            </a:fld>
            <a:endParaRPr lang="en-US"/>
          </a:p>
        </p:txBody>
      </p:sp>
    </p:spTree>
    <p:extLst>
      <p:ext uri="{BB962C8B-B14F-4D97-AF65-F5344CB8AC3E}">
        <p14:creationId xmlns:p14="http://schemas.microsoft.com/office/powerpoint/2010/main" xmlns="" val="4154397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109728" indent="0" algn="ctr">
              <a:buNone/>
            </a:pPr>
            <a:r>
              <a:rPr lang="en-US" dirty="0"/>
              <a:t>Language reflected in spirit of all three Collective Bargaining </a:t>
            </a:r>
            <a:r>
              <a:rPr lang="en-US" dirty="0" smtClean="0"/>
              <a:t>Agreements: </a:t>
            </a:r>
          </a:p>
          <a:p>
            <a:pPr marL="109728" indent="0" algn="ctr">
              <a:buNone/>
            </a:pPr>
            <a:endParaRPr lang="en-US" dirty="0"/>
          </a:p>
          <a:p>
            <a:pPr marL="109728" indent="0" algn="ctr">
              <a:buNone/>
            </a:pPr>
            <a:r>
              <a:rPr lang="en-US" i="1" dirty="0" smtClean="0"/>
              <a:t>The </a:t>
            </a:r>
            <a:r>
              <a:rPr lang="en-US" i="1" dirty="0"/>
              <a:t>parties agree that a study committee shall be established to study manners and </a:t>
            </a:r>
            <a:r>
              <a:rPr lang="en-US" i="1" dirty="0" smtClean="0"/>
              <a:t>mechanisms </a:t>
            </a:r>
            <a:r>
              <a:rPr lang="en-US" i="1" dirty="0"/>
              <a:t>which will reduce the impact of health and welfare costs to the District. The study committee shall consist of representatives from PFT, SEIU Local 1021, IUOE Local </a:t>
            </a:r>
            <a:r>
              <a:rPr lang="en-US" i="1" dirty="0" smtClean="0"/>
              <a:t>39, Management </a:t>
            </a:r>
            <a:r>
              <a:rPr lang="en-US" i="1" dirty="0"/>
              <a:t>and Retirees to review potential changes and/or modifications to health and welfare plans. The role of the Committee shall be limited to making recommendations to the unions and the District</a:t>
            </a:r>
            <a:r>
              <a:rPr lang="en-US" i="1" dirty="0" smtClean="0"/>
              <a:t>.</a:t>
            </a:r>
            <a:endParaRPr lang="en-US" dirty="0"/>
          </a:p>
        </p:txBody>
      </p:sp>
      <p:sp>
        <p:nvSpPr>
          <p:cNvPr id="3" name="Title 2"/>
          <p:cNvSpPr>
            <a:spLocks noGrp="1"/>
          </p:cNvSpPr>
          <p:nvPr>
            <p:ph type="title"/>
          </p:nvPr>
        </p:nvSpPr>
        <p:spPr/>
        <p:txBody>
          <a:bodyPr/>
          <a:lstStyle/>
          <a:p>
            <a:r>
              <a:rPr lang="en-US" dirty="0" smtClean="0"/>
              <a:t>Focus of the Committee</a:t>
            </a:r>
            <a:endParaRPr lang="en-US" dirty="0"/>
          </a:p>
        </p:txBody>
      </p:sp>
      <p:sp>
        <p:nvSpPr>
          <p:cNvPr id="4" name="Footer Placeholder 3"/>
          <p:cNvSpPr>
            <a:spLocks noGrp="1"/>
          </p:cNvSpPr>
          <p:nvPr>
            <p:ph type="ftr" sz="quarter" idx="11"/>
          </p:nvPr>
        </p:nvSpPr>
        <p:spPr>
          <a:xfrm>
            <a:off x="3285055" y="8543928"/>
            <a:ext cx="1896545" cy="486833"/>
          </a:xfrm>
        </p:spPr>
        <p:txBody>
          <a:bodyPr/>
          <a:lstStyle/>
          <a:p>
            <a:r>
              <a:rPr lang="en-US" dirty="0" smtClean="0"/>
              <a:t>Benefits Fringe Committee Meeting 9/25/14</a:t>
            </a:r>
            <a:endParaRPr lang="en-US" dirty="0"/>
          </a:p>
        </p:txBody>
      </p:sp>
      <p:sp>
        <p:nvSpPr>
          <p:cNvPr id="5" name="Slide Number Placeholder 4"/>
          <p:cNvSpPr>
            <a:spLocks noGrp="1"/>
          </p:cNvSpPr>
          <p:nvPr>
            <p:ph type="sldNum" sz="quarter" idx="12"/>
          </p:nvPr>
        </p:nvSpPr>
        <p:spPr/>
        <p:txBody>
          <a:bodyPr/>
          <a:lstStyle/>
          <a:p>
            <a:fld id="{D9F54A03-3EFE-4632-B6B7-FF701CC31AAA}" type="slidenum">
              <a:rPr lang="en-US" smtClean="0"/>
              <a:pPr/>
              <a:t>5</a:t>
            </a:fld>
            <a:endParaRPr lang="en-US"/>
          </a:p>
        </p:txBody>
      </p:sp>
    </p:spTree>
    <p:extLst>
      <p:ext uri="{BB962C8B-B14F-4D97-AF65-F5344CB8AC3E}">
        <p14:creationId xmlns:p14="http://schemas.microsoft.com/office/powerpoint/2010/main" xmlns="" val="2150564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seibert\AppData\Local\Microsoft\Windows\Temporary Internet Files\Content.IE5\MVKUHQIM\MC900435235[1].png"/>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tretch>
            <a:fillRect/>
          </a:stretch>
        </p:blipFill>
        <p:spPr bwMode="auto">
          <a:xfrm>
            <a:off x="-228600" y="1219200"/>
            <a:ext cx="1314450" cy="412959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Content Placeholder 3"/>
          <p:cNvSpPr>
            <a:spLocks noGrp="1"/>
          </p:cNvSpPr>
          <p:nvPr>
            <p:ph sz="half" idx="2"/>
          </p:nvPr>
        </p:nvSpPr>
        <p:spPr>
          <a:xfrm>
            <a:off x="1143000" y="1524000"/>
            <a:ext cx="5600700" cy="7112000"/>
          </a:xfrm>
        </p:spPr>
        <p:txBody>
          <a:bodyPr>
            <a:normAutofit fontScale="92500" lnSpcReduction="10000"/>
          </a:bodyPr>
          <a:lstStyle/>
          <a:p>
            <a:pPr marL="109728" indent="0">
              <a:buNone/>
            </a:pPr>
            <a:r>
              <a:rPr lang="en-US" dirty="0" smtClean="0"/>
              <a:t> </a:t>
            </a:r>
            <a:r>
              <a:rPr lang="en-US" sz="2400" dirty="0" smtClean="0"/>
              <a:t>Together we:</a:t>
            </a:r>
          </a:p>
          <a:p>
            <a:pPr>
              <a:buFont typeface="Wingdings" panose="05000000000000000000" pitchFamily="2" charset="2"/>
              <a:buChar char="ü"/>
            </a:pPr>
            <a:r>
              <a:rPr lang="en-US" sz="2400" dirty="0" smtClean="0"/>
              <a:t>Implemented an enhanced dental plan-Delta Dental PPO plus premier; offering an increased plan limit (Local 1021)</a:t>
            </a:r>
          </a:p>
          <a:p>
            <a:pPr>
              <a:buFont typeface="Wingdings" panose="05000000000000000000" pitchFamily="2" charset="2"/>
              <a:buChar char="ü"/>
            </a:pPr>
            <a:r>
              <a:rPr lang="en-US" sz="2400" dirty="0" smtClean="0"/>
              <a:t>Developed audience specific communication tools to promote the new benefit (Local 39)</a:t>
            </a:r>
          </a:p>
          <a:p>
            <a:pPr>
              <a:buFont typeface="Wingdings" panose="05000000000000000000" pitchFamily="2" charset="2"/>
              <a:buChar char="ü"/>
            </a:pPr>
            <a:r>
              <a:rPr lang="en-US" sz="2400" dirty="0" smtClean="0"/>
              <a:t>Significantly reduced our costs by increasing Medicare Coordination campaigns (Peralta Retiree’s Organization)</a:t>
            </a:r>
          </a:p>
          <a:p>
            <a:pPr>
              <a:buFont typeface="Wingdings" panose="05000000000000000000" pitchFamily="2" charset="2"/>
              <a:buChar char="ü"/>
            </a:pPr>
            <a:r>
              <a:rPr lang="en-US" sz="2400" dirty="0"/>
              <a:t>Used feedback from our constituents to develop our collective </a:t>
            </a:r>
            <a:r>
              <a:rPr lang="en-US" sz="2400" dirty="0" smtClean="0"/>
              <a:t>agenda</a:t>
            </a:r>
          </a:p>
          <a:p>
            <a:pPr>
              <a:buFont typeface="Wingdings" panose="05000000000000000000" pitchFamily="2" charset="2"/>
              <a:buChar char="ü"/>
            </a:pPr>
            <a:r>
              <a:rPr lang="en-US" sz="2400" dirty="0"/>
              <a:t>Incorporated the use of e-communications with our constituents (</a:t>
            </a:r>
            <a:r>
              <a:rPr lang="en-US" sz="2400" dirty="0" smtClean="0"/>
              <a:t>PFT &amp; PCCD Business Managers)</a:t>
            </a:r>
            <a:endParaRPr lang="en-US" sz="2400" dirty="0"/>
          </a:p>
          <a:p>
            <a:pPr>
              <a:buFont typeface="Wingdings" panose="05000000000000000000" pitchFamily="2" charset="2"/>
              <a:buChar char="ü"/>
            </a:pPr>
            <a:r>
              <a:rPr lang="en-US" sz="2400" dirty="0" smtClean="0"/>
              <a:t>Re-engaged employee-centered workshops on long-term care </a:t>
            </a:r>
          </a:p>
          <a:p>
            <a:pPr>
              <a:buNone/>
            </a:pPr>
            <a:r>
              <a:rPr lang="en-US" sz="2400" dirty="0" smtClean="0"/>
              <a:t>   (Local1021)</a:t>
            </a:r>
          </a:p>
        </p:txBody>
      </p:sp>
      <p:sp>
        <p:nvSpPr>
          <p:cNvPr id="3" name="Title 2"/>
          <p:cNvSpPr>
            <a:spLocks noGrp="1"/>
          </p:cNvSpPr>
          <p:nvPr>
            <p:ph type="title"/>
          </p:nvPr>
        </p:nvSpPr>
        <p:spPr>
          <a:xfrm>
            <a:off x="342900" y="366184"/>
            <a:ext cx="6172200" cy="1157816"/>
          </a:xfrm>
        </p:spPr>
        <p:txBody>
          <a:bodyPr/>
          <a:lstStyle/>
          <a:p>
            <a:r>
              <a:rPr lang="en-US" dirty="0" smtClean="0"/>
              <a:t>Progress Takes Time</a:t>
            </a:r>
            <a:endParaRPr lang="en-US" dirty="0"/>
          </a:p>
        </p:txBody>
      </p:sp>
      <p:sp>
        <p:nvSpPr>
          <p:cNvPr id="2" name="Footer Placeholder 1"/>
          <p:cNvSpPr>
            <a:spLocks noGrp="1"/>
          </p:cNvSpPr>
          <p:nvPr>
            <p:ph type="ftr" sz="quarter" idx="11"/>
          </p:nvPr>
        </p:nvSpPr>
        <p:spPr>
          <a:xfrm>
            <a:off x="3285055" y="8543928"/>
            <a:ext cx="2201345" cy="486833"/>
          </a:xfrm>
        </p:spPr>
        <p:txBody>
          <a:bodyPr/>
          <a:lstStyle/>
          <a:p>
            <a:r>
              <a:rPr lang="en-US" dirty="0" smtClean="0"/>
              <a:t>Benefits Fringe Committee Meeting 9/25/14</a:t>
            </a:r>
            <a:endParaRPr lang="en-US" dirty="0"/>
          </a:p>
        </p:txBody>
      </p:sp>
      <p:sp>
        <p:nvSpPr>
          <p:cNvPr id="5" name="Slide Number Placeholder 4"/>
          <p:cNvSpPr>
            <a:spLocks noGrp="1"/>
          </p:cNvSpPr>
          <p:nvPr>
            <p:ph type="sldNum" sz="quarter" idx="12"/>
          </p:nvPr>
        </p:nvSpPr>
        <p:spPr/>
        <p:txBody>
          <a:bodyPr/>
          <a:lstStyle/>
          <a:p>
            <a:fld id="{D9F54A03-3EFE-4632-B6B7-FF701CC31AAA}" type="slidenum">
              <a:rPr lang="en-US" smtClean="0"/>
              <a:pPr/>
              <a:t>6</a:t>
            </a:fld>
            <a:endParaRPr lang="en-US"/>
          </a:p>
        </p:txBody>
      </p:sp>
    </p:spTree>
    <p:extLst>
      <p:ext uri="{BB962C8B-B14F-4D97-AF65-F5344CB8AC3E}">
        <p14:creationId xmlns:p14="http://schemas.microsoft.com/office/powerpoint/2010/main" xmlns="" val="3933202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Already exists for Section 125 &amp; 132 Plans (since 2012)</a:t>
            </a:r>
          </a:p>
          <a:p>
            <a:r>
              <a:rPr lang="en-US" dirty="0" smtClean="0"/>
              <a:t>Possible for the 403(b) &amp; 457(b) Plans</a:t>
            </a:r>
          </a:p>
          <a:p>
            <a:r>
              <a:rPr lang="en-US" dirty="0" smtClean="0"/>
              <a:t>In transition for medical, dental, plan enrollment</a:t>
            </a:r>
          </a:p>
          <a:p>
            <a:endParaRPr lang="en-US" dirty="0"/>
          </a:p>
          <a:p>
            <a:r>
              <a:rPr lang="en-US" dirty="0" smtClean="0"/>
              <a:t>New employees expect it; we are migrating towards it</a:t>
            </a:r>
          </a:p>
          <a:p>
            <a:pPr lvl="1"/>
            <a:r>
              <a:rPr lang="en-US" dirty="0" smtClean="0"/>
              <a:t>First for new hires (October)</a:t>
            </a:r>
          </a:p>
          <a:p>
            <a:pPr lvl="1"/>
            <a:r>
              <a:rPr lang="en-US" dirty="0" smtClean="0"/>
              <a:t>Then for life events (November)</a:t>
            </a:r>
          </a:p>
          <a:p>
            <a:pPr lvl="1"/>
            <a:r>
              <a:rPr lang="en-US" dirty="0" smtClean="0"/>
              <a:t>Deferred for part time hourly faculty and retirees for now</a:t>
            </a:r>
          </a:p>
          <a:p>
            <a:pPr lvl="1"/>
            <a:endParaRPr lang="en-US" dirty="0" smtClean="0"/>
          </a:p>
          <a:p>
            <a:endParaRPr lang="en-US" dirty="0"/>
          </a:p>
        </p:txBody>
      </p:sp>
      <p:sp>
        <p:nvSpPr>
          <p:cNvPr id="3" name="Footer Placeholder 2"/>
          <p:cNvSpPr>
            <a:spLocks noGrp="1"/>
          </p:cNvSpPr>
          <p:nvPr>
            <p:ph type="ftr" sz="quarter" idx="11"/>
          </p:nvPr>
        </p:nvSpPr>
        <p:spPr>
          <a:xfrm>
            <a:off x="3285055" y="8543928"/>
            <a:ext cx="1896545" cy="486833"/>
          </a:xfrm>
        </p:spPr>
        <p:txBody>
          <a:bodyPr/>
          <a:lstStyle/>
          <a:p>
            <a:r>
              <a:rPr lang="en-US" dirty="0" smtClean="0"/>
              <a:t>Benefits Fringe Committee Meeting 9/25/14</a:t>
            </a:r>
            <a:endParaRPr lang="en-US" dirty="0"/>
          </a:p>
        </p:txBody>
      </p:sp>
      <p:sp>
        <p:nvSpPr>
          <p:cNvPr id="4" name="Slide Number Placeholder 3"/>
          <p:cNvSpPr>
            <a:spLocks noGrp="1"/>
          </p:cNvSpPr>
          <p:nvPr>
            <p:ph type="sldNum" sz="quarter" idx="12"/>
          </p:nvPr>
        </p:nvSpPr>
        <p:spPr/>
        <p:txBody>
          <a:bodyPr/>
          <a:lstStyle/>
          <a:p>
            <a:fld id="{D9F54A03-3EFE-4632-B6B7-FF701CC31AAA}" type="slidenum">
              <a:rPr lang="en-US" smtClean="0"/>
              <a:pPr/>
              <a:t>7</a:t>
            </a:fld>
            <a:endParaRPr lang="en-US"/>
          </a:p>
        </p:txBody>
      </p:sp>
      <p:sp>
        <p:nvSpPr>
          <p:cNvPr id="5" name="Title 4"/>
          <p:cNvSpPr>
            <a:spLocks noGrp="1"/>
          </p:cNvSpPr>
          <p:nvPr>
            <p:ph type="title"/>
          </p:nvPr>
        </p:nvSpPr>
        <p:spPr/>
        <p:txBody>
          <a:bodyPr/>
          <a:lstStyle/>
          <a:p>
            <a:r>
              <a:rPr lang="en-US" dirty="0" smtClean="0"/>
              <a:t>Online Electronic Enrollment</a:t>
            </a:r>
            <a:endParaRPr lang="en-US" dirty="0"/>
          </a:p>
        </p:txBody>
      </p:sp>
    </p:spTree>
    <p:extLst>
      <p:ext uri="{BB962C8B-B14F-4D97-AF65-F5344CB8AC3E}">
        <p14:creationId xmlns:p14="http://schemas.microsoft.com/office/powerpoint/2010/main" xmlns="" val="3324570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ChangeArrowheads="1"/>
          </p:cNvSpPr>
          <p:nvPr/>
        </p:nvSpPr>
        <p:spPr bwMode="auto">
          <a:xfrm>
            <a:off x="400050" y="1435100"/>
            <a:ext cx="5886450" cy="7112000"/>
          </a:xfrm>
          <a:prstGeom prst="rect">
            <a:avLst/>
          </a:prstGeom>
          <a:solidFill>
            <a:srgbClr val="FFFFFF"/>
          </a:solidFill>
          <a:ln w="6350">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defTabSz="1279525">
              <a:defRPr sz="900" b="1">
                <a:solidFill>
                  <a:srgbClr val="000000"/>
                </a:solidFill>
                <a:latin typeface="Arial" charset="0"/>
              </a:defRPr>
            </a:lvl1pPr>
            <a:lvl2pPr marL="742950" indent="-285750" defTabSz="1279525">
              <a:defRPr sz="900" b="1">
                <a:solidFill>
                  <a:srgbClr val="000000"/>
                </a:solidFill>
                <a:latin typeface="Arial" charset="0"/>
              </a:defRPr>
            </a:lvl2pPr>
            <a:lvl3pPr marL="1143000" indent="-228600" defTabSz="1279525">
              <a:defRPr sz="900" b="1">
                <a:solidFill>
                  <a:srgbClr val="000000"/>
                </a:solidFill>
                <a:latin typeface="Arial" charset="0"/>
              </a:defRPr>
            </a:lvl3pPr>
            <a:lvl4pPr marL="1600200" indent="-228600" defTabSz="1279525">
              <a:defRPr sz="900" b="1">
                <a:solidFill>
                  <a:srgbClr val="000000"/>
                </a:solidFill>
                <a:latin typeface="Arial" charset="0"/>
              </a:defRPr>
            </a:lvl4pPr>
            <a:lvl5pPr marL="2057400" indent="-228600" defTabSz="1279525">
              <a:defRPr sz="900" b="1">
                <a:solidFill>
                  <a:srgbClr val="000000"/>
                </a:solidFill>
                <a:latin typeface="Arial" charset="0"/>
              </a:defRPr>
            </a:lvl5pPr>
            <a:lvl6pPr marL="2514600" indent="-228600" algn="ctr" defTabSz="1279525" eaLnBrk="0" fontAlgn="base" hangingPunct="0">
              <a:spcBef>
                <a:spcPct val="0"/>
              </a:spcBef>
              <a:spcAft>
                <a:spcPct val="0"/>
              </a:spcAft>
              <a:defRPr sz="900" b="1">
                <a:solidFill>
                  <a:srgbClr val="000000"/>
                </a:solidFill>
                <a:latin typeface="Arial" charset="0"/>
              </a:defRPr>
            </a:lvl6pPr>
            <a:lvl7pPr marL="2971800" indent="-228600" algn="ctr" defTabSz="1279525" eaLnBrk="0" fontAlgn="base" hangingPunct="0">
              <a:spcBef>
                <a:spcPct val="0"/>
              </a:spcBef>
              <a:spcAft>
                <a:spcPct val="0"/>
              </a:spcAft>
              <a:defRPr sz="900" b="1">
                <a:solidFill>
                  <a:srgbClr val="000000"/>
                </a:solidFill>
                <a:latin typeface="Arial" charset="0"/>
              </a:defRPr>
            </a:lvl7pPr>
            <a:lvl8pPr marL="3429000" indent="-228600" algn="ctr" defTabSz="1279525" eaLnBrk="0" fontAlgn="base" hangingPunct="0">
              <a:spcBef>
                <a:spcPct val="0"/>
              </a:spcBef>
              <a:spcAft>
                <a:spcPct val="0"/>
              </a:spcAft>
              <a:defRPr sz="900" b="1">
                <a:solidFill>
                  <a:srgbClr val="000000"/>
                </a:solidFill>
                <a:latin typeface="Arial" charset="0"/>
              </a:defRPr>
            </a:lvl8pPr>
            <a:lvl9pPr marL="3886200" indent="-228600" algn="ctr" defTabSz="1279525" eaLnBrk="0" fontAlgn="base" hangingPunct="0">
              <a:spcBef>
                <a:spcPct val="0"/>
              </a:spcBef>
              <a:spcAft>
                <a:spcPct val="0"/>
              </a:spcAft>
              <a:defRPr sz="900" b="1">
                <a:solidFill>
                  <a:srgbClr val="000000"/>
                </a:solidFill>
                <a:latin typeface="Arial" charset="0"/>
              </a:defRPr>
            </a:lvl9pPr>
          </a:lstStyle>
          <a:p>
            <a:pPr algn="ctr" eaLnBrk="0" fontAlgn="base" hangingPunct="0">
              <a:spcBef>
                <a:spcPct val="0"/>
              </a:spcBef>
              <a:spcAft>
                <a:spcPct val="0"/>
              </a:spcAft>
            </a:pPr>
            <a:r>
              <a:rPr lang="en-US" altLang="en-US" smtClean="0">
                <a:solidFill>
                  <a:srgbClr val="006699"/>
                </a:solidFill>
              </a:rPr>
              <a:t> </a:t>
            </a:r>
          </a:p>
        </p:txBody>
      </p:sp>
      <p:sp>
        <p:nvSpPr>
          <p:cNvPr id="2051" name="Rectangle 2"/>
          <p:cNvSpPr>
            <a:spLocks noGrp="1" noChangeArrowheads="1"/>
          </p:cNvSpPr>
          <p:nvPr>
            <p:ph type="title"/>
          </p:nvPr>
        </p:nvSpPr>
        <p:spPr>
          <a:xfrm>
            <a:off x="214313" y="848784"/>
            <a:ext cx="6421041" cy="609600"/>
          </a:xfrm>
          <a:noFill/>
        </p:spPr>
        <p:txBody>
          <a:bodyPr anchor="t"/>
          <a:lstStyle/>
          <a:p>
            <a:pPr fontAlgn="ctr"/>
            <a:r>
              <a:rPr lang="en-US" altLang="en-US" smtClean="0"/>
              <a:t>Integration of Technology</a:t>
            </a:r>
          </a:p>
        </p:txBody>
      </p:sp>
      <p:sp>
        <p:nvSpPr>
          <p:cNvPr id="2052" name="Rectangle 4"/>
          <p:cNvSpPr>
            <a:spLocks noChangeArrowheads="1"/>
          </p:cNvSpPr>
          <p:nvPr/>
        </p:nvSpPr>
        <p:spPr bwMode="auto">
          <a:xfrm>
            <a:off x="679847" y="2002368"/>
            <a:ext cx="447675" cy="592667"/>
          </a:xfrm>
          <a:prstGeom prst="rect">
            <a:avLst/>
          </a:prstGeom>
          <a:solidFill>
            <a:schemeClr val="accent1"/>
          </a:solidFill>
          <a:ln>
            <a:noFill/>
          </a:ln>
          <a:effectLst/>
          <a:extLst>
            <a:ext uri="{91240B29-F687-4F45-9708-019B960494DF}">
              <a14:hiddenLine xmlns:a14="http://schemas.microsoft.com/office/drawing/2010/main" xmlns="" w="635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nchor="ct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pPr algn="ctr" eaLnBrk="0" fontAlgn="base" hangingPunct="0">
              <a:spcBef>
                <a:spcPct val="0"/>
              </a:spcBef>
              <a:spcAft>
                <a:spcPct val="0"/>
              </a:spcAft>
            </a:pPr>
            <a:r>
              <a:rPr lang="en-US" altLang="en-US" sz="1200" smtClean="0">
                <a:solidFill>
                  <a:srgbClr val="006699"/>
                </a:solidFill>
                <a:latin typeface="Verdana" pitchFamily="34" charset="0"/>
              </a:rPr>
              <a:t>&lt;2005</a:t>
            </a:r>
          </a:p>
        </p:txBody>
      </p:sp>
      <p:sp>
        <p:nvSpPr>
          <p:cNvPr id="2053" name="Rectangle 5"/>
          <p:cNvSpPr>
            <a:spLocks noChangeArrowheads="1"/>
          </p:cNvSpPr>
          <p:nvPr/>
        </p:nvSpPr>
        <p:spPr bwMode="auto">
          <a:xfrm>
            <a:off x="1120379" y="1993900"/>
            <a:ext cx="447675" cy="592667"/>
          </a:xfrm>
          <a:prstGeom prst="rect">
            <a:avLst/>
          </a:prstGeom>
          <a:solidFill>
            <a:schemeClr val="accent1"/>
          </a:solidFill>
          <a:ln>
            <a:noFill/>
          </a:ln>
          <a:effectLst/>
          <a:extLst>
            <a:ext uri="{91240B29-F687-4F45-9708-019B960494DF}">
              <a14:hiddenLine xmlns:a14="http://schemas.microsoft.com/office/drawing/2010/main" xmlns="" w="635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nchor="ct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pPr algn="ctr" eaLnBrk="0" fontAlgn="base" hangingPunct="0">
              <a:spcBef>
                <a:spcPct val="0"/>
              </a:spcBef>
              <a:spcAft>
                <a:spcPct val="0"/>
              </a:spcAft>
            </a:pPr>
            <a:r>
              <a:rPr lang="en-US" altLang="en-US" sz="1200" smtClean="0">
                <a:solidFill>
                  <a:srgbClr val="006699"/>
                </a:solidFill>
                <a:latin typeface="Verdana" pitchFamily="34" charset="0"/>
              </a:rPr>
              <a:t>  </a:t>
            </a:r>
          </a:p>
        </p:txBody>
      </p:sp>
      <p:sp>
        <p:nvSpPr>
          <p:cNvPr id="2054" name="Rectangle 6"/>
          <p:cNvSpPr>
            <a:spLocks noChangeArrowheads="1"/>
          </p:cNvSpPr>
          <p:nvPr/>
        </p:nvSpPr>
        <p:spPr bwMode="auto">
          <a:xfrm>
            <a:off x="1594247" y="2002368"/>
            <a:ext cx="447675" cy="592667"/>
          </a:xfrm>
          <a:prstGeom prst="rect">
            <a:avLst/>
          </a:prstGeom>
          <a:solidFill>
            <a:schemeClr val="accent1"/>
          </a:solidFill>
          <a:ln>
            <a:noFill/>
          </a:ln>
          <a:effectLst/>
          <a:extLst>
            <a:ext uri="{91240B29-F687-4F45-9708-019B960494DF}">
              <a14:hiddenLine xmlns:a14="http://schemas.microsoft.com/office/drawing/2010/main" xmlns="" w="635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nchor="ct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pPr algn="ctr" eaLnBrk="0" fontAlgn="base" hangingPunct="0">
              <a:spcBef>
                <a:spcPct val="0"/>
              </a:spcBef>
              <a:spcAft>
                <a:spcPct val="0"/>
              </a:spcAft>
            </a:pPr>
            <a:r>
              <a:rPr lang="en-US" altLang="en-US" sz="1200" smtClean="0">
                <a:solidFill>
                  <a:srgbClr val="006699"/>
                </a:solidFill>
                <a:latin typeface="Verdana" pitchFamily="34" charset="0"/>
              </a:rPr>
              <a:t> </a:t>
            </a:r>
          </a:p>
        </p:txBody>
      </p:sp>
      <p:sp>
        <p:nvSpPr>
          <p:cNvPr id="2055" name="Rectangle 7"/>
          <p:cNvSpPr>
            <a:spLocks noChangeArrowheads="1"/>
          </p:cNvSpPr>
          <p:nvPr/>
        </p:nvSpPr>
        <p:spPr bwMode="auto">
          <a:xfrm>
            <a:off x="2051447" y="2002368"/>
            <a:ext cx="447675" cy="592667"/>
          </a:xfrm>
          <a:prstGeom prst="rect">
            <a:avLst/>
          </a:prstGeom>
          <a:solidFill>
            <a:schemeClr val="accent1"/>
          </a:solidFill>
          <a:ln>
            <a:noFill/>
          </a:ln>
          <a:effectLst/>
          <a:extLst>
            <a:ext uri="{91240B29-F687-4F45-9708-019B960494DF}">
              <a14:hiddenLine xmlns:a14="http://schemas.microsoft.com/office/drawing/2010/main" xmlns="" w="635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nchor="ct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pPr algn="ctr" eaLnBrk="0" fontAlgn="base" hangingPunct="0">
              <a:spcBef>
                <a:spcPct val="0"/>
              </a:spcBef>
              <a:spcAft>
                <a:spcPct val="0"/>
              </a:spcAft>
            </a:pPr>
            <a:r>
              <a:rPr lang="en-US" altLang="en-US" sz="1200" smtClean="0">
                <a:solidFill>
                  <a:srgbClr val="006699"/>
                </a:solidFill>
                <a:latin typeface="Verdana" pitchFamily="34" charset="0"/>
              </a:rPr>
              <a:t> 2006</a:t>
            </a:r>
          </a:p>
        </p:txBody>
      </p:sp>
      <p:sp>
        <p:nvSpPr>
          <p:cNvPr id="2056" name="Rectangle 8"/>
          <p:cNvSpPr>
            <a:spLocks noChangeArrowheads="1"/>
          </p:cNvSpPr>
          <p:nvPr/>
        </p:nvSpPr>
        <p:spPr bwMode="auto">
          <a:xfrm>
            <a:off x="2508647" y="2002368"/>
            <a:ext cx="447675" cy="592667"/>
          </a:xfrm>
          <a:prstGeom prst="rect">
            <a:avLst/>
          </a:prstGeom>
          <a:solidFill>
            <a:schemeClr val="accent1"/>
          </a:solidFill>
          <a:ln>
            <a:noFill/>
          </a:ln>
          <a:effectLst/>
          <a:extLst>
            <a:ext uri="{91240B29-F687-4F45-9708-019B960494DF}">
              <a14:hiddenLine xmlns:a14="http://schemas.microsoft.com/office/drawing/2010/main" xmlns="" w="635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nchor="ct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pPr algn="ctr" eaLnBrk="0" fontAlgn="base" hangingPunct="0">
              <a:spcBef>
                <a:spcPct val="0"/>
              </a:spcBef>
              <a:spcAft>
                <a:spcPct val="0"/>
              </a:spcAft>
            </a:pPr>
            <a:r>
              <a:rPr lang="en-US" altLang="en-US" sz="1200" smtClean="0">
                <a:solidFill>
                  <a:srgbClr val="006699"/>
                </a:solidFill>
                <a:latin typeface="Verdana" pitchFamily="34" charset="0"/>
              </a:rPr>
              <a:t> </a:t>
            </a:r>
          </a:p>
        </p:txBody>
      </p:sp>
      <p:sp>
        <p:nvSpPr>
          <p:cNvPr id="2057" name="Rectangle 9"/>
          <p:cNvSpPr>
            <a:spLocks noChangeArrowheads="1"/>
          </p:cNvSpPr>
          <p:nvPr/>
        </p:nvSpPr>
        <p:spPr bwMode="auto">
          <a:xfrm>
            <a:off x="2965847" y="2002368"/>
            <a:ext cx="447675" cy="592667"/>
          </a:xfrm>
          <a:prstGeom prst="rect">
            <a:avLst/>
          </a:prstGeom>
          <a:solidFill>
            <a:schemeClr val="accent1"/>
          </a:solidFill>
          <a:ln>
            <a:noFill/>
          </a:ln>
          <a:effectLst/>
          <a:extLst>
            <a:ext uri="{91240B29-F687-4F45-9708-019B960494DF}">
              <a14:hiddenLine xmlns:a14="http://schemas.microsoft.com/office/drawing/2010/main" xmlns="" w="635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nchor="ct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pPr algn="ctr" eaLnBrk="0" fontAlgn="base" hangingPunct="0">
              <a:spcBef>
                <a:spcPct val="0"/>
              </a:spcBef>
              <a:spcAft>
                <a:spcPct val="0"/>
              </a:spcAft>
            </a:pPr>
            <a:r>
              <a:rPr lang="en-US" altLang="en-US" sz="1200" smtClean="0">
                <a:solidFill>
                  <a:srgbClr val="006699"/>
                </a:solidFill>
                <a:latin typeface="Verdana" pitchFamily="34" charset="0"/>
              </a:rPr>
              <a:t> </a:t>
            </a:r>
          </a:p>
        </p:txBody>
      </p:sp>
      <p:sp>
        <p:nvSpPr>
          <p:cNvPr id="2058" name="Rectangle 10"/>
          <p:cNvSpPr>
            <a:spLocks noChangeArrowheads="1"/>
          </p:cNvSpPr>
          <p:nvPr/>
        </p:nvSpPr>
        <p:spPr bwMode="auto">
          <a:xfrm>
            <a:off x="3423047" y="2002368"/>
            <a:ext cx="447675" cy="592667"/>
          </a:xfrm>
          <a:prstGeom prst="rect">
            <a:avLst/>
          </a:prstGeom>
          <a:solidFill>
            <a:schemeClr val="accent1"/>
          </a:solidFill>
          <a:ln>
            <a:noFill/>
          </a:ln>
          <a:effectLst/>
          <a:extLst>
            <a:ext uri="{91240B29-F687-4F45-9708-019B960494DF}">
              <a14:hiddenLine xmlns:a14="http://schemas.microsoft.com/office/drawing/2010/main" xmlns="" w="635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nchor="ct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pPr algn="ctr" eaLnBrk="0" fontAlgn="base" hangingPunct="0">
              <a:spcBef>
                <a:spcPct val="0"/>
              </a:spcBef>
              <a:spcAft>
                <a:spcPct val="0"/>
              </a:spcAft>
            </a:pPr>
            <a:r>
              <a:rPr lang="en-US" altLang="en-US" sz="1200" smtClean="0">
                <a:solidFill>
                  <a:srgbClr val="006699"/>
                </a:solidFill>
                <a:latin typeface="Verdana" pitchFamily="34" charset="0"/>
              </a:rPr>
              <a:t> </a:t>
            </a:r>
          </a:p>
        </p:txBody>
      </p:sp>
      <p:sp>
        <p:nvSpPr>
          <p:cNvPr id="2059" name="Rectangle 11"/>
          <p:cNvSpPr>
            <a:spLocks noChangeArrowheads="1"/>
          </p:cNvSpPr>
          <p:nvPr/>
        </p:nvSpPr>
        <p:spPr bwMode="auto">
          <a:xfrm>
            <a:off x="3880247" y="2002368"/>
            <a:ext cx="447675" cy="592667"/>
          </a:xfrm>
          <a:prstGeom prst="rect">
            <a:avLst/>
          </a:prstGeom>
          <a:solidFill>
            <a:schemeClr val="accent1"/>
          </a:solidFill>
          <a:ln>
            <a:noFill/>
          </a:ln>
          <a:effectLst/>
          <a:extLst>
            <a:ext uri="{91240B29-F687-4F45-9708-019B960494DF}">
              <a14:hiddenLine xmlns:a14="http://schemas.microsoft.com/office/drawing/2010/main" xmlns="" w="635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nchor="ct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pPr algn="ctr" eaLnBrk="0" fontAlgn="base" hangingPunct="0">
              <a:spcBef>
                <a:spcPct val="0"/>
              </a:spcBef>
              <a:spcAft>
                <a:spcPct val="0"/>
              </a:spcAft>
            </a:pPr>
            <a:r>
              <a:rPr lang="en-US" altLang="en-US" sz="1200" smtClean="0">
                <a:solidFill>
                  <a:srgbClr val="006699"/>
                </a:solidFill>
                <a:latin typeface="Verdana" pitchFamily="34" charset="0"/>
              </a:rPr>
              <a:t>2010</a:t>
            </a:r>
          </a:p>
        </p:txBody>
      </p:sp>
      <p:sp>
        <p:nvSpPr>
          <p:cNvPr id="2060" name="Rectangle 13"/>
          <p:cNvSpPr>
            <a:spLocks noChangeArrowheads="1"/>
          </p:cNvSpPr>
          <p:nvPr/>
        </p:nvSpPr>
        <p:spPr bwMode="auto">
          <a:xfrm>
            <a:off x="4794647" y="2002368"/>
            <a:ext cx="447675" cy="592667"/>
          </a:xfrm>
          <a:prstGeom prst="rect">
            <a:avLst/>
          </a:prstGeom>
          <a:solidFill>
            <a:schemeClr val="accent1"/>
          </a:solidFill>
          <a:ln>
            <a:noFill/>
          </a:ln>
          <a:effectLst/>
          <a:extLst>
            <a:ext uri="{91240B29-F687-4F45-9708-019B960494DF}">
              <a14:hiddenLine xmlns:a14="http://schemas.microsoft.com/office/drawing/2010/main" xmlns="" w="635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nchor="ct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pPr algn="ctr" eaLnBrk="0" fontAlgn="base" hangingPunct="0">
              <a:spcBef>
                <a:spcPct val="0"/>
              </a:spcBef>
              <a:spcAft>
                <a:spcPct val="0"/>
              </a:spcAft>
            </a:pPr>
            <a:r>
              <a:rPr lang="en-US" altLang="en-US" sz="1200" smtClean="0">
                <a:solidFill>
                  <a:srgbClr val="006699"/>
                </a:solidFill>
                <a:latin typeface="Verdana" pitchFamily="34" charset="0"/>
              </a:rPr>
              <a:t>2012</a:t>
            </a:r>
          </a:p>
        </p:txBody>
      </p:sp>
      <p:sp>
        <p:nvSpPr>
          <p:cNvPr id="2061" name="Rectangle 14"/>
          <p:cNvSpPr>
            <a:spLocks noChangeArrowheads="1"/>
          </p:cNvSpPr>
          <p:nvPr/>
        </p:nvSpPr>
        <p:spPr bwMode="auto">
          <a:xfrm>
            <a:off x="5251847" y="2002368"/>
            <a:ext cx="447675" cy="592667"/>
          </a:xfrm>
          <a:prstGeom prst="rect">
            <a:avLst/>
          </a:prstGeom>
          <a:solidFill>
            <a:schemeClr val="accent1"/>
          </a:solidFill>
          <a:ln>
            <a:noFill/>
          </a:ln>
          <a:effectLst/>
          <a:extLst>
            <a:ext uri="{91240B29-F687-4F45-9708-019B960494DF}">
              <a14:hiddenLine xmlns:a14="http://schemas.microsoft.com/office/drawing/2010/main" xmlns="" w="635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nchor="ct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pPr algn="ctr" eaLnBrk="0" fontAlgn="base" hangingPunct="0">
              <a:spcBef>
                <a:spcPct val="0"/>
              </a:spcBef>
              <a:spcAft>
                <a:spcPct val="0"/>
              </a:spcAft>
            </a:pPr>
            <a:endParaRPr lang="en-US" altLang="en-US" sz="1200" smtClean="0">
              <a:solidFill>
                <a:srgbClr val="006699"/>
              </a:solidFill>
              <a:latin typeface="Verdana" pitchFamily="34" charset="0"/>
            </a:endParaRPr>
          </a:p>
        </p:txBody>
      </p:sp>
      <p:sp>
        <p:nvSpPr>
          <p:cNvPr id="2062" name="Rectangle 15"/>
          <p:cNvSpPr>
            <a:spLocks noChangeArrowheads="1"/>
          </p:cNvSpPr>
          <p:nvPr/>
        </p:nvSpPr>
        <p:spPr bwMode="auto">
          <a:xfrm>
            <a:off x="5709047" y="2002368"/>
            <a:ext cx="447675" cy="592667"/>
          </a:xfrm>
          <a:prstGeom prst="rect">
            <a:avLst/>
          </a:prstGeom>
          <a:solidFill>
            <a:schemeClr val="accent1"/>
          </a:solidFill>
          <a:ln>
            <a:noFill/>
          </a:ln>
          <a:effectLst/>
          <a:extLst>
            <a:ext uri="{91240B29-F687-4F45-9708-019B960494DF}">
              <a14:hiddenLine xmlns:a14="http://schemas.microsoft.com/office/drawing/2010/main" xmlns="" w="635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nchor="ct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pPr algn="ctr" eaLnBrk="0" fontAlgn="base" hangingPunct="0">
              <a:spcBef>
                <a:spcPct val="0"/>
              </a:spcBef>
              <a:spcAft>
                <a:spcPct val="0"/>
              </a:spcAft>
            </a:pPr>
            <a:r>
              <a:rPr lang="en-US" altLang="en-US" sz="1200" smtClean="0">
                <a:solidFill>
                  <a:srgbClr val="006699"/>
                </a:solidFill>
                <a:latin typeface="Verdana" pitchFamily="34" charset="0"/>
              </a:rPr>
              <a:t>2014</a:t>
            </a:r>
          </a:p>
        </p:txBody>
      </p:sp>
      <p:sp>
        <p:nvSpPr>
          <p:cNvPr id="2063" name="Line 16"/>
          <p:cNvSpPr>
            <a:spLocks noChangeShapeType="1"/>
          </p:cNvSpPr>
          <p:nvPr/>
        </p:nvSpPr>
        <p:spPr bwMode="auto">
          <a:xfrm>
            <a:off x="675085" y="2603500"/>
            <a:ext cx="548640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6350">
                <a:solidFill>
                  <a:srgbClr val="000000"/>
                </a:solidFill>
                <a:round/>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900" b="1" smtClean="0">
              <a:solidFill>
                <a:srgbClr val="000000"/>
              </a:solidFill>
            </a:endParaRPr>
          </a:p>
        </p:txBody>
      </p:sp>
      <p:sp>
        <p:nvSpPr>
          <p:cNvPr id="2064" name="Line 17"/>
          <p:cNvSpPr>
            <a:spLocks noChangeShapeType="1"/>
          </p:cNvSpPr>
          <p:nvPr/>
        </p:nvSpPr>
        <p:spPr bwMode="auto">
          <a:xfrm>
            <a:off x="1132285" y="1993900"/>
            <a:ext cx="0" cy="599440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900" b="1" smtClean="0">
              <a:solidFill>
                <a:srgbClr val="000000"/>
              </a:solidFill>
            </a:endParaRPr>
          </a:p>
        </p:txBody>
      </p:sp>
      <p:sp>
        <p:nvSpPr>
          <p:cNvPr id="2065" name="Line 18"/>
          <p:cNvSpPr>
            <a:spLocks noChangeShapeType="1"/>
          </p:cNvSpPr>
          <p:nvPr/>
        </p:nvSpPr>
        <p:spPr bwMode="auto">
          <a:xfrm>
            <a:off x="1589485" y="1993900"/>
            <a:ext cx="0" cy="599440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900" b="1" smtClean="0">
              <a:solidFill>
                <a:srgbClr val="000000"/>
              </a:solidFill>
            </a:endParaRPr>
          </a:p>
        </p:txBody>
      </p:sp>
      <p:sp>
        <p:nvSpPr>
          <p:cNvPr id="2066" name="Line 19"/>
          <p:cNvSpPr>
            <a:spLocks noChangeShapeType="1"/>
          </p:cNvSpPr>
          <p:nvPr/>
        </p:nvSpPr>
        <p:spPr bwMode="auto">
          <a:xfrm>
            <a:off x="2046685" y="1993900"/>
            <a:ext cx="0" cy="599440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900" b="1" smtClean="0">
              <a:solidFill>
                <a:srgbClr val="000000"/>
              </a:solidFill>
            </a:endParaRPr>
          </a:p>
        </p:txBody>
      </p:sp>
      <p:sp>
        <p:nvSpPr>
          <p:cNvPr id="2067" name="Line 20"/>
          <p:cNvSpPr>
            <a:spLocks noChangeShapeType="1"/>
          </p:cNvSpPr>
          <p:nvPr/>
        </p:nvSpPr>
        <p:spPr bwMode="auto">
          <a:xfrm>
            <a:off x="2503885" y="1993900"/>
            <a:ext cx="0" cy="599440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900" b="1" smtClean="0">
              <a:solidFill>
                <a:srgbClr val="000000"/>
              </a:solidFill>
            </a:endParaRPr>
          </a:p>
        </p:txBody>
      </p:sp>
      <p:sp>
        <p:nvSpPr>
          <p:cNvPr id="2068" name="Line 21"/>
          <p:cNvSpPr>
            <a:spLocks noChangeShapeType="1"/>
          </p:cNvSpPr>
          <p:nvPr/>
        </p:nvSpPr>
        <p:spPr bwMode="auto">
          <a:xfrm>
            <a:off x="2961085" y="1993900"/>
            <a:ext cx="0" cy="599440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900" b="1" smtClean="0">
              <a:solidFill>
                <a:srgbClr val="000000"/>
              </a:solidFill>
            </a:endParaRPr>
          </a:p>
        </p:txBody>
      </p:sp>
      <p:sp>
        <p:nvSpPr>
          <p:cNvPr id="2069" name="Line 22"/>
          <p:cNvSpPr>
            <a:spLocks noChangeShapeType="1"/>
          </p:cNvSpPr>
          <p:nvPr/>
        </p:nvSpPr>
        <p:spPr bwMode="auto">
          <a:xfrm>
            <a:off x="3418285" y="1993900"/>
            <a:ext cx="0" cy="599440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900" b="1" smtClean="0">
              <a:solidFill>
                <a:srgbClr val="000000"/>
              </a:solidFill>
            </a:endParaRPr>
          </a:p>
        </p:txBody>
      </p:sp>
      <p:sp>
        <p:nvSpPr>
          <p:cNvPr id="2070" name="Line 23"/>
          <p:cNvSpPr>
            <a:spLocks noChangeShapeType="1"/>
          </p:cNvSpPr>
          <p:nvPr/>
        </p:nvSpPr>
        <p:spPr bwMode="auto">
          <a:xfrm>
            <a:off x="3875485" y="1993900"/>
            <a:ext cx="0" cy="599440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900" b="1" smtClean="0">
              <a:solidFill>
                <a:srgbClr val="000000"/>
              </a:solidFill>
            </a:endParaRPr>
          </a:p>
        </p:txBody>
      </p:sp>
      <p:sp>
        <p:nvSpPr>
          <p:cNvPr id="2071" name="Line 24"/>
          <p:cNvSpPr>
            <a:spLocks noChangeShapeType="1"/>
          </p:cNvSpPr>
          <p:nvPr/>
        </p:nvSpPr>
        <p:spPr bwMode="auto">
          <a:xfrm>
            <a:off x="4332685" y="1993900"/>
            <a:ext cx="0" cy="599440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900" b="1" smtClean="0">
              <a:solidFill>
                <a:srgbClr val="000000"/>
              </a:solidFill>
            </a:endParaRPr>
          </a:p>
        </p:txBody>
      </p:sp>
      <p:sp>
        <p:nvSpPr>
          <p:cNvPr id="2072" name="Line 25"/>
          <p:cNvSpPr>
            <a:spLocks noChangeShapeType="1"/>
          </p:cNvSpPr>
          <p:nvPr/>
        </p:nvSpPr>
        <p:spPr bwMode="auto">
          <a:xfrm>
            <a:off x="4789885" y="1993900"/>
            <a:ext cx="0" cy="599440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900" b="1" smtClean="0">
              <a:solidFill>
                <a:srgbClr val="000000"/>
              </a:solidFill>
            </a:endParaRPr>
          </a:p>
        </p:txBody>
      </p:sp>
      <p:sp>
        <p:nvSpPr>
          <p:cNvPr id="2073" name="Line 26"/>
          <p:cNvSpPr>
            <a:spLocks noChangeShapeType="1"/>
          </p:cNvSpPr>
          <p:nvPr/>
        </p:nvSpPr>
        <p:spPr bwMode="auto">
          <a:xfrm>
            <a:off x="5247085" y="1993900"/>
            <a:ext cx="0" cy="599440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900" b="1" smtClean="0">
              <a:solidFill>
                <a:srgbClr val="000000"/>
              </a:solidFill>
            </a:endParaRPr>
          </a:p>
        </p:txBody>
      </p:sp>
      <p:sp>
        <p:nvSpPr>
          <p:cNvPr id="2074" name="Line 27"/>
          <p:cNvSpPr>
            <a:spLocks noChangeShapeType="1"/>
          </p:cNvSpPr>
          <p:nvPr/>
        </p:nvSpPr>
        <p:spPr bwMode="auto">
          <a:xfrm>
            <a:off x="5704285" y="1993900"/>
            <a:ext cx="0" cy="599440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900" b="1" smtClean="0">
              <a:solidFill>
                <a:srgbClr val="000000"/>
              </a:solidFill>
            </a:endParaRPr>
          </a:p>
        </p:txBody>
      </p:sp>
      <p:sp>
        <p:nvSpPr>
          <p:cNvPr id="2075" name="AutoShape 29"/>
          <p:cNvSpPr>
            <a:spLocks noChangeArrowheads="1"/>
          </p:cNvSpPr>
          <p:nvPr/>
        </p:nvSpPr>
        <p:spPr bwMode="auto">
          <a:xfrm>
            <a:off x="685800" y="2641600"/>
            <a:ext cx="1885950" cy="812800"/>
          </a:xfrm>
          <a:prstGeom prst="homePlate">
            <a:avLst>
              <a:gd name="adj" fmla="val 35693"/>
            </a:avLst>
          </a:prstGeom>
          <a:gradFill rotWithShape="1">
            <a:gsLst>
              <a:gs pos="0">
                <a:srgbClr val="FFFFFF"/>
              </a:gs>
              <a:gs pos="100000">
                <a:srgbClr val="FFCC66"/>
              </a:gs>
            </a:gsLst>
            <a:lin ang="0" scaled="1"/>
          </a:gradFill>
          <a:ln>
            <a:noFill/>
          </a:ln>
          <a:effectLst/>
          <a:extLst>
            <a:ext uri="{91240B29-F687-4F45-9708-019B960494DF}">
              <a14:hiddenLine xmlns:a14="http://schemas.microsoft.com/office/drawing/2010/main" xmlns="" w="635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8588" tIns="65088" rIns="128588" bIns="65088" anchor="ctr"/>
          <a:lstStyle>
            <a:lvl1pPr defTabSz="1279525">
              <a:defRPr sz="900" b="1">
                <a:solidFill>
                  <a:srgbClr val="000000"/>
                </a:solidFill>
                <a:latin typeface="Arial" charset="0"/>
              </a:defRPr>
            </a:lvl1pPr>
            <a:lvl2pPr marL="742950" indent="-285750" defTabSz="1279525">
              <a:defRPr sz="900" b="1">
                <a:solidFill>
                  <a:srgbClr val="000000"/>
                </a:solidFill>
                <a:latin typeface="Arial" charset="0"/>
              </a:defRPr>
            </a:lvl2pPr>
            <a:lvl3pPr marL="1143000" indent="-228600" defTabSz="1279525">
              <a:defRPr sz="900" b="1">
                <a:solidFill>
                  <a:srgbClr val="000000"/>
                </a:solidFill>
                <a:latin typeface="Arial" charset="0"/>
              </a:defRPr>
            </a:lvl3pPr>
            <a:lvl4pPr marL="1600200" indent="-228600" defTabSz="1279525">
              <a:defRPr sz="900" b="1">
                <a:solidFill>
                  <a:srgbClr val="000000"/>
                </a:solidFill>
                <a:latin typeface="Arial" charset="0"/>
              </a:defRPr>
            </a:lvl4pPr>
            <a:lvl5pPr marL="2057400" indent="-228600" defTabSz="1279525">
              <a:defRPr sz="900" b="1">
                <a:solidFill>
                  <a:srgbClr val="000000"/>
                </a:solidFill>
                <a:latin typeface="Arial" charset="0"/>
              </a:defRPr>
            </a:lvl5pPr>
            <a:lvl6pPr marL="2514600" indent="-228600" algn="ctr" defTabSz="1279525" eaLnBrk="0" fontAlgn="base" hangingPunct="0">
              <a:spcBef>
                <a:spcPct val="0"/>
              </a:spcBef>
              <a:spcAft>
                <a:spcPct val="0"/>
              </a:spcAft>
              <a:defRPr sz="900" b="1">
                <a:solidFill>
                  <a:srgbClr val="000000"/>
                </a:solidFill>
                <a:latin typeface="Arial" charset="0"/>
              </a:defRPr>
            </a:lvl6pPr>
            <a:lvl7pPr marL="2971800" indent="-228600" algn="ctr" defTabSz="1279525" eaLnBrk="0" fontAlgn="base" hangingPunct="0">
              <a:spcBef>
                <a:spcPct val="0"/>
              </a:spcBef>
              <a:spcAft>
                <a:spcPct val="0"/>
              </a:spcAft>
              <a:defRPr sz="900" b="1">
                <a:solidFill>
                  <a:srgbClr val="000000"/>
                </a:solidFill>
                <a:latin typeface="Arial" charset="0"/>
              </a:defRPr>
            </a:lvl7pPr>
            <a:lvl8pPr marL="3429000" indent="-228600" algn="ctr" defTabSz="1279525" eaLnBrk="0" fontAlgn="base" hangingPunct="0">
              <a:spcBef>
                <a:spcPct val="0"/>
              </a:spcBef>
              <a:spcAft>
                <a:spcPct val="0"/>
              </a:spcAft>
              <a:defRPr sz="900" b="1">
                <a:solidFill>
                  <a:srgbClr val="000000"/>
                </a:solidFill>
                <a:latin typeface="Arial" charset="0"/>
              </a:defRPr>
            </a:lvl8pPr>
            <a:lvl9pPr marL="3886200" indent="-228600" algn="ctr" defTabSz="1279525" eaLnBrk="0" fontAlgn="base" hangingPunct="0">
              <a:spcBef>
                <a:spcPct val="0"/>
              </a:spcBef>
              <a:spcAft>
                <a:spcPct val="0"/>
              </a:spcAft>
              <a:defRPr sz="900" b="1">
                <a:solidFill>
                  <a:srgbClr val="000000"/>
                </a:solidFill>
                <a:latin typeface="Arial" charset="0"/>
              </a:defRPr>
            </a:lvl9pPr>
          </a:lstStyle>
          <a:p>
            <a:pPr eaLnBrk="0" fontAlgn="base" hangingPunct="0">
              <a:spcBef>
                <a:spcPct val="0"/>
              </a:spcBef>
              <a:spcAft>
                <a:spcPct val="0"/>
              </a:spcAft>
            </a:pPr>
            <a:r>
              <a:rPr lang="en-US" altLang="en-US" smtClean="0">
                <a:solidFill>
                  <a:srgbClr val="006699"/>
                </a:solidFill>
                <a:latin typeface="Verdana" pitchFamily="34" charset="0"/>
              </a:rPr>
              <a:t>4 vendors </a:t>
            </a:r>
          </a:p>
          <a:p>
            <a:pPr eaLnBrk="0" fontAlgn="base" hangingPunct="0">
              <a:spcBef>
                <a:spcPct val="0"/>
              </a:spcBef>
              <a:spcAft>
                <a:spcPct val="0"/>
              </a:spcAft>
            </a:pPr>
            <a:r>
              <a:rPr lang="en-US" altLang="en-US" smtClean="0">
                <a:solidFill>
                  <a:srgbClr val="006699"/>
                </a:solidFill>
                <a:latin typeface="Verdana" pitchFamily="34" charset="0"/>
              </a:rPr>
              <a:t>4 forms, </a:t>
            </a:r>
          </a:p>
          <a:p>
            <a:pPr eaLnBrk="0" fontAlgn="base" hangingPunct="0">
              <a:spcBef>
                <a:spcPct val="0"/>
              </a:spcBef>
              <a:spcAft>
                <a:spcPct val="0"/>
              </a:spcAft>
            </a:pPr>
            <a:r>
              <a:rPr lang="en-US" altLang="en-US" smtClean="0">
                <a:solidFill>
                  <a:srgbClr val="006699"/>
                </a:solidFill>
                <a:latin typeface="Verdana" pitchFamily="34" charset="0"/>
              </a:rPr>
              <a:t>sent via fax to 4 destinations</a:t>
            </a:r>
          </a:p>
          <a:p>
            <a:pPr eaLnBrk="0" fontAlgn="base" hangingPunct="0">
              <a:spcBef>
                <a:spcPct val="0"/>
              </a:spcBef>
              <a:spcAft>
                <a:spcPct val="0"/>
              </a:spcAft>
            </a:pPr>
            <a:r>
              <a:rPr lang="en-US" altLang="en-US" smtClean="0">
                <a:solidFill>
                  <a:srgbClr val="006699"/>
                </a:solidFill>
                <a:latin typeface="Verdana" pitchFamily="34" charset="0"/>
              </a:rPr>
              <a:t>to four destinations</a:t>
            </a:r>
          </a:p>
        </p:txBody>
      </p:sp>
      <p:sp>
        <p:nvSpPr>
          <p:cNvPr id="2076" name="Line 44"/>
          <p:cNvSpPr>
            <a:spLocks noChangeShapeType="1"/>
          </p:cNvSpPr>
          <p:nvPr/>
        </p:nvSpPr>
        <p:spPr bwMode="auto">
          <a:xfrm>
            <a:off x="685800" y="2565400"/>
            <a:ext cx="5478066" cy="0"/>
          </a:xfrm>
          <a:prstGeom prst="line">
            <a:avLst/>
          </a:prstGeom>
          <a:noFill/>
          <a:ln w="19050">
            <a:solidFill>
              <a:srgbClr val="0066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8588" tIns="65088" rIns="128588" bIns="65088" anchor="ctr"/>
          <a:lstStyle/>
          <a:p>
            <a:pPr algn="ctr" eaLnBrk="0" fontAlgn="base" hangingPunct="0">
              <a:spcBef>
                <a:spcPct val="0"/>
              </a:spcBef>
              <a:spcAft>
                <a:spcPct val="0"/>
              </a:spcAft>
            </a:pPr>
            <a:endParaRPr lang="en-US" sz="900" b="1" smtClean="0">
              <a:solidFill>
                <a:srgbClr val="000000"/>
              </a:solidFill>
            </a:endParaRPr>
          </a:p>
        </p:txBody>
      </p:sp>
      <p:sp>
        <p:nvSpPr>
          <p:cNvPr id="2077" name="Rectangle 43"/>
          <p:cNvSpPr>
            <a:spLocks noChangeArrowheads="1"/>
          </p:cNvSpPr>
          <p:nvPr/>
        </p:nvSpPr>
        <p:spPr bwMode="auto">
          <a:xfrm>
            <a:off x="679847" y="2002369"/>
            <a:ext cx="5476875" cy="6430433"/>
          </a:xfrm>
          <a:prstGeom prst="rect">
            <a:avLst/>
          </a:prstGeom>
          <a:noFill/>
          <a:ln w="6350">
            <a:solidFill>
              <a:srgbClr val="006699"/>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pPr algn="ctr" eaLnBrk="0" fontAlgn="base" hangingPunct="0">
              <a:spcBef>
                <a:spcPct val="0"/>
              </a:spcBef>
              <a:spcAft>
                <a:spcPct val="0"/>
              </a:spcAft>
            </a:pPr>
            <a:endParaRPr lang="en-US" altLang="en-US" smtClean="0"/>
          </a:p>
        </p:txBody>
      </p:sp>
      <p:sp>
        <p:nvSpPr>
          <p:cNvPr id="2078" name="AutoShape 51"/>
          <p:cNvSpPr>
            <a:spLocks noChangeArrowheads="1"/>
          </p:cNvSpPr>
          <p:nvPr/>
        </p:nvSpPr>
        <p:spPr bwMode="auto">
          <a:xfrm>
            <a:off x="2274094" y="3556000"/>
            <a:ext cx="1669256" cy="609600"/>
          </a:xfrm>
          <a:prstGeom prst="homePlate">
            <a:avLst>
              <a:gd name="adj" fmla="val 12846"/>
            </a:avLst>
          </a:prstGeom>
          <a:gradFill rotWithShape="1">
            <a:gsLst>
              <a:gs pos="0">
                <a:srgbClr val="FFFFFF"/>
              </a:gs>
              <a:gs pos="100000">
                <a:srgbClr val="FFCC66"/>
              </a:gs>
            </a:gsLst>
            <a:lin ang="0" scaled="1"/>
          </a:gradFill>
          <a:ln>
            <a:noFill/>
          </a:ln>
          <a:effectLst/>
          <a:extLst>
            <a:ext uri="{91240B29-F687-4F45-9708-019B960494DF}">
              <a14:hiddenLine xmlns:a14="http://schemas.microsoft.com/office/drawing/2010/main" xmlns="" w="635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8588" tIns="65088" rIns="128588" bIns="65088" anchor="ctr"/>
          <a:lstStyle>
            <a:lvl1pPr defTabSz="1279525">
              <a:defRPr sz="900" b="1">
                <a:solidFill>
                  <a:srgbClr val="000000"/>
                </a:solidFill>
                <a:latin typeface="Arial" charset="0"/>
              </a:defRPr>
            </a:lvl1pPr>
            <a:lvl2pPr marL="742950" indent="-285750" defTabSz="1279525">
              <a:defRPr sz="900" b="1">
                <a:solidFill>
                  <a:srgbClr val="000000"/>
                </a:solidFill>
                <a:latin typeface="Arial" charset="0"/>
              </a:defRPr>
            </a:lvl2pPr>
            <a:lvl3pPr marL="1143000" indent="-228600" defTabSz="1279525">
              <a:defRPr sz="900" b="1">
                <a:solidFill>
                  <a:srgbClr val="000000"/>
                </a:solidFill>
                <a:latin typeface="Arial" charset="0"/>
              </a:defRPr>
            </a:lvl3pPr>
            <a:lvl4pPr marL="1600200" indent="-228600" defTabSz="1279525">
              <a:defRPr sz="900" b="1">
                <a:solidFill>
                  <a:srgbClr val="000000"/>
                </a:solidFill>
                <a:latin typeface="Arial" charset="0"/>
              </a:defRPr>
            </a:lvl4pPr>
            <a:lvl5pPr marL="2057400" indent="-228600" defTabSz="1279525">
              <a:defRPr sz="900" b="1">
                <a:solidFill>
                  <a:srgbClr val="000000"/>
                </a:solidFill>
                <a:latin typeface="Arial" charset="0"/>
              </a:defRPr>
            </a:lvl5pPr>
            <a:lvl6pPr marL="2514600" indent="-228600" algn="ctr" defTabSz="1279525" eaLnBrk="0" fontAlgn="base" hangingPunct="0">
              <a:spcBef>
                <a:spcPct val="0"/>
              </a:spcBef>
              <a:spcAft>
                <a:spcPct val="0"/>
              </a:spcAft>
              <a:defRPr sz="900" b="1">
                <a:solidFill>
                  <a:srgbClr val="000000"/>
                </a:solidFill>
                <a:latin typeface="Arial" charset="0"/>
              </a:defRPr>
            </a:lvl6pPr>
            <a:lvl7pPr marL="2971800" indent="-228600" algn="ctr" defTabSz="1279525" eaLnBrk="0" fontAlgn="base" hangingPunct="0">
              <a:spcBef>
                <a:spcPct val="0"/>
              </a:spcBef>
              <a:spcAft>
                <a:spcPct val="0"/>
              </a:spcAft>
              <a:defRPr sz="900" b="1">
                <a:solidFill>
                  <a:srgbClr val="000000"/>
                </a:solidFill>
                <a:latin typeface="Arial" charset="0"/>
              </a:defRPr>
            </a:lvl7pPr>
            <a:lvl8pPr marL="3429000" indent="-228600" algn="ctr" defTabSz="1279525" eaLnBrk="0" fontAlgn="base" hangingPunct="0">
              <a:spcBef>
                <a:spcPct val="0"/>
              </a:spcBef>
              <a:spcAft>
                <a:spcPct val="0"/>
              </a:spcAft>
              <a:defRPr sz="900" b="1">
                <a:solidFill>
                  <a:srgbClr val="000000"/>
                </a:solidFill>
                <a:latin typeface="Arial" charset="0"/>
              </a:defRPr>
            </a:lvl8pPr>
            <a:lvl9pPr marL="3886200" indent="-228600" algn="ctr" defTabSz="1279525" eaLnBrk="0" fontAlgn="base" hangingPunct="0">
              <a:spcBef>
                <a:spcPct val="0"/>
              </a:spcBef>
              <a:spcAft>
                <a:spcPct val="0"/>
              </a:spcAft>
              <a:defRPr sz="900" b="1">
                <a:solidFill>
                  <a:srgbClr val="000000"/>
                </a:solidFill>
                <a:latin typeface="Arial" charset="0"/>
              </a:defRPr>
            </a:lvl9pPr>
          </a:lstStyle>
          <a:p>
            <a:pPr eaLnBrk="0" fontAlgn="base" hangingPunct="0">
              <a:spcBef>
                <a:spcPct val="0"/>
              </a:spcBef>
              <a:spcAft>
                <a:spcPct val="0"/>
              </a:spcAft>
            </a:pPr>
            <a:r>
              <a:rPr lang="en-US" altLang="en-US" smtClean="0">
                <a:solidFill>
                  <a:srgbClr val="006699"/>
                </a:solidFill>
                <a:latin typeface="Verdana" pitchFamily="34" charset="0"/>
              </a:rPr>
              <a:t>4 vendors  </a:t>
            </a:r>
          </a:p>
          <a:p>
            <a:pPr eaLnBrk="0" fontAlgn="base" hangingPunct="0">
              <a:spcBef>
                <a:spcPct val="0"/>
              </a:spcBef>
              <a:spcAft>
                <a:spcPct val="0"/>
              </a:spcAft>
            </a:pPr>
            <a:r>
              <a:rPr lang="en-US" altLang="en-US" smtClean="0">
                <a:solidFill>
                  <a:srgbClr val="006699"/>
                </a:solidFill>
                <a:latin typeface="Verdana" pitchFamily="34" charset="0"/>
              </a:rPr>
              <a:t>1 forms </a:t>
            </a:r>
          </a:p>
          <a:p>
            <a:pPr eaLnBrk="0" fontAlgn="base" hangingPunct="0">
              <a:spcBef>
                <a:spcPct val="0"/>
              </a:spcBef>
              <a:spcAft>
                <a:spcPct val="0"/>
              </a:spcAft>
            </a:pPr>
            <a:r>
              <a:rPr lang="en-US" altLang="en-US" smtClean="0">
                <a:solidFill>
                  <a:srgbClr val="006699"/>
                </a:solidFill>
                <a:latin typeface="Verdana" pitchFamily="34" charset="0"/>
              </a:rPr>
              <a:t>sent via fax to 4 destiantions</a:t>
            </a:r>
          </a:p>
        </p:txBody>
      </p:sp>
      <p:sp>
        <p:nvSpPr>
          <p:cNvPr id="2079" name="AutoShape 52"/>
          <p:cNvSpPr>
            <a:spLocks noChangeArrowheads="1"/>
          </p:cNvSpPr>
          <p:nvPr/>
        </p:nvSpPr>
        <p:spPr bwMode="auto">
          <a:xfrm>
            <a:off x="4800600" y="3043769"/>
            <a:ext cx="1543050" cy="488951"/>
          </a:xfrm>
          <a:prstGeom prst="homePlate">
            <a:avLst>
              <a:gd name="adj" fmla="val 58857"/>
            </a:avLst>
          </a:prstGeom>
          <a:gradFill rotWithShape="1">
            <a:gsLst>
              <a:gs pos="0">
                <a:srgbClr val="FFFFFF"/>
              </a:gs>
              <a:gs pos="100000">
                <a:srgbClr val="FFCC66"/>
              </a:gs>
            </a:gsLst>
            <a:lin ang="0" scaled="1"/>
          </a:gradFill>
          <a:ln>
            <a:noFill/>
          </a:ln>
          <a:effectLst/>
          <a:extLst>
            <a:ext uri="{91240B29-F687-4F45-9708-019B960494DF}">
              <a14:hiddenLine xmlns:a14="http://schemas.microsoft.com/office/drawing/2010/main" xmlns="" w="635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nchor="ct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pPr eaLnBrk="0" fontAlgn="base" hangingPunct="0">
              <a:spcBef>
                <a:spcPct val="0"/>
              </a:spcBef>
              <a:spcAft>
                <a:spcPct val="0"/>
              </a:spcAft>
            </a:pPr>
            <a:r>
              <a:rPr lang="en-US" altLang="en-US" smtClean="0">
                <a:solidFill>
                  <a:srgbClr val="006699"/>
                </a:solidFill>
                <a:latin typeface="Verdana" pitchFamily="34" charset="0"/>
              </a:rPr>
              <a:t> 125 Open Enrollment goes “e”</a:t>
            </a:r>
          </a:p>
        </p:txBody>
      </p:sp>
      <p:sp>
        <p:nvSpPr>
          <p:cNvPr id="2080" name="AutoShape 57"/>
          <p:cNvSpPr>
            <a:spLocks noChangeArrowheads="1"/>
          </p:cNvSpPr>
          <p:nvPr/>
        </p:nvSpPr>
        <p:spPr bwMode="auto">
          <a:xfrm>
            <a:off x="3943351" y="3556000"/>
            <a:ext cx="1663304" cy="609600"/>
          </a:xfrm>
          <a:prstGeom prst="homePlate">
            <a:avLst>
              <a:gd name="adj" fmla="val 20009"/>
            </a:avLst>
          </a:prstGeom>
          <a:gradFill rotWithShape="1">
            <a:gsLst>
              <a:gs pos="0">
                <a:srgbClr val="FFFFFF"/>
              </a:gs>
              <a:gs pos="100000">
                <a:srgbClr val="FFCC66"/>
              </a:gs>
            </a:gsLst>
            <a:lin ang="0" scaled="1"/>
          </a:gradFill>
          <a:ln>
            <a:noFill/>
          </a:ln>
          <a:effectLst/>
          <a:extLst>
            <a:ext uri="{91240B29-F687-4F45-9708-019B960494DF}">
              <a14:hiddenLine xmlns:a14="http://schemas.microsoft.com/office/drawing/2010/main" xmlns="" w="635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8588" tIns="65088" rIns="128588" bIns="65088" anchor="ctr"/>
          <a:lstStyle>
            <a:lvl1pPr defTabSz="1279525">
              <a:defRPr sz="900" b="1">
                <a:solidFill>
                  <a:srgbClr val="000000"/>
                </a:solidFill>
                <a:latin typeface="Arial" charset="0"/>
              </a:defRPr>
            </a:lvl1pPr>
            <a:lvl2pPr marL="742950" indent="-285750" defTabSz="1279525">
              <a:defRPr sz="900" b="1">
                <a:solidFill>
                  <a:srgbClr val="000000"/>
                </a:solidFill>
                <a:latin typeface="Arial" charset="0"/>
              </a:defRPr>
            </a:lvl2pPr>
            <a:lvl3pPr marL="1143000" indent="-228600" defTabSz="1279525">
              <a:defRPr sz="900" b="1">
                <a:solidFill>
                  <a:srgbClr val="000000"/>
                </a:solidFill>
                <a:latin typeface="Arial" charset="0"/>
              </a:defRPr>
            </a:lvl3pPr>
            <a:lvl4pPr marL="1600200" indent="-228600" defTabSz="1279525">
              <a:defRPr sz="900" b="1">
                <a:solidFill>
                  <a:srgbClr val="000000"/>
                </a:solidFill>
                <a:latin typeface="Arial" charset="0"/>
              </a:defRPr>
            </a:lvl4pPr>
            <a:lvl5pPr marL="2057400" indent="-228600" defTabSz="1279525">
              <a:defRPr sz="900" b="1">
                <a:solidFill>
                  <a:srgbClr val="000000"/>
                </a:solidFill>
                <a:latin typeface="Arial" charset="0"/>
              </a:defRPr>
            </a:lvl5pPr>
            <a:lvl6pPr marL="2514600" indent="-228600" algn="ctr" defTabSz="1279525" eaLnBrk="0" fontAlgn="base" hangingPunct="0">
              <a:spcBef>
                <a:spcPct val="0"/>
              </a:spcBef>
              <a:spcAft>
                <a:spcPct val="0"/>
              </a:spcAft>
              <a:defRPr sz="900" b="1">
                <a:solidFill>
                  <a:srgbClr val="000000"/>
                </a:solidFill>
                <a:latin typeface="Arial" charset="0"/>
              </a:defRPr>
            </a:lvl6pPr>
            <a:lvl7pPr marL="2971800" indent="-228600" algn="ctr" defTabSz="1279525" eaLnBrk="0" fontAlgn="base" hangingPunct="0">
              <a:spcBef>
                <a:spcPct val="0"/>
              </a:spcBef>
              <a:spcAft>
                <a:spcPct val="0"/>
              </a:spcAft>
              <a:defRPr sz="900" b="1">
                <a:solidFill>
                  <a:srgbClr val="000000"/>
                </a:solidFill>
                <a:latin typeface="Arial" charset="0"/>
              </a:defRPr>
            </a:lvl7pPr>
            <a:lvl8pPr marL="3429000" indent="-228600" algn="ctr" defTabSz="1279525" eaLnBrk="0" fontAlgn="base" hangingPunct="0">
              <a:spcBef>
                <a:spcPct val="0"/>
              </a:spcBef>
              <a:spcAft>
                <a:spcPct val="0"/>
              </a:spcAft>
              <a:defRPr sz="900" b="1">
                <a:solidFill>
                  <a:srgbClr val="000000"/>
                </a:solidFill>
                <a:latin typeface="Arial" charset="0"/>
              </a:defRPr>
            </a:lvl8pPr>
            <a:lvl9pPr marL="3886200" indent="-228600" algn="ctr" defTabSz="1279525" eaLnBrk="0" fontAlgn="base" hangingPunct="0">
              <a:spcBef>
                <a:spcPct val="0"/>
              </a:spcBef>
              <a:spcAft>
                <a:spcPct val="0"/>
              </a:spcAft>
              <a:defRPr sz="900" b="1">
                <a:solidFill>
                  <a:srgbClr val="000000"/>
                </a:solidFill>
                <a:latin typeface="Arial" charset="0"/>
              </a:defRPr>
            </a:lvl9pPr>
          </a:lstStyle>
          <a:p>
            <a:pPr eaLnBrk="0" fontAlgn="base" hangingPunct="0">
              <a:spcBef>
                <a:spcPct val="0"/>
              </a:spcBef>
              <a:spcAft>
                <a:spcPct val="0"/>
              </a:spcAft>
            </a:pPr>
            <a:r>
              <a:rPr lang="en-US" altLang="en-US" smtClean="0">
                <a:solidFill>
                  <a:srgbClr val="006699"/>
                </a:solidFill>
                <a:latin typeface="Verdana" pitchFamily="34" charset="0"/>
              </a:rPr>
              <a:t>4 vendors; </a:t>
            </a:r>
          </a:p>
          <a:p>
            <a:pPr eaLnBrk="0" fontAlgn="base" hangingPunct="0">
              <a:spcBef>
                <a:spcPct val="0"/>
              </a:spcBef>
              <a:spcAft>
                <a:spcPct val="0"/>
              </a:spcAft>
            </a:pPr>
            <a:r>
              <a:rPr lang="en-US" altLang="en-US" smtClean="0">
                <a:solidFill>
                  <a:srgbClr val="006699"/>
                </a:solidFill>
                <a:latin typeface="Verdana" pitchFamily="34" charset="0"/>
              </a:rPr>
              <a:t>1 form; </a:t>
            </a:r>
          </a:p>
          <a:p>
            <a:pPr eaLnBrk="0" fontAlgn="base" hangingPunct="0">
              <a:spcBef>
                <a:spcPct val="0"/>
              </a:spcBef>
              <a:spcAft>
                <a:spcPct val="0"/>
              </a:spcAft>
            </a:pPr>
            <a:r>
              <a:rPr lang="en-US" altLang="en-US" smtClean="0">
                <a:solidFill>
                  <a:srgbClr val="006699"/>
                </a:solidFill>
                <a:latin typeface="Verdana" pitchFamily="34" charset="0"/>
              </a:rPr>
              <a:t>4 electronic data entry steps</a:t>
            </a:r>
          </a:p>
        </p:txBody>
      </p:sp>
      <p:sp>
        <p:nvSpPr>
          <p:cNvPr id="2081" name="AutoShape 59"/>
          <p:cNvSpPr>
            <a:spLocks noChangeArrowheads="1"/>
          </p:cNvSpPr>
          <p:nvPr/>
        </p:nvSpPr>
        <p:spPr bwMode="auto">
          <a:xfrm>
            <a:off x="5606654" y="3532719"/>
            <a:ext cx="1079897" cy="1305983"/>
          </a:xfrm>
          <a:prstGeom prst="homePlate">
            <a:avLst>
              <a:gd name="adj" fmla="val 53485"/>
            </a:avLst>
          </a:prstGeom>
          <a:gradFill rotWithShape="1">
            <a:gsLst>
              <a:gs pos="0">
                <a:srgbClr val="FFFFFF"/>
              </a:gs>
              <a:gs pos="100000">
                <a:srgbClr val="FFCC66"/>
              </a:gs>
            </a:gsLst>
            <a:lin ang="0" scaled="1"/>
          </a:gradFill>
          <a:ln>
            <a:noFill/>
          </a:ln>
          <a:effectLst/>
          <a:extLst>
            <a:ext uri="{91240B29-F687-4F45-9708-019B960494DF}">
              <a14:hiddenLine xmlns:a14="http://schemas.microsoft.com/office/drawing/2010/main" xmlns="" w="635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8588" tIns="65088" rIns="128588" bIns="65088" anchor="ct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pPr eaLnBrk="0" fontAlgn="base" hangingPunct="0">
              <a:spcBef>
                <a:spcPct val="0"/>
              </a:spcBef>
              <a:spcAft>
                <a:spcPct val="0"/>
              </a:spcAft>
            </a:pPr>
            <a:r>
              <a:rPr lang="en-US" altLang="en-US" smtClean="0">
                <a:solidFill>
                  <a:srgbClr val="006699"/>
                </a:solidFill>
                <a:latin typeface="Verdana" pitchFamily="34" charset="0"/>
              </a:rPr>
              <a:t>4 vendors</a:t>
            </a:r>
          </a:p>
          <a:p>
            <a:pPr eaLnBrk="0" fontAlgn="base" hangingPunct="0">
              <a:spcBef>
                <a:spcPct val="0"/>
              </a:spcBef>
              <a:spcAft>
                <a:spcPct val="0"/>
              </a:spcAft>
            </a:pPr>
            <a:r>
              <a:rPr lang="en-US" altLang="en-US" smtClean="0">
                <a:solidFill>
                  <a:srgbClr val="006699"/>
                </a:solidFill>
                <a:latin typeface="Verdana" pitchFamily="34" charset="0"/>
              </a:rPr>
              <a:t>No form</a:t>
            </a:r>
          </a:p>
          <a:p>
            <a:pPr eaLnBrk="0" fontAlgn="base" hangingPunct="0">
              <a:spcBef>
                <a:spcPct val="0"/>
              </a:spcBef>
              <a:spcAft>
                <a:spcPct val="0"/>
              </a:spcAft>
            </a:pPr>
            <a:r>
              <a:rPr lang="en-US" altLang="en-US" smtClean="0">
                <a:solidFill>
                  <a:srgbClr val="006699"/>
                </a:solidFill>
                <a:latin typeface="Verdana" pitchFamily="34" charset="0"/>
              </a:rPr>
              <a:t>1 data entry point </a:t>
            </a:r>
          </a:p>
        </p:txBody>
      </p:sp>
      <p:pic>
        <p:nvPicPr>
          <p:cNvPr id="2082" name="Picture 62" descr="C:\Users\jseibert\AppData\Local\Microsoft\Windows\Temporary Internet Files\Content.IE5\6SV8B5JX\MC90043982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9927" y="1382186"/>
            <a:ext cx="326231"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83" name="AutoShape 51"/>
          <p:cNvSpPr>
            <a:spLocks noChangeArrowheads="1"/>
          </p:cNvSpPr>
          <p:nvPr/>
        </p:nvSpPr>
        <p:spPr bwMode="auto">
          <a:xfrm>
            <a:off x="3373042" y="5994400"/>
            <a:ext cx="2970609" cy="1727200"/>
          </a:xfrm>
          <a:prstGeom prst="homePlate">
            <a:avLst>
              <a:gd name="adj" fmla="val 12867"/>
            </a:avLst>
          </a:prstGeom>
          <a:gradFill rotWithShape="1">
            <a:gsLst>
              <a:gs pos="0">
                <a:srgbClr val="FFFFFF"/>
              </a:gs>
              <a:gs pos="100000">
                <a:srgbClr val="FFCC66"/>
              </a:gs>
            </a:gsLst>
            <a:lin ang="0" scaled="1"/>
          </a:gradFill>
          <a:ln>
            <a:noFill/>
          </a:ln>
          <a:effectLst/>
          <a:extLst>
            <a:ext uri="{91240B29-F687-4F45-9708-019B960494DF}">
              <a14:hiddenLine xmlns:a14="http://schemas.microsoft.com/office/drawing/2010/main" xmlns="" w="635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8588" tIns="65088" rIns="128588" bIns="65088" anchor="ctr"/>
          <a:lstStyle>
            <a:lvl1pPr marL="171450" indent="-171450" defTabSz="1279525">
              <a:defRPr sz="900" b="1">
                <a:solidFill>
                  <a:srgbClr val="000000"/>
                </a:solidFill>
                <a:latin typeface="Arial" charset="0"/>
              </a:defRPr>
            </a:lvl1pPr>
            <a:lvl2pPr marL="742950" indent="-285750" defTabSz="1279525">
              <a:defRPr sz="900" b="1">
                <a:solidFill>
                  <a:srgbClr val="000000"/>
                </a:solidFill>
                <a:latin typeface="Arial" charset="0"/>
              </a:defRPr>
            </a:lvl2pPr>
            <a:lvl3pPr marL="1143000" indent="-228600" defTabSz="1279525">
              <a:defRPr sz="900" b="1">
                <a:solidFill>
                  <a:srgbClr val="000000"/>
                </a:solidFill>
                <a:latin typeface="Arial" charset="0"/>
              </a:defRPr>
            </a:lvl3pPr>
            <a:lvl4pPr marL="1600200" indent="-228600" defTabSz="1279525">
              <a:defRPr sz="900" b="1">
                <a:solidFill>
                  <a:srgbClr val="000000"/>
                </a:solidFill>
                <a:latin typeface="Arial" charset="0"/>
              </a:defRPr>
            </a:lvl4pPr>
            <a:lvl5pPr marL="2057400" indent="-228600" defTabSz="1279525">
              <a:defRPr sz="900" b="1">
                <a:solidFill>
                  <a:srgbClr val="000000"/>
                </a:solidFill>
                <a:latin typeface="Arial" charset="0"/>
              </a:defRPr>
            </a:lvl5pPr>
            <a:lvl6pPr marL="2514600" indent="-228600" algn="ctr" defTabSz="1279525" eaLnBrk="0" fontAlgn="base" hangingPunct="0">
              <a:spcBef>
                <a:spcPct val="0"/>
              </a:spcBef>
              <a:spcAft>
                <a:spcPct val="0"/>
              </a:spcAft>
              <a:defRPr sz="900" b="1">
                <a:solidFill>
                  <a:srgbClr val="000000"/>
                </a:solidFill>
                <a:latin typeface="Arial" charset="0"/>
              </a:defRPr>
            </a:lvl6pPr>
            <a:lvl7pPr marL="2971800" indent="-228600" algn="ctr" defTabSz="1279525" eaLnBrk="0" fontAlgn="base" hangingPunct="0">
              <a:spcBef>
                <a:spcPct val="0"/>
              </a:spcBef>
              <a:spcAft>
                <a:spcPct val="0"/>
              </a:spcAft>
              <a:defRPr sz="900" b="1">
                <a:solidFill>
                  <a:srgbClr val="000000"/>
                </a:solidFill>
                <a:latin typeface="Arial" charset="0"/>
              </a:defRPr>
            </a:lvl7pPr>
            <a:lvl8pPr marL="3429000" indent="-228600" algn="ctr" defTabSz="1279525" eaLnBrk="0" fontAlgn="base" hangingPunct="0">
              <a:spcBef>
                <a:spcPct val="0"/>
              </a:spcBef>
              <a:spcAft>
                <a:spcPct val="0"/>
              </a:spcAft>
              <a:defRPr sz="900" b="1">
                <a:solidFill>
                  <a:srgbClr val="000000"/>
                </a:solidFill>
                <a:latin typeface="Arial" charset="0"/>
              </a:defRPr>
            </a:lvl8pPr>
            <a:lvl9pPr marL="3886200" indent="-228600" algn="ctr" defTabSz="1279525" eaLnBrk="0" fontAlgn="base" hangingPunct="0">
              <a:spcBef>
                <a:spcPct val="0"/>
              </a:spcBef>
              <a:spcAft>
                <a:spcPct val="0"/>
              </a:spcAft>
              <a:defRPr sz="900" b="1">
                <a:solidFill>
                  <a:srgbClr val="000000"/>
                </a:solidFill>
                <a:latin typeface="Arial" charset="0"/>
              </a:defRPr>
            </a:lvl9pPr>
          </a:lstStyle>
          <a:p>
            <a:pPr eaLnBrk="0" fontAlgn="base" hangingPunct="0">
              <a:spcBef>
                <a:spcPct val="0"/>
              </a:spcBef>
              <a:spcAft>
                <a:spcPct val="0"/>
              </a:spcAft>
              <a:buFont typeface="Arial" charset="0"/>
              <a:buChar char="•"/>
            </a:pPr>
            <a:r>
              <a:rPr lang="en-US" altLang="en-US" i="1" smtClean="0">
                <a:solidFill>
                  <a:srgbClr val="00B050"/>
                </a:solidFill>
                <a:latin typeface="Verdana" pitchFamily="34" charset="0"/>
              </a:rPr>
              <a:t>ADA Compliance-default enrolment</a:t>
            </a:r>
          </a:p>
          <a:p>
            <a:pPr eaLnBrk="0" fontAlgn="base" hangingPunct="0">
              <a:spcBef>
                <a:spcPct val="0"/>
              </a:spcBef>
              <a:spcAft>
                <a:spcPct val="0"/>
              </a:spcAft>
              <a:buFont typeface="Arial" charset="0"/>
              <a:buChar char="•"/>
            </a:pPr>
            <a:r>
              <a:rPr lang="en-US" altLang="en-US" i="1" smtClean="0">
                <a:solidFill>
                  <a:srgbClr val="00B050"/>
                </a:solidFill>
                <a:latin typeface="Verdana" pitchFamily="34" charset="0"/>
              </a:rPr>
              <a:t>Reduce processing time</a:t>
            </a:r>
          </a:p>
          <a:p>
            <a:pPr eaLnBrk="0" fontAlgn="base" hangingPunct="0">
              <a:spcBef>
                <a:spcPct val="0"/>
              </a:spcBef>
              <a:spcAft>
                <a:spcPct val="0"/>
              </a:spcAft>
              <a:buFont typeface="Arial" charset="0"/>
              <a:buChar char="•"/>
            </a:pPr>
            <a:r>
              <a:rPr lang="en-US" altLang="en-US" i="1" smtClean="0">
                <a:solidFill>
                  <a:srgbClr val="00B050"/>
                </a:solidFill>
                <a:latin typeface="Verdana" pitchFamily="34" charset="0"/>
              </a:rPr>
              <a:t>Business partners expect it</a:t>
            </a:r>
          </a:p>
          <a:p>
            <a:pPr eaLnBrk="0" fontAlgn="base" hangingPunct="0">
              <a:spcBef>
                <a:spcPct val="0"/>
              </a:spcBef>
              <a:spcAft>
                <a:spcPct val="0"/>
              </a:spcAft>
              <a:buFont typeface="Arial" charset="0"/>
              <a:buChar char="•"/>
            </a:pPr>
            <a:r>
              <a:rPr lang="en-US" altLang="en-US" i="1" smtClean="0">
                <a:solidFill>
                  <a:srgbClr val="00B050"/>
                </a:solidFill>
                <a:latin typeface="Verdana" pitchFamily="34" charset="0"/>
              </a:rPr>
              <a:t>New hires expect it</a:t>
            </a:r>
          </a:p>
          <a:p>
            <a:pPr eaLnBrk="0" fontAlgn="base" hangingPunct="0">
              <a:spcBef>
                <a:spcPct val="0"/>
              </a:spcBef>
              <a:spcAft>
                <a:spcPct val="0"/>
              </a:spcAft>
              <a:buFont typeface="Arial" charset="0"/>
              <a:buChar char="•"/>
            </a:pPr>
            <a:r>
              <a:rPr lang="en-US" altLang="en-US" i="1" smtClean="0">
                <a:solidFill>
                  <a:srgbClr val="00B050"/>
                </a:solidFill>
                <a:latin typeface="Verdana" pitchFamily="34" charset="0"/>
              </a:rPr>
              <a:t>E-application,E-paf,Paper forms???</a:t>
            </a:r>
          </a:p>
          <a:p>
            <a:pPr eaLnBrk="0" fontAlgn="base" hangingPunct="0">
              <a:spcBef>
                <a:spcPct val="0"/>
              </a:spcBef>
              <a:spcAft>
                <a:spcPct val="0"/>
              </a:spcAft>
              <a:buFont typeface="Arial" charset="0"/>
              <a:buChar char="•"/>
            </a:pPr>
            <a:r>
              <a:rPr lang="en-US" altLang="en-US" i="1" smtClean="0">
                <a:solidFill>
                  <a:srgbClr val="00B050"/>
                </a:solidFill>
                <a:latin typeface="Verdana" pitchFamily="34" charset="0"/>
              </a:rPr>
              <a:t>Benefits Bridge</a:t>
            </a:r>
          </a:p>
        </p:txBody>
      </p:sp>
      <p:sp>
        <p:nvSpPr>
          <p:cNvPr id="2084" name="Oval 3"/>
          <p:cNvSpPr>
            <a:spLocks noChangeArrowheads="1"/>
          </p:cNvSpPr>
          <p:nvPr/>
        </p:nvSpPr>
        <p:spPr bwMode="auto">
          <a:xfrm>
            <a:off x="404813" y="5689600"/>
            <a:ext cx="2514600" cy="2540000"/>
          </a:xfrm>
          <a:prstGeom prst="ellipse">
            <a:avLst/>
          </a:prstGeom>
          <a:solidFill>
            <a:schemeClr val="accent1"/>
          </a:solidFill>
          <a:ln w="12700" algn="ctr">
            <a:solidFill>
              <a:srgbClr val="000000"/>
            </a:solidFill>
            <a:round/>
            <a:headEnd/>
            <a:tailEnd/>
          </a:ln>
        </p:spPr>
        <p:txBody>
          <a:bodyPr wrap="none" lIns="128588" tIns="65088" rIns="128588" bIns="65088" anchor="ctr"/>
          <a:lstStyle>
            <a:lvl1pPr defTabSz="1279525">
              <a:defRPr sz="900" b="1">
                <a:solidFill>
                  <a:srgbClr val="000000"/>
                </a:solidFill>
                <a:latin typeface="Arial" charset="0"/>
              </a:defRPr>
            </a:lvl1pPr>
            <a:lvl2pPr marL="742950" indent="-285750" defTabSz="1279525">
              <a:defRPr sz="900" b="1">
                <a:solidFill>
                  <a:srgbClr val="000000"/>
                </a:solidFill>
                <a:latin typeface="Arial" charset="0"/>
              </a:defRPr>
            </a:lvl2pPr>
            <a:lvl3pPr marL="1143000" indent="-228600" defTabSz="1279525">
              <a:defRPr sz="900" b="1">
                <a:solidFill>
                  <a:srgbClr val="000000"/>
                </a:solidFill>
                <a:latin typeface="Arial" charset="0"/>
              </a:defRPr>
            </a:lvl3pPr>
            <a:lvl4pPr marL="1600200" indent="-228600" defTabSz="1279525">
              <a:defRPr sz="900" b="1">
                <a:solidFill>
                  <a:srgbClr val="000000"/>
                </a:solidFill>
                <a:latin typeface="Arial" charset="0"/>
              </a:defRPr>
            </a:lvl4pPr>
            <a:lvl5pPr marL="2057400" indent="-228600" defTabSz="1279525">
              <a:defRPr sz="900" b="1">
                <a:solidFill>
                  <a:srgbClr val="000000"/>
                </a:solidFill>
                <a:latin typeface="Arial" charset="0"/>
              </a:defRPr>
            </a:lvl5pPr>
            <a:lvl6pPr marL="2514600" indent="-228600" algn="ctr" defTabSz="1279525" eaLnBrk="0" fontAlgn="base" hangingPunct="0">
              <a:spcBef>
                <a:spcPct val="0"/>
              </a:spcBef>
              <a:spcAft>
                <a:spcPct val="0"/>
              </a:spcAft>
              <a:defRPr sz="900" b="1">
                <a:solidFill>
                  <a:srgbClr val="000000"/>
                </a:solidFill>
                <a:latin typeface="Arial" charset="0"/>
              </a:defRPr>
            </a:lvl6pPr>
            <a:lvl7pPr marL="2971800" indent="-228600" algn="ctr" defTabSz="1279525" eaLnBrk="0" fontAlgn="base" hangingPunct="0">
              <a:spcBef>
                <a:spcPct val="0"/>
              </a:spcBef>
              <a:spcAft>
                <a:spcPct val="0"/>
              </a:spcAft>
              <a:defRPr sz="900" b="1">
                <a:solidFill>
                  <a:srgbClr val="000000"/>
                </a:solidFill>
                <a:latin typeface="Arial" charset="0"/>
              </a:defRPr>
            </a:lvl7pPr>
            <a:lvl8pPr marL="3429000" indent="-228600" algn="ctr" defTabSz="1279525" eaLnBrk="0" fontAlgn="base" hangingPunct="0">
              <a:spcBef>
                <a:spcPct val="0"/>
              </a:spcBef>
              <a:spcAft>
                <a:spcPct val="0"/>
              </a:spcAft>
              <a:defRPr sz="900" b="1">
                <a:solidFill>
                  <a:srgbClr val="000000"/>
                </a:solidFill>
                <a:latin typeface="Arial" charset="0"/>
              </a:defRPr>
            </a:lvl8pPr>
            <a:lvl9pPr marL="3886200" indent="-228600" algn="ctr" defTabSz="1279525" eaLnBrk="0" fontAlgn="base" hangingPunct="0">
              <a:spcBef>
                <a:spcPct val="0"/>
              </a:spcBef>
              <a:spcAft>
                <a:spcPct val="0"/>
              </a:spcAft>
              <a:defRPr sz="900" b="1">
                <a:solidFill>
                  <a:srgbClr val="000000"/>
                </a:solidFill>
                <a:latin typeface="Arial" charset="0"/>
              </a:defRPr>
            </a:lvl9pPr>
          </a:lstStyle>
          <a:p>
            <a:pPr algn="ctr" eaLnBrk="0" fontAlgn="base" hangingPunct="0">
              <a:spcBef>
                <a:spcPct val="0"/>
              </a:spcBef>
              <a:spcAft>
                <a:spcPct val="0"/>
              </a:spcAft>
            </a:pPr>
            <a:r>
              <a:rPr lang="en-US" altLang="en-US" smtClean="0"/>
              <a:t>4 vendors</a:t>
            </a:r>
          </a:p>
          <a:p>
            <a:pPr algn="ctr" eaLnBrk="0" fontAlgn="base" hangingPunct="0">
              <a:spcBef>
                <a:spcPct val="0"/>
              </a:spcBef>
              <a:spcAft>
                <a:spcPct val="0"/>
              </a:spcAft>
            </a:pPr>
            <a:r>
              <a:rPr lang="en-US" altLang="en-US" smtClean="0"/>
              <a:t>Kaiser, CoreSource, Delta Dental, United Health Care Dental</a:t>
            </a:r>
          </a:p>
          <a:p>
            <a:pPr algn="ctr" eaLnBrk="0" fontAlgn="base" hangingPunct="0">
              <a:spcBef>
                <a:spcPct val="0"/>
              </a:spcBef>
              <a:spcAft>
                <a:spcPct val="0"/>
              </a:spcAft>
            </a:pPr>
            <a:endParaRPr lang="en-US" altLang="en-US" smtClean="0"/>
          </a:p>
        </p:txBody>
      </p:sp>
    </p:spTree>
    <p:extLst>
      <p:ext uri="{BB962C8B-B14F-4D97-AF65-F5344CB8AC3E}">
        <p14:creationId xmlns:p14="http://schemas.microsoft.com/office/powerpoint/2010/main" xmlns="" val="746344163"/>
      </p:ext>
    </p:extLst>
  </p:cSld>
  <p:clrMapOvr>
    <a:masterClrMapping/>
  </p:clrMapOvr>
  <p:transition spd="slow" advTm="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 y="1625602"/>
            <a:ext cx="6172200" cy="6384121"/>
          </a:xfrm>
        </p:spPr>
        <p:txBody>
          <a:bodyPr>
            <a:normAutofit/>
          </a:bodyPr>
          <a:lstStyle/>
          <a:p>
            <a:r>
              <a:rPr lang="en-US" dirty="0" smtClean="0"/>
              <a:t>A Keenan product</a:t>
            </a:r>
          </a:p>
          <a:p>
            <a:r>
              <a:rPr lang="en-US" dirty="0" smtClean="0"/>
              <a:t>Improve our business processes</a:t>
            </a:r>
          </a:p>
          <a:p>
            <a:r>
              <a:rPr lang="en-US" dirty="0" smtClean="0"/>
              <a:t>Ensure continuity exchange of information</a:t>
            </a:r>
          </a:p>
          <a:p>
            <a:r>
              <a:rPr lang="en-US" dirty="0" smtClean="0"/>
              <a:t>Between the District and </a:t>
            </a:r>
          </a:p>
          <a:p>
            <a:pPr lvl="1"/>
            <a:r>
              <a:rPr lang="en-US" dirty="0" smtClean="0"/>
              <a:t>the employees (new and those who experience a life-event) </a:t>
            </a:r>
          </a:p>
          <a:p>
            <a:pPr lvl="1"/>
            <a:r>
              <a:rPr lang="en-US" dirty="0" smtClean="0"/>
              <a:t>Its business partners</a:t>
            </a:r>
          </a:p>
          <a:p>
            <a:r>
              <a:rPr lang="en-US" dirty="0" smtClean="0"/>
              <a:t>Reduction in paper use</a:t>
            </a:r>
          </a:p>
          <a:p>
            <a:r>
              <a:rPr lang="en-US" dirty="0" smtClean="0"/>
              <a:t>Align ourselves for more automated compliance and recordkeeping</a:t>
            </a:r>
          </a:p>
          <a:p>
            <a:r>
              <a:rPr lang="en-US" dirty="0" smtClean="0"/>
              <a:t>Testing in October for active; no impact to retirees</a:t>
            </a:r>
          </a:p>
          <a:p>
            <a:endParaRPr lang="en-US" dirty="0" smtClean="0"/>
          </a:p>
          <a:p>
            <a:pPr marL="109728" indent="0">
              <a:buNone/>
            </a:pPr>
            <a:endParaRPr lang="en-US" dirty="0"/>
          </a:p>
        </p:txBody>
      </p:sp>
      <p:sp>
        <p:nvSpPr>
          <p:cNvPr id="3" name="Title 2"/>
          <p:cNvSpPr>
            <a:spLocks noGrp="1"/>
          </p:cNvSpPr>
          <p:nvPr>
            <p:ph type="title"/>
          </p:nvPr>
        </p:nvSpPr>
        <p:spPr>
          <a:xfrm>
            <a:off x="342900" y="406400"/>
            <a:ext cx="6172200" cy="1524000"/>
          </a:xfrm>
        </p:spPr>
        <p:txBody>
          <a:bodyPr/>
          <a:lstStyle/>
          <a:p>
            <a:r>
              <a:rPr lang="en-US" dirty="0" smtClean="0"/>
              <a:t>Benefits Bridge</a:t>
            </a:r>
            <a:endParaRPr lang="en-US" dirty="0"/>
          </a:p>
        </p:txBody>
      </p:sp>
      <p:sp>
        <p:nvSpPr>
          <p:cNvPr id="4" name="Footer Placeholder 3"/>
          <p:cNvSpPr>
            <a:spLocks noGrp="1"/>
          </p:cNvSpPr>
          <p:nvPr>
            <p:ph type="ftr" sz="quarter" idx="11"/>
          </p:nvPr>
        </p:nvSpPr>
        <p:spPr/>
        <p:txBody>
          <a:bodyPr/>
          <a:lstStyle/>
          <a:p>
            <a:r>
              <a:rPr lang="en-US" dirty="0" smtClean="0"/>
              <a:t>Benefits Fringe Committee Meeting 9 25 14</a:t>
            </a:r>
            <a:endParaRPr lang="en-US" dirty="0"/>
          </a:p>
        </p:txBody>
      </p:sp>
      <p:sp>
        <p:nvSpPr>
          <p:cNvPr id="5" name="Slide Number Placeholder 4"/>
          <p:cNvSpPr>
            <a:spLocks noGrp="1"/>
          </p:cNvSpPr>
          <p:nvPr>
            <p:ph type="sldNum" sz="quarter" idx="12"/>
          </p:nvPr>
        </p:nvSpPr>
        <p:spPr/>
        <p:txBody>
          <a:bodyPr/>
          <a:lstStyle/>
          <a:p>
            <a:fld id="{D9F54A03-3EFE-4632-B6B7-FF701CC31AAA}" type="slidenum">
              <a:rPr lang="en-US" smtClean="0"/>
              <a:pPr/>
              <a:t>9</a:t>
            </a:fld>
            <a:endParaRPr lang="en-US"/>
          </a:p>
        </p:txBody>
      </p:sp>
    </p:spTree>
    <p:extLst>
      <p:ext uri="{BB962C8B-B14F-4D97-AF65-F5344CB8AC3E}">
        <p14:creationId xmlns:p14="http://schemas.microsoft.com/office/powerpoint/2010/main" xmlns="" val="17709171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welve-month timeline">
  <a:themeElements>
    <a:clrScheme name="">
      <a:dk1>
        <a:srgbClr val="000000"/>
      </a:dk1>
      <a:lt1>
        <a:srgbClr val="008080"/>
      </a:lt1>
      <a:dk2>
        <a:srgbClr val="008080"/>
      </a:dk2>
      <a:lt2>
        <a:srgbClr val="004040"/>
      </a:lt2>
      <a:accent1>
        <a:srgbClr val="FFFFFF"/>
      </a:accent1>
      <a:accent2>
        <a:srgbClr val="FCFEB9"/>
      </a:accent2>
      <a:accent3>
        <a:srgbClr val="AAC0C0"/>
      </a:accent3>
      <a:accent4>
        <a:srgbClr val="000000"/>
      </a:accent4>
      <a:accent5>
        <a:srgbClr val="FFFFFF"/>
      </a:accent5>
      <a:accent6>
        <a:srgbClr val="E4E6A7"/>
      </a:accent6>
      <a:hlink>
        <a:srgbClr val="00B7A5"/>
      </a:hlink>
      <a:folHlink>
        <a:srgbClr val="618FFD"/>
      </a:folHlink>
    </a:clrScheme>
    <a:fontScheme name="Twelve-month timelin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128588" tIns="65088" rIns="128588" bIns="65088" numCol="1" anchor="ctr" anchorCtr="0" compatLnSpc="1">
        <a:prstTxWarp prst="textNoShape">
          <a:avLst/>
        </a:prstTxWarp>
      </a:bodyPr>
      <a:lstStyle>
        <a:defPPr marL="0" marR="0" indent="0" algn="ctr" defTabSz="1279525" rtl="0" eaLnBrk="0" fontAlgn="base" latinLnBrk="0" hangingPunct="0">
          <a:lnSpc>
            <a:spcPct val="100000"/>
          </a:lnSpc>
          <a:spcBef>
            <a:spcPct val="0"/>
          </a:spcBef>
          <a:spcAft>
            <a:spcPct val="0"/>
          </a:spcAft>
          <a:buClrTx/>
          <a:buSzTx/>
          <a:buFontTx/>
          <a:buNone/>
          <a:tabLst/>
          <a:defRPr kumimoji="0" lang="en-US" altLang="en-US" sz="9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128588" tIns="65088" rIns="128588" bIns="65088" numCol="1" anchor="ctr" anchorCtr="0" compatLnSpc="1">
        <a:prstTxWarp prst="textNoShape">
          <a:avLst/>
        </a:prstTxWarp>
      </a:bodyPr>
      <a:lstStyle>
        <a:defPPr marL="0" marR="0" indent="0" algn="ctr" defTabSz="1279525" rtl="0" eaLnBrk="0" fontAlgn="base" latinLnBrk="0" hangingPunct="0">
          <a:lnSpc>
            <a:spcPct val="100000"/>
          </a:lnSpc>
          <a:spcBef>
            <a:spcPct val="0"/>
          </a:spcBef>
          <a:spcAft>
            <a:spcPct val="0"/>
          </a:spcAft>
          <a:buClrTx/>
          <a:buSzTx/>
          <a:buFontTx/>
          <a:buNone/>
          <a:tabLst/>
          <a:defRPr kumimoji="0" lang="en-US" altLang="en-US" sz="900" b="1" i="0" u="none" strike="noStrike" cap="none" normalizeH="0" baseline="0" smtClean="0">
            <a:ln>
              <a:noFill/>
            </a:ln>
            <a:solidFill>
              <a:srgbClr val="000000"/>
            </a:solidFill>
            <a:effectLst/>
            <a:latin typeface="Arial" charset="0"/>
          </a:defRPr>
        </a:defPPr>
      </a:lstStyle>
    </a:lnDef>
  </a:objectDefaults>
  <a:extraClrSchemeLst>
    <a:extraClrScheme>
      <a:clrScheme name="Twelve-month timeline 1">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19871</TotalTime>
  <Words>1989</Words>
  <Application>Microsoft Office PowerPoint</Application>
  <PresentationFormat>On-screen Show (4:3)</PresentationFormat>
  <Paragraphs>414</Paragraphs>
  <Slides>44</Slides>
  <Notes>2</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Concourse</vt:lpstr>
      <vt:lpstr>Twelve-month timeline</vt:lpstr>
      <vt:lpstr>Benefits Fringe Committee </vt:lpstr>
      <vt:lpstr>Agenda </vt:lpstr>
      <vt:lpstr>Handouts</vt:lpstr>
      <vt:lpstr>New faces to the committee</vt:lpstr>
      <vt:lpstr>Focus of the Committee</vt:lpstr>
      <vt:lpstr>Progress Takes Time</vt:lpstr>
      <vt:lpstr>Online Electronic Enrollment</vt:lpstr>
      <vt:lpstr>Integration of Technology</vt:lpstr>
      <vt:lpstr>Benefits Bridge</vt:lpstr>
      <vt:lpstr>Benefit Bridge Electronic enrollment interface</vt:lpstr>
      <vt:lpstr>Affordable Care Act</vt:lpstr>
      <vt:lpstr>Refer to the September 2014 Peralta Benefits Everyone</vt:lpstr>
      <vt:lpstr>Pay or Play –PSW Benefit Resources</vt:lpstr>
      <vt:lpstr>Pay or Play –PSW Benefit Resources</vt:lpstr>
      <vt:lpstr>Default Enrollment</vt:lpstr>
      <vt:lpstr>Since we last met.</vt:lpstr>
      <vt:lpstr>Response to the Spring 2014 Survey</vt:lpstr>
      <vt:lpstr>October Workshops</vt:lpstr>
      <vt:lpstr>Since we last met</vt:lpstr>
      <vt:lpstr>Since we last met</vt:lpstr>
      <vt:lpstr>Since we last met</vt:lpstr>
      <vt:lpstr>Since we last met</vt:lpstr>
      <vt:lpstr>ING/Reliastar became VOYA Financial </vt:lpstr>
      <vt:lpstr>Pre-paid Legal became LegalShield</vt:lpstr>
      <vt:lpstr>CVS Caremark became CVS Health</vt:lpstr>
      <vt:lpstr>Minute Clinics</vt:lpstr>
      <vt:lpstr>Mental Health Parity</vt:lpstr>
      <vt:lpstr>End of Year Statements for the Self-funded Plan </vt:lpstr>
      <vt:lpstr> Retiree List Serve Easy as 1-2- 3  New for   </vt:lpstr>
      <vt:lpstr>State of the District</vt:lpstr>
      <vt:lpstr>Year to date Benefits Spending</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Agenda Items for next meeting</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Benefits Fringe Committee</dc:title>
  <dc:creator>Jennifer Seibert</dc:creator>
  <cp:lastModifiedBy>James_Motley</cp:lastModifiedBy>
  <cp:revision>99</cp:revision>
  <cp:lastPrinted>2014-09-24T22:59:59Z</cp:lastPrinted>
  <dcterms:created xsi:type="dcterms:W3CDTF">2014-09-04T22:54:48Z</dcterms:created>
  <dcterms:modified xsi:type="dcterms:W3CDTF">2014-09-25T17:09:58Z</dcterms:modified>
</cp:coreProperties>
</file>