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2D9D1-1A47-E17A-79D3-109588C84E57}" v="105" dt="2025-07-09T18:23:56.785"/>
    <p1510:client id="{6F566D77-0465-9F2B-EBC2-5FA925B4CBF9}" v="180" dt="2025-07-10T17:40:47.3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875"/>
  </p:normalViewPr>
  <p:slideViewPr>
    <p:cSldViewPr snapToGrid="0" snapToObjects="1">
      <p:cViewPr>
        <p:scale>
          <a:sx n="244" d="100"/>
          <a:sy n="244" d="100"/>
        </p:scale>
        <p:origin x="-4542" y="-28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F6-F8F2-554D-8F8C-948061549DB0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FF6CA-F96E-C84E-85F3-4E255DDC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7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9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68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86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0604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4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7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9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9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8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8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6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E00B5-94D0-9F4B-9B03-B675ABF79A39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E99A06-A63F-1645-B457-8F2489B5E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22DB-ED97-1C4B-B0EB-2E2389044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40847" y="72829"/>
            <a:ext cx="2265941" cy="1145414"/>
          </a:xfrm>
          <a:solidFill>
            <a:schemeClr val="bg1"/>
          </a:solidFill>
        </p:spPr>
        <p:txBody>
          <a:bodyPr anchor="t"/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Department of Educational Services Organizational Chart July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5D9AAD-2476-7142-9EC5-99989F166605}"/>
              </a:ext>
            </a:extLst>
          </p:cNvPr>
          <p:cNvSpPr txBox="1"/>
          <p:nvPr/>
        </p:nvSpPr>
        <p:spPr>
          <a:xfrm>
            <a:off x="3818416" y="332629"/>
            <a:ext cx="1654821" cy="507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n w="0"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Dr. Tina Vasconcellos</a:t>
            </a:r>
          </a:p>
          <a:p>
            <a:pPr algn="ctr"/>
            <a:r>
              <a:rPr lang="en-US" sz="900" dirty="0">
                <a:ln w="0"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Vice Chancellor of Educational Services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F4C02-61CE-254A-8B47-7232E5778CFD}"/>
              </a:ext>
            </a:extLst>
          </p:cNvPr>
          <p:cNvCxnSpPr>
            <a:cxnSpLocks/>
          </p:cNvCxnSpPr>
          <p:nvPr/>
        </p:nvCxnSpPr>
        <p:spPr>
          <a:xfrm flipH="1" flipV="1">
            <a:off x="2443793" y="616864"/>
            <a:ext cx="1359461" cy="10355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19DEC5-DC88-B14E-938C-06510095BAF2}"/>
              </a:ext>
            </a:extLst>
          </p:cNvPr>
          <p:cNvCxnSpPr>
            <a:cxnSpLocks/>
          </p:cNvCxnSpPr>
          <p:nvPr/>
        </p:nvCxnSpPr>
        <p:spPr>
          <a:xfrm>
            <a:off x="5488400" y="616864"/>
            <a:ext cx="2385148" cy="633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F22098-CBB5-6940-8A2F-1DE80B9FC8E7}"/>
              </a:ext>
            </a:extLst>
          </p:cNvPr>
          <p:cNvCxnSpPr>
            <a:cxnSpLocks/>
          </p:cNvCxnSpPr>
          <p:nvPr/>
        </p:nvCxnSpPr>
        <p:spPr>
          <a:xfrm>
            <a:off x="1157160" y="616864"/>
            <a:ext cx="1286633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68BF5C-6F72-D747-829A-99D9455CB6BC}"/>
              </a:ext>
            </a:extLst>
          </p:cNvPr>
          <p:cNvCxnSpPr>
            <a:cxnSpLocks/>
          </p:cNvCxnSpPr>
          <p:nvPr/>
        </p:nvCxnSpPr>
        <p:spPr>
          <a:xfrm>
            <a:off x="1173342" y="627219"/>
            <a:ext cx="0" cy="560108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FF81A83-5516-F04C-AC5B-570267F44C45}"/>
              </a:ext>
            </a:extLst>
          </p:cNvPr>
          <p:cNvSpPr txBox="1"/>
          <p:nvPr/>
        </p:nvSpPr>
        <p:spPr>
          <a:xfrm>
            <a:off x="6441604" y="1402152"/>
            <a:ext cx="1080574" cy="507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2"/>
                </a:solidFill>
              </a:rPr>
              <a:t> </a:t>
            </a:r>
            <a:r>
              <a:rPr lang="en-US" sz="600" dirty="0"/>
              <a:t>Emily Kaplan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Executive Director of Grants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5844772-B2F8-644B-841C-0D824CDFED7D}"/>
              </a:ext>
            </a:extLst>
          </p:cNvPr>
          <p:cNvCxnSpPr>
            <a:cxnSpLocks/>
            <a:endCxn id="185" idx="1"/>
          </p:cNvCxnSpPr>
          <p:nvPr/>
        </p:nvCxnSpPr>
        <p:spPr>
          <a:xfrm>
            <a:off x="9156690" y="3168079"/>
            <a:ext cx="213892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C8B4FBD-5EF8-3749-9CF7-A3E73DE2D0FF}"/>
              </a:ext>
            </a:extLst>
          </p:cNvPr>
          <p:cNvCxnSpPr>
            <a:cxnSpLocks/>
          </p:cNvCxnSpPr>
          <p:nvPr/>
        </p:nvCxnSpPr>
        <p:spPr>
          <a:xfrm>
            <a:off x="5947646" y="637248"/>
            <a:ext cx="0" cy="121381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DFB8C31-85E2-6D42-A998-ACE5609E6EEC}"/>
              </a:ext>
            </a:extLst>
          </p:cNvPr>
          <p:cNvSpPr txBox="1"/>
          <p:nvPr/>
        </p:nvSpPr>
        <p:spPr>
          <a:xfrm>
            <a:off x="5577426" y="758629"/>
            <a:ext cx="110659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Neshawn Dixon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Executive Assistant ©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81AA7D-F964-E74E-8291-F5D42C09857F}"/>
              </a:ext>
            </a:extLst>
          </p:cNvPr>
          <p:cNvSpPr txBox="1"/>
          <p:nvPr/>
        </p:nvSpPr>
        <p:spPr>
          <a:xfrm>
            <a:off x="9347190" y="5879762"/>
            <a:ext cx="93867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Diana Fitzgerald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Staff Assistant </a:t>
            </a:r>
          </a:p>
          <a:p>
            <a:pPr algn="ctr"/>
            <a:r>
              <a:rPr lang="en-US" sz="600" dirty="0"/>
              <a:t>AC Transit </a:t>
            </a:r>
            <a:r>
              <a:rPr lang="en-US" sz="600" dirty="0" err="1"/>
              <a:t>EasyPass</a:t>
            </a:r>
            <a:endParaRPr lang="en-US" sz="6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EE2DB9-BA1C-5A43-8DB6-B02233290667}"/>
              </a:ext>
            </a:extLst>
          </p:cNvPr>
          <p:cNvSpPr txBox="1"/>
          <p:nvPr/>
        </p:nvSpPr>
        <p:spPr>
          <a:xfrm>
            <a:off x="10680599" y="3669400"/>
            <a:ext cx="99620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/>
              <a:t>Sabrina Manrique ©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Faculty Evaluation</a:t>
            </a:r>
          </a:p>
          <a:p>
            <a:pPr algn="ctr"/>
            <a:endParaRPr lang="en-US" sz="600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2A48FE6-DB42-224D-8F0D-3B5FB767CB30}"/>
              </a:ext>
            </a:extLst>
          </p:cNvPr>
          <p:cNvCxnSpPr>
            <a:cxnSpLocks/>
          </p:cNvCxnSpPr>
          <p:nvPr/>
        </p:nvCxnSpPr>
        <p:spPr>
          <a:xfrm>
            <a:off x="185608" y="1213818"/>
            <a:ext cx="11491199" cy="39273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262A45F-DA6A-9C4C-8E50-62B54C334979}"/>
              </a:ext>
            </a:extLst>
          </p:cNvPr>
          <p:cNvCxnSpPr>
            <a:cxnSpLocks/>
          </p:cNvCxnSpPr>
          <p:nvPr/>
        </p:nvCxnSpPr>
        <p:spPr>
          <a:xfrm>
            <a:off x="1268239" y="13177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7694394-8DB9-1D4C-AC5E-DF69CA77D54A}"/>
              </a:ext>
            </a:extLst>
          </p:cNvPr>
          <p:cNvCxnSpPr/>
          <p:nvPr/>
        </p:nvCxnSpPr>
        <p:spPr>
          <a:xfrm>
            <a:off x="714725" y="1223916"/>
            <a:ext cx="0" cy="10772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E169C96E-087D-284B-B734-D31885C6A1E8}"/>
              </a:ext>
            </a:extLst>
          </p:cNvPr>
          <p:cNvSpPr txBox="1"/>
          <p:nvPr/>
        </p:nvSpPr>
        <p:spPr>
          <a:xfrm>
            <a:off x="169081" y="1348316"/>
            <a:ext cx="1100514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Vacant</a:t>
            </a:r>
          </a:p>
          <a:p>
            <a:pPr algn="ctr"/>
            <a:endParaRPr lang="en-US" sz="600" dirty="0">
              <a:ln w="3175">
                <a:solidFill>
                  <a:schemeClr val="tx1"/>
                </a:solidFill>
              </a:ln>
            </a:endParaRPr>
          </a:p>
          <a:p>
            <a:pPr algn="ctr"/>
            <a:r>
              <a:rPr lang="en-US" sz="600" dirty="0"/>
              <a:t>Associate Vice Chancellor of Institutional Research</a:t>
            </a:r>
          </a:p>
          <a:p>
            <a:pPr algn="ctr"/>
            <a:endParaRPr lang="en-US" sz="600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76DE80F-E078-A84D-97E3-90773E28F848}"/>
              </a:ext>
            </a:extLst>
          </p:cNvPr>
          <p:cNvCxnSpPr>
            <a:cxnSpLocks/>
          </p:cNvCxnSpPr>
          <p:nvPr/>
        </p:nvCxnSpPr>
        <p:spPr>
          <a:xfrm flipH="1">
            <a:off x="711807" y="3127125"/>
            <a:ext cx="1459" cy="18466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9149991B-7534-3242-8855-76D4D4303183}"/>
              </a:ext>
            </a:extLst>
          </p:cNvPr>
          <p:cNvSpPr txBox="1"/>
          <p:nvPr/>
        </p:nvSpPr>
        <p:spPr>
          <a:xfrm>
            <a:off x="165700" y="2681526"/>
            <a:ext cx="110389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Dr. Helen Ku 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Sr. Research &amp; Planning Analyst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73A35D-B910-5D49-90C5-4588D37E0FAE}"/>
              </a:ext>
            </a:extLst>
          </p:cNvPr>
          <p:cNvCxnSpPr>
            <a:cxnSpLocks/>
          </p:cNvCxnSpPr>
          <p:nvPr/>
        </p:nvCxnSpPr>
        <p:spPr>
          <a:xfrm>
            <a:off x="726931" y="1902781"/>
            <a:ext cx="0" cy="11394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FF837786-CCC9-0C47-B01E-9EA246986012}"/>
              </a:ext>
            </a:extLst>
          </p:cNvPr>
          <p:cNvSpPr txBox="1"/>
          <p:nvPr/>
        </p:nvSpPr>
        <p:spPr>
          <a:xfrm>
            <a:off x="174013" y="3312510"/>
            <a:ext cx="110051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Vacant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Research Data Specialist</a:t>
            </a:r>
          </a:p>
          <a:p>
            <a:pPr algn="ctr"/>
            <a:endParaRPr lang="en-US" sz="600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4B1C20-89E8-C84F-836A-5124387F33E3}"/>
              </a:ext>
            </a:extLst>
          </p:cNvPr>
          <p:cNvCxnSpPr>
            <a:cxnSpLocks/>
          </p:cNvCxnSpPr>
          <p:nvPr/>
        </p:nvCxnSpPr>
        <p:spPr>
          <a:xfrm>
            <a:off x="3949948" y="1884213"/>
            <a:ext cx="0" cy="19217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28615B59-8ED9-CE4A-8277-2FDFB51406E7}"/>
              </a:ext>
            </a:extLst>
          </p:cNvPr>
          <p:cNvSpPr txBox="1"/>
          <p:nvPr/>
        </p:nvSpPr>
        <p:spPr>
          <a:xfrm>
            <a:off x="163009" y="3910229"/>
            <a:ext cx="1100513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Yang Hu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Research Data Specialist</a:t>
            </a:r>
          </a:p>
          <a:p>
            <a:pPr algn="ctr"/>
            <a:endParaRPr lang="en-US" sz="600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3A31EE4-792C-8C44-B0AD-95CCBC1FADD5}"/>
              </a:ext>
            </a:extLst>
          </p:cNvPr>
          <p:cNvCxnSpPr>
            <a:cxnSpLocks/>
          </p:cNvCxnSpPr>
          <p:nvPr/>
        </p:nvCxnSpPr>
        <p:spPr>
          <a:xfrm>
            <a:off x="711807" y="3774175"/>
            <a:ext cx="1459" cy="13605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95FB0F5A-A17F-EC4C-8F35-6E04FC7EF308}"/>
              </a:ext>
            </a:extLst>
          </p:cNvPr>
          <p:cNvSpPr txBox="1"/>
          <p:nvPr/>
        </p:nvSpPr>
        <p:spPr>
          <a:xfrm>
            <a:off x="174013" y="2032716"/>
            <a:ext cx="110051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Steven Chan 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Application Software Analyst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84D6D603-D351-0C4C-A8CC-FF29C2A4556B}"/>
              </a:ext>
            </a:extLst>
          </p:cNvPr>
          <p:cNvCxnSpPr>
            <a:cxnSpLocks/>
          </p:cNvCxnSpPr>
          <p:nvPr/>
        </p:nvCxnSpPr>
        <p:spPr>
          <a:xfrm>
            <a:off x="2362008" y="1233222"/>
            <a:ext cx="0" cy="13789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E25C812F-2A15-F94C-995F-22BE059BB662}"/>
              </a:ext>
            </a:extLst>
          </p:cNvPr>
          <p:cNvSpPr txBox="1"/>
          <p:nvPr/>
        </p:nvSpPr>
        <p:spPr>
          <a:xfrm>
            <a:off x="1827030" y="1361058"/>
            <a:ext cx="1098303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" dirty="0" err="1"/>
              <a:t>Shemila</a:t>
            </a:r>
            <a:r>
              <a:rPr lang="en-US" sz="600" dirty="0"/>
              <a:t> Johnson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Adult Education NAEC</a:t>
            </a:r>
          </a:p>
          <a:p>
            <a:pPr algn="ctr"/>
            <a:r>
              <a:rPr lang="en-US" sz="600" dirty="0"/>
              <a:t>Executive Director</a:t>
            </a:r>
          </a:p>
          <a:p>
            <a:pPr algn="ctr"/>
            <a:endParaRPr lang="en-US" sz="6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FD9FC164-DBAC-FC4B-8DFE-0929735A6A21}"/>
              </a:ext>
            </a:extLst>
          </p:cNvPr>
          <p:cNvCxnSpPr>
            <a:cxnSpLocks/>
          </p:cNvCxnSpPr>
          <p:nvPr/>
        </p:nvCxnSpPr>
        <p:spPr>
          <a:xfrm flipH="1">
            <a:off x="6890104" y="1249898"/>
            <a:ext cx="1" cy="13578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D158AF57-72C0-7242-A7FF-4231780E0B40}"/>
              </a:ext>
            </a:extLst>
          </p:cNvPr>
          <p:cNvSpPr txBox="1"/>
          <p:nvPr/>
        </p:nvSpPr>
        <p:spPr>
          <a:xfrm>
            <a:off x="1838195" y="2092881"/>
            <a:ext cx="111638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Ann Gonzales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Manager Special Projects</a:t>
            </a:r>
          </a:p>
          <a:p>
            <a:pPr algn="ctr"/>
            <a:endParaRPr lang="en-US" sz="600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CB1FD57-647A-6B4B-8C17-3A928A10F763}"/>
              </a:ext>
            </a:extLst>
          </p:cNvPr>
          <p:cNvCxnSpPr>
            <a:cxnSpLocks/>
          </p:cNvCxnSpPr>
          <p:nvPr/>
        </p:nvCxnSpPr>
        <p:spPr>
          <a:xfrm>
            <a:off x="2385224" y="1915056"/>
            <a:ext cx="0" cy="177825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F7E1866E-6B0F-A340-9B64-2BA974C0ED58}"/>
              </a:ext>
            </a:extLst>
          </p:cNvPr>
          <p:cNvCxnSpPr>
            <a:cxnSpLocks/>
          </p:cNvCxnSpPr>
          <p:nvPr/>
        </p:nvCxnSpPr>
        <p:spPr>
          <a:xfrm flipH="1">
            <a:off x="3904823" y="1233222"/>
            <a:ext cx="1144" cy="14766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760F62A0-A393-0042-A5AB-D3F2B8F7787E}"/>
              </a:ext>
            </a:extLst>
          </p:cNvPr>
          <p:cNvSpPr txBox="1"/>
          <p:nvPr/>
        </p:nvSpPr>
        <p:spPr>
          <a:xfrm>
            <a:off x="5088717" y="1396292"/>
            <a:ext cx="1067168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Kellie Nadler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Dean, Academic Pathways Workforce Development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8942081F-1001-C640-8814-94E6DF3CF9DF}"/>
              </a:ext>
            </a:extLst>
          </p:cNvPr>
          <p:cNvCxnSpPr>
            <a:cxnSpLocks/>
          </p:cNvCxnSpPr>
          <p:nvPr/>
        </p:nvCxnSpPr>
        <p:spPr>
          <a:xfrm>
            <a:off x="5577426" y="1950290"/>
            <a:ext cx="0" cy="17977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9A91BA6E-FC6D-5B4C-B801-CDA2F37F515D}"/>
              </a:ext>
            </a:extLst>
          </p:cNvPr>
          <p:cNvSpPr txBox="1"/>
          <p:nvPr/>
        </p:nvSpPr>
        <p:spPr>
          <a:xfrm>
            <a:off x="5088717" y="2117081"/>
            <a:ext cx="1072482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Constance Koo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Staff Assistant</a:t>
            </a:r>
          </a:p>
          <a:p>
            <a:pPr algn="ctr"/>
            <a:r>
              <a:rPr lang="en-US" sz="600" dirty="0"/>
              <a:t>Career Education/Strong Workforce (.5)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FA04DD2-1EC0-CE46-9E17-24F7C4CEA088}"/>
              </a:ext>
            </a:extLst>
          </p:cNvPr>
          <p:cNvSpPr txBox="1"/>
          <p:nvPr/>
        </p:nvSpPr>
        <p:spPr>
          <a:xfrm>
            <a:off x="5089910" y="3539797"/>
            <a:ext cx="1084332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Laurie Allen-</a:t>
            </a:r>
            <a:r>
              <a:rPr lang="en-US" sz="600" dirty="0" err="1"/>
              <a:t>Requa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PCCD Distance Education Coordinator</a:t>
            </a:r>
          </a:p>
          <a:p>
            <a:pPr algn="ctr"/>
            <a:r>
              <a:rPr lang="en-US" sz="600" dirty="0"/>
              <a:t>(Faculty)</a:t>
            </a: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4CCAEABF-4396-8944-9153-AC859E88CA58}"/>
              </a:ext>
            </a:extLst>
          </p:cNvPr>
          <p:cNvCxnSpPr>
            <a:cxnSpLocks/>
          </p:cNvCxnSpPr>
          <p:nvPr/>
        </p:nvCxnSpPr>
        <p:spPr>
          <a:xfrm>
            <a:off x="5605650" y="3348413"/>
            <a:ext cx="0" cy="18781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6185D621-17F7-3245-AC66-E45FF80E3900}"/>
              </a:ext>
            </a:extLst>
          </p:cNvPr>
          <p:cNvSpPr txBox="1"/>
          <p:nvPr/>
        </p:nvSpPr>
        <p:spPr>
          <a:xfrm>
            <a:off x="5087883" y="2797085"/>
            <a:ext cx="1075372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Mary Clark-Miller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PCCD Career Education Coordinator</a:t>
            </a:r>
          </a:p>
          <a:p>
            <a:pPr algn="ctr"/>
            <a:r>
              <a:rPr lang="en-US" sz="600" dirty="0"/>
              <a:t>(Faculty)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EDE5CFF-DAD2-EB4A-916E-A62245E792F7}"/>
              </a:ext>
            </a:extLst>
          </p:cNvPr>
          <p:cNvSpPr txBox="1"/>
          <p:nvPr/>
        </p:nvSpPr>
        <p:spPr>
          <a:xfrm>
            <a:off x="7818544" y="1433996"/>
            <a:ext cx="1079503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Ken Lira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Director of Financial Aid</a:t>
            </a:r>
          </a:p>
          <a:p>
            <a:pPr algn="ctr"/>
            <a:endParaRPr lang="en-US" sz="600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B69B10B7-A316-124B-8BC1-4AC5820763BA}"/>
              </a:ext>
            </a:extLst>
          </p:cNvPr>
          <p:cNvCxnSpPr>
            <a:cxnSpLocks/>
          </p:cNvCxnSpPr>
          <p:nvPr/>
        </p:nvCxnSpPr>
        <p:spPr>
          <a:xfrm>
            <a:off x="5583814" y="2675246"/>
            <a:ext cx="0" cy="11767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FA76FA4D-8917-184E-BDCB-C6CAA4DFEC08}"/>
              </a:ext>
            </a:extLst>
          </p:cNvPr>
          <p:cNvCxnSpPr>
            <a:cxnSpLocks/>
          </p:cNvCxnSpPr>
          <p:nvPr/>
        </p:nvCxnSpPr>
        <p:spPr>
          <a:xfrm>
            <a:off x="5622301" y="4093795"/>
            <a:ext cx="0" cy="18466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EAE4A2A8-AC9C-A948-8B6D-449EC2DCFC16}"/>
              </a:ext>
            </a:extLst>
          </p:cNvPr>
          <p:cNvCxnSpPr>
            <a:cxnSpLocks/>
          </p:cNvCxnSpPr>
          <p:nvPr/>
        </p:nvCxnSpPr>
        <p:spPr>
          <a:xfrm>
            <a:off x="8329605" y="1997628"/>
            <a:ext cx="0" cy="26651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E4BDB9C8-EF7F-6147-BB12-39B126BA6EFE}"/>
              </a:ext>
            </a:extLst>
          </p:cNvPr>
          <p:cNvCxnSpPr>
            <a:cxnSpLocks/>
          </p:cNvCxnSpPr>
          <p:nvPr/>
        </p:nvCxnSpPr>
        <p:spPr>
          <a:xfrm>
            <a:off x="7873549" y="616864"/>
            <a:ext cx="0" cy="596954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5C23E34B-F9FF-5F47-A0A4-A72521DFCBD0}"/>
              </a:ext>
            </a:extLst>
          </p:cNvPr>
          <p:cNvCxnSpPr>
            <a:cxnSpLocks/>
          </p:cNvCxnSpPr>
          <p:nvPr/>
        </p:nvCxnSpPr>
        <p:spPr>
          <a:xfrm>
            <a:off x="10461529" y="1253091"/>
            <a:ext cx="24373" cy="5016825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FB2BC767-1E43-B441-907C-9958A598D731}"/>
              </a:ext>
            </a:extLst>
          </p:cNvPr>
          <p:cNvSpPr txBox="1"/>
          <p:nvPr/>
        </p:nvSpPr>
        <p:spPr>
          <a:xfrm>
            <a:off x="9360154" y="3636369"/>
            <a:ext cx="95486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Richard </a:t>
            </a:r>
            <a:r>
              <a:rPr lang="en-US" sz="600" dirty="0" err="1"/>
              <a:t>Thoele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Sr. Admissions &amp; Records Clerk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06CF7FAD-592D-5F4D-87E1-2D35103356EF}"/>
              </a:ext>
            </a:extLst>
          </p:cNvPr>
          <p:cNvSpPr txBox="1"/>
          <p:nvPr/>
        </p:nvSpPr>
        <p:spPr>
          <a:xfrm>
            <a:off x="9360154" y="2251504"/>
            <a:ext cx="9386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Charlotte Smith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Admissions Officer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33C9BA24-3037-014B-A535-C20E672C4DEF}"/>
              </a:ext>
            </a:extLst>
          </p:cNvPr>
          <p:cNvSpPr txBox="1"/>
          <p:nvPr/>
        </p:nvSpPr>
        <p:spPr>
          <a:xfrm>
            <a:off x="9360154" y="5133717"/>
            <a:ext cx="9386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Silvia Cortez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Student Records System Analyst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B777011-EA94-EB48-A4B6-3907363FDD23}"/>
              </a:ext>
            </a:extLst>
          </p:cNvPr>
          <p:cNvSpPr txBox="1"/>
          <p:nvPr/>
        </p:nvSpPr>
        <p:spPr>
          <a:xfrm>
            <a:off x="9370582" y="2891080"/>
            <a:ext cx="944432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Dominique Taylor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Transcript Coordinator</a:t>
            </a:r>
          </a:p>
          <a:p>
            <a:pPr algn="ctr"/>
            <a:endParaRPr lang="en-US" sz="600" dirty="0"/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E9D7713-FDBA-9440-B520-5FCDC81FF85F}"/>
              </a:ext>
            </a:extLst>
          </p:cNvPr>
          <p:cNvSpPr txBox="1"/>
          <p:nvPr/>
        </p:nvSpPr>
        <p:spPr>
          <a:xfrm>
            <a:off x="7818297" y="2247446"/>
            <a:ext cx="107248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Henry Mai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Financial Aid Systems Tech Analyst</a:t>
            </a: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D2EAEACE-A15B-7E4A-BF4F-D9EDAF29FDA4}"/>
              </a:ext>
            </a:extLst>
          </p:cNvPr>
          <p:cNvCxnSpPr>
            <a:cxnSpLocks/>
          </p:cNvCxnSpPr>
          <p:nvPr/>
        </p:nvCxnSpPr>
        <p:spPr>
          <a:xfrm>
            <a:off x="714725" y="2494381"/>
            <a:ext cx="0" cy="180865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3F1CBF69-A2FC-2D41-B76C-299A46DEBFF4}"/>
              </a:ext>
            </a:extLst>
          </p:cNvPr>
          <p:cNvCxnSpPr>
            <a:cxnSpLocks/>
          </p:cNvCxnSpPr>
          <p:nvPr/>
        </p:nvCxnSpPr>
        <p:spPr>
          <a:xfrm flipH="1">
            <a:off x="9143384" y="2488170"/>
            <a:ext cx="203806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D974F1A2-3F20-3E40-A03E-98EFE068D852}"/>
              </a:ext>
            </a:extLst>
          </p:cNvPr>
          <p:cNvCxnSpPr>
            <a:cxnSpLocks/>
          </p:cNvCxnSpPr>
          <p:nvPr/>
        </p:nvCxnSpPr>
        <p:spPr>
          <a:xfrm>
            <a:off x="10473715" y="3872281"/>
            <a:ext cx="206885" cy="131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B33B1BB6-224F-F145-8CD1-B8B0C7AA9BE6}"/>
              </a:ext>
            </a:extLst>
          </p:cNvPr>
          <p:cNvCxnSpPr>
            <a:cxnSpLocks/>
          </p:cNvCxnSpPr>
          <p:nvPr/>
        </p:nvCxnSpPr>
        <p:spPr>
          <a:xfrm flipH="1">
            <a:off x="9150592" y="4547110"/>
            <a:ext cx="196598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FAC052D3-2BF0-0046-93CE-F97B0F595353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9143384" y="6110595"/>
            <a:ext cx="203806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6" name="TextBox 325">
            <a:extLst>
              <a:ext uri="{FF2B5EF4-FFF2-40B4-BE49-F238E27FC236}">
                <a16:creationId xmlns:a16="http://schemas.microsoft.com/office/drawing/2014/main" id="{ABCBDF18-0A7F-6447-A574-EE894F893429}"/>
              </a:ext>
            </a:extLst>
          </p:cNvPr>
          <p:cNvSpPr txBox="1"/>
          <p:nvPr/>
        </p:nvSpPr>
        <p:spPr>
          <a:xfrm>
            <a:off x="3362150" y="1394458"/>
            <a:ext cx="123834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Vacant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Director of International Education 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7673580-6CEE-BF45-8805-71AA3BC28DA0}"/>
              </a:ext>
            </a:extLst>
          </p:cNvPr>
          <p:cNvSpPr txBox="1"/>
          <p:nvPr/>
        </p:nvSpPr>
        <p:spPr>
          <a:xfrm>
            <a:off x="10649554" y="2216939"/>
            <a:ext cx="1027254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" dirty="0" err="1"/>
              <a:t>Amany</a:t>
            </a:r>
            <a:r>
              <a:rPr lang="en-US" sz="600" dirty="0"/>
              <a:t> </a:t>
            </a:r>
            <a:r>
              <a:rPr lang="en-US" sz="600" dirty="0" err="1"/>
              <a:t>Elmasry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Curriculum &amp; Technology Systems Analyst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35046701-11CF-F644-809D-305B137908CC}"/>
              </a:ext>
            </a:extLst>
          </p:cNvPr>
          <p:cNvSpPr txBox="1"/>
          <p:nvPr/>
        </p:nvSpPr>
        <p:spPr>
          <a:xfrm>
            <a:off x="5087883" y="4282364"/>
            <a:ext cx="1070226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/>
              <a:t>Srujana</a:t>
            </a:r>
            <a:r>
              <a:rPr lang="en-US" sz="600" dirty="0"/>
              <a:t> Tumu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Educational Web Technology Analyst</a:t>
            </a:r>
          </a:p>
          <a:p>
            <a:pPr algn="ctr"/>
            <a:endParaRPr lang="en-US" sz="600" dirty="0"/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8D42040E-408D-0443-877E-D2B2453CC9FE}"/>
              </a:ext>
            </a:extLst>
          </p:cNvPr>
          <p:cNvSpPr txBox="1"/>
          <p:nvPr/>
        </p:nvSpPr>
        <p:spPr>
          <a:xfrm>
            <a:off x="10680599" y="4367849"/>
            <a:ext cx="996208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Marla Leech/Chelsea Cohen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Staff Development Officers (Faculty)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4B0EA1E8-10E8-1C46-94E6-80E5F31214B7}"/>
              </a:ext>
            </a:extLst>
          </p:cNvPr>
          <p:cNvCxnSpPr>
            <a:cxnSpLocks/>
          </p:cNvCxnSpPr>
          <p:nvPr/>
        </p:nvCxnSpPr>
        <p:spPr>
          <a:xfrm>
            <a:off x="8311998" y="1242002"/>
            <a:ext cx="0" cy="179272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3B538939-D8CF-DD4B-BDF2-B7DDD91C29A5}"/>
              </a:ext>
            </a:extLst>
          </p:cNvPr>
          <p:cNvCxnSpPr>
            <a:cxnSpLocks/>
          </p:cNvCxnSpPr>
          <p:nvPr/>
        </p:nvCxnSpPr>
        <p:spPr>
          <a:xfrm flipH="1">
            <a:off x="9150592" y="5364549"/>
            <a:ext cx="206685" cy="35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B7C3172-3B8B-8248-B434-A8DCF9664EA2}"/>
              </a:ext>
            </a:extLst>
          </p:cNvPr>
          <p:cNvCxnSpPr>
            <a:cxnSpLocks/>
          </p:cNvCxnSpPr>
          <p:nvPr/>
        </p:nvCxnSpPr>
        <p:spPr>
          <a:xfrm flipH="1">
            <a:off x="9141631" y="1243596"/>
            <a:ext cx="8961" cy="489162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A80B0D39-738B-4346-8FD6-71882157624A}"/>
              </a:ext>
            </a:extLst>
          </p:cNvPr>
          <p:cNvCxnSpPr>
            <a:cxnSpLocks/>
          </p:cNvCxnSpPr>
          <p:nvPr/>
        </p:nvCxnSpPr>
        <p:spPr>
          <a:xfrm flipH="1">
            <a:off x="10485902" y="3179106"/>
            <a:ext cx="163651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9C09A4E6-A324-3D44-A153-49F8465CAF0E}"/>
              </a:ext>
            </a:extLst>
          </p:cNvPr>
          <p:cNvCxnSpPr>
            <a:cxnSpLocks/>
          </p:cNvCxnSpPr>
          <p:nvPr/>
        </p:nvCxnSpPr>
        <p:spPr>
          <a:xfrm flipH="1">
            <a:off x="10485902" y="6269916"/>
            <a:ext cx="213421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1" name="TextBox 350">
            <a:extLst>
              <a:ext uri="{FF2B5EF4-FFF2-40B4-BE49-F238E27FC236}">
                <a16:creationId xmlns:a16="http://schemas.microsoft.com/office/drawing/2014/main" id="{0AE203A7-6D48-EC46-998F-28EDFD5B63B8}"/>
              </a:ext>
            </a:extLst>
          </p:cNvPr>
          <p:cNvSpPr txBox="1"/>
          <p:nvPr/>
        </p:nvSpPr>
        <p:spPr>
          <a:xfrm>
            <a:off x="3359249" y="3523471"/>
            <a:ext cx="123834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Todd </a:t>
            </a:r>
            <a:r>
              <a:rPr lang="en-US" sz="600" dirty="0" err="1"/>
              <a:t>Shima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Counselor</a:t>
            </a:r>
          </a:p>
          <a:p>
            <a:pPr algn="ctr"/>
            <a:endParaRPr lang="en-US" sz="600" dirty="0"/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A7224F31-6E1A-074D-8E42-E6A12F1814D4}"/>
              </a:ext>
            </a:extLst>
          </p:cNvPr>
          <p:cNvSpPr txBox="1"/>
          <p:nvPr/>
        </p:nvSpPr>
        <p:spPr>
          <a:xfrm>
            <a:off x="10711646" y="5992917"/>
            <a:ext cx="996208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Heather </a:t>
            </a:r>
            <a:r>
              <a:rPr lang="en-US" sz="600" dirty="0" err="1"/>
              <a:t>Sisneros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Faculty Coordinator/CPL</a:t>
            </a:r>
          </a:p>
          <a:p>
            <a:pPr algn="ctr"/>
            <a:r>
              <a:rPr lang="en-US" sz="600" dirty="0"/>
              <a:t>(Faculty)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2559E2E4-B858-BA4D-99D1-746E634F6A63}"/>
              </a:ext>
            </a:extLst>
          </p:cNvPr>
          <p:cNvSpPr txBox="1"/>
          <p:nvPr/>
        </p:nvSpPr>
        <p:spPr>
          <a:xfrm>
            <a:off x="3359249" y="2092881"/>
            <a:ext cx="1238347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Karla David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International Program Manager</a:t>
            </a:r>
          </a:p>
          <a:p>
            <a:pPr algn="ctr"/>
            <a:endParaRPr lang="en-US" sz="600" dirty="0"/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8A6C21EA-205B-C444-AD7B-244504201E49}"/>
              </a:ext>
            </a:extLst>
          </p:cNvPr>
          <p:cNvSpPr txBox="1"/>
          <p:nvPr/>
        </p:nvSpPr>
        <p:spPr>
          <a:xfrm>
            <a:off x="3379819" y="2883637"/>
            <a:ext cx="123661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Annie Yu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International Student Support</a:t>
            </a:r>
          </a:p>
          <a:p>
            <a:pPr algn="ctr"/>
            <a:endParaRPr lang="en-US" sz="600" dirty="0"/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8AA75CF2-D6AE-E446-A079-257F809385A9}"/>
              </a:ext>
            </a:extLst>
          </p:cNvPr>
          <p:cNvSpPr txBox="1"/>
          <p:nvPr/>
        </p:nvSpPr>
        <p:spPr>
          <a:xfrm>
            <a:off x="10649553" y="2963934"/>
            <a:ext cx="102725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Holly Vezina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Interpretation Services Coordinator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BC676306-184B-DC47-9E8F-29251B9F678D}"/>
              </a:ext>
            </a:extLst>
          </p:cNvPr>
          <p:cNvSpPr txBox="1"/>
          <p:nvPr/>
        </p:nvSpPr>
        <p:spPr>
          <a:xfrm>
            <a:off x="10680600" y="5131904"/>
            <a:ext cx="1027254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/>
              <a:t>Vanson</a:t>
            </a:r>
            <a:r>
              <a:rPr lang="en-US" sz="600" dirty="0"/>
              <a:t> Nguyen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Faculty Diversity Internship Coordinator (Faculty)</a:t>
            </a:r>
          </a:p>
        </p:txBody>
      </p: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B3B169BA-F88B-774E-9D65-BE6C19BB7E37}"/>
              </a:ext>
            </a:extLst>
          </p:cNvPr>
          <p:cNvCxnSpPr>
            <a:cxnSpLocks/>
          </p:cNvCxnSpPr>
          <p:nvPr/>
        </p:nvCxnSpPr>
        <p:spPr>
          <a:xfrm flipH="1">
            <a:off x="10461529" y="2483173"/>
            <a:ext cx="170454" cy="176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AD4B578-CAB7-0148-A1CE-9F3E79F62539}"/>
              </a:ext>
            </a:extLst>
          </p:cNvPr>
          <p:cNvCxnSpPr>
            <a:cxnSpLocks/>
          </p:cNvCxnSpPr>
          <p:nvPr/>
        </p:nvCxnSpPr>
        <p:spPr>
          <a:xfrm>
            <a:off x="3976772" y="2646879"/>
            <a:ext cx="0" cy="244201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52A68C92-6B94-5B4A-9800-AB791E4AE699}"/>
              </a:ext>
            </a:extLst>
          </p:cNvPr>
          <p:cNvCxnSpPr>
            <a:cxnSpLocks/>
          </p:cNvCxnSpPr>
          <p:nvPr/>
        </p:nvCxnSpPr>
        <p:spPr>
          <a:xfrm>
            <a:off x="3976422" y="3354015"/>
            <a:ext cx="0" cy="16820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59E37113-D9A1-FA41-9D12-400032370D7B}"/>
              </a:ext>
            </a:extLst>
          </p:cNvPr>
          <p:cNvCxnSpPr>
            <a:cxnSpLocks/>
          </p:cNvCxnSpPr>
          <p:nvPr/>
        </p:nvCxnSpPr>
        <p:spPr>
          <a:xfrm>
            <a:off x="5561705" y="1243596"/>
            <a:ext cx="0" cy="148388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96B4FA68-BB4C-3044-BA9B-026921FBC431}"/>
              </a:ext>
            </a:extLst>
          </p:cNvPr>
          <p:cNvCxnSpPr>
            <a:cxnSpLocks/>
          </p:cNvCxnSpPr>
          <p:nvPr/>
        </p:nvCxnSpPr>
        <p:spPr>
          <a:xfrm flipH="1">
            <a:off x="10485902" y="4590447"/>
            <a:ext cx="195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0F216805-2FD2-254F-BC35-29F217EE8385}"/>
              </a:ext>
            </a:extLst>
          </p:cNvPr>
          <p:cNvCxnSpPr>
            <a:cxnSpLocks/>
          </p:cNvCxnSpPr>
          <p:nvPr/>
        </p:nvCxnSpPr>
        <p:spPr>
          <a:xfrm>
            <a:off x="10485902" y="5368066"/>
            <a:ext cx="194697" cy="495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540B8D60-D8ED-954D-A650-A8AFF7BD13EE}"/>
              </a:ext>
            </a:extLst>
          </p:cNvPr>
          <p:cNvCxnSpPr>
            <a:cxnSpLocks/>
          </p:cNvCxnSpPr>
          <p:nvPr/>
        </p:nvCxnSpPr>
        <p:spPr>
          <a:xfrm flipH="1">
            <a:off x="9141631" y="3867201"/>
            <a:ext cx="218523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5" name="TextBox 414">
            <a:extLst>
              <a:ext uri="{FF2B5EF4-FFF2-40B4-BE49-F238E27FC236}">
                <a16:creationId xmlns:a16="http://schemas.microsoft.com/office/drawing/2014/main" id="{1FB8DC1B-3E2E-9540-9ADA-6BF066AFF490}"/>
              </a:ext>
            </a:extLst>
          </p:cNvPr>
          <p:cNvSpPr txBox="1"/>
          <p:nvPr/>
        </p:nvSpPr>
        <p:spPr>
          <a:xfrm>
            <a:off x="9376336" y="4367849"/>
            <a:ext cx="938678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/>
              <a:t>Sulekah</a:t>
            </a:r>
            <a:r>
              <a:rPr lang="en-US" sz="600" dirty="0"/>
              <a:t> </a:t>
            </a:r>
            <a:r>
              <a:rPr lang="en-US" sz="600" dirty="0" err="1"/>
              <a:t>Yussef</a:t>
            </a:r>
            <a:endParaRPr lang="en-US" sz="600" dirty="0"/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District Student</a:t>
            </a:r>
          </a:p>
          <a:p>
            <a:pPr algn="ctr"/>
            <a:r>
              <a:rPr lang="en-US" sz="600" dirty="0"/>
              <a:t> Support Specialist</a:t>
            </a:r>
          </a:p>
          <a:p>
            <a:pPr algn="ctr"/>
            <a:r>
              <a:rPr lang="en-US" sz="600" dirty="0"/>
              <a:t>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543124-2599-0E06-DB73-D86B3E710BD5}"/>
              </a:ext>
            </a:extLst>
          </p:cNvPr>
          <p:cNvCxnSpPr>
            <a:cxnSpLocks/>
          </p:cNvCxnSpPr>
          <p:nvPr/>
        </p:nvCxnSpPr>
        <p:spPr>
          <a:xfrm flipH="1">
            <a:off x="10473919" y="1690197"/>
            <a:ext cx="170454" cy="176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614E49A-4B23-BA19-6795-618B51BF20B3}"/>
              </a:ext>
            </a:extLst>
          </p:cNvPr>
          <p:cNvSpPr/>
          <p:nvPr/>
        </p:nvSpPr>
        <p:spPr>
          <a:xfrm>
            <a:off x="10655609" y="1437268"/>
            <a:ext cx="1015999" cy="507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 dirty="0"/>
              <a:t>Doug Hawley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Curriculum &amp; Technology Systems  Analyst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5809B1-1C1D-62E2-24C5-594317EFB138}"/>
              </a:ext>
            </a:extLst>
          </p:cNvPr>
          <p:cNvSpPr txBox="1"/>
          <p:nvPr/>
        </p:nvSpPr>
        <p:spPr>
          <a:xfrm>
            <a:off x="3359248" y="4279275"/>
            <a:ext cx="1238347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Kelly Guan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International Student Support Specialist</a:t>
            </a:r>
          </a:p>
          <a:p>
            <a:pPr algn="ctr"/>
            <a:endParaRPr lang="en-US" sz="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47E39C-5402-7556-D22F-48A664434072}"/>
              </a:ext>
            </a:extLst>
          </p:cNvPr>
          <p:cNvSpPr txBox="1"/>
          <p:nvPr/>
        </p:nvSpPr>
        <p:spPr>
          <a:xfrm>
            <a:off x="3404071" y="5792069"/>
            <a:ext cx="1238347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Pamela Crumpton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International Student Support Specialist</a:t>
            </a:r>
          </a:p>
          <a:p>
            <a:pPr algn="ctr"/>
            <a:endParaRPr lang="en-US" sz="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E80FA9-F3B2-03E5-85F4-2F159D246102}"/>
              </a:ext>
            </a:extLst>
          </p:cNvPr>
          <p:cNvSpPr txBox="1"/>
          <p:nvPr/>
        </p:nvSpPr>
        <p:spPr>
          <a:xfrm>
            <a:off x="3381659" y="5041274"/>
            <a:ext cx="1238347" cy="553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" dirty="0"/>
              <a:t>Michelle Lee</a:t>
            </a:r>
          </a:p>
          <a:p>
            <a:pPr algn="ctr"/>
            <a:endParaRPr lang="en-US" sz="600" dirty="0"/>
          </a:p>
          <a:p>
            <a:pPr algn="ctr"/>
            <a:r>
              <a:rPr lang="en-US" sz="600" dirty="0"/>
              <a:t>International Student Support Specialist</a:t>
            </a:r>
          </a:p>
          <a:p>
            <a:pPr algn="ctr"/>
            <a:endParaRPr lang="en-US" sz="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D27D79-143E-0321-D96B-0A2081004AD5}"/>
              </a:ext>
            </a:extLst>
          </p:cNvPr>
          <p:cNvCxnSpPr>
            <a:cxnSpLocks/>
          </p:cNvCxnSpPr>
          <p:nvPr/>
        </p:nvCxnSpPr>
        <p:spPr>
          <a:xfrm>
            <a:off x="3960043" y="3981115"/>
            <a:ext cx="0" cy="297073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9B0ACA1-CBAB-D267-F6CE-2DE17A084958}"/>
              </a:ext>
            </a:extLst>
          </p:cNvPr>
          <p:cNvCxnSpPr>
            <a:cxnSpLocks/>
          </p:cNvCxnSpPr>
          <p:nvPr/>
        </p:nvCxnSpPr>
        <p:spPr>
          <a:xfrm>
            <a:off x="3976421" y="4834055"/>
            <a:ext cx="5602" cy="20742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96A8FE-F6CB-BE51-6FAB-F546A0238C83}"/>
              </a:ext>
            </a:extLst>
          </p:cNvPr>
          <p:cNvCxnSpPr>
            <a:cxnSpLocks/>
          </p:cNvCxnSpPr>
          <p:nvPr/>
        </p:nvCxnSpPr>
        <p:spPr>
          <a:xfrm>
            <a:off x="3988919" y="5597778"/>
            <a:ext cx="0" cy="190619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2" descr="A logo of a college district&#10;&#10;AI-generated content may be incorrect.">
            <a:extLst>
              <a:ext uri="{FF2B5EF4-FFF2-40B4-BE49-F238E27FC236}">
                <a16:creationId xmlns:a16="http://schemas.microsoft.com/office/drawing/2014/main" id="{6B8B7205-DA25-7F5C-5C29-FD2C2F34B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7" y="762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120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ff5380-1455-47af-a15e-18ddf03ef621" xsi:nil="true"/>
    <lcf76f155ced4ddcb4097134ff3c332f xmlns="ff77f692-c7d7-4571-807d-4d83fd88b77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6C068EDAC0FA42B21E825CAB407046" ma:contentTypeVersion="12" ma:contentTypeDescription="Create a new document." ma:contentTypeScope="" ma:versionID="c8876743bca08a38d81d5829a12eb7f8">
  <xsd:schema xmlns:xsd="http://www.w3.org/2001/XMLSchema" xmlns:xs="http://www.w3.org/2001/XMLSchema" xmlns:p="http://schemas.microsoft.com/office/2006/metadata/properties" xmlns:ns2="ff77f692-c7d7-4571-807d-4d83fd88b776" xmlns:ns3="2fff5380-1455-47af-a15e-18ddf03ef621" targetNamespace="http://schemas.microsoft.com/office/2006/metadata/properties" ma:root="true" ma:fieldsID="9502ae354b2d337e18eee6ee8e5be147" ns2:_="" ns3:_="">
    <xsd:import namespace="ff77f692-c7d7-4571-807d-4d83fd88b776"/>
    <xsd:import namespace="2fff5380-1455-47af-a15e-18ddf03ef6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7f692-c7d7-4571-807d-4d83fd88b7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2822088-e62b-4247-9d60-c828c94ed8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f5380-1455-47af-a15e-18ddf03ef62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6e5d417-6a39-4eb5-8836-0cd48c502c7c}" ma:internalName="TaxCatchAll" ma:showField="CatchAllData" ma:web="2fff5380-1455-47af-a15e-18ddf03ef6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90A8AD-DDC2-4205-823D-EBA6603AA213}">
  <ds:schemaRefs>
    <ds:schemaRef ds:uri="http://schemas.microsoft.com/office/2006/metadata/properties"/>
    <ds:schemaRef ds:uri="http://schemas.microsoft.com/office/infopath/2007/PartnerControls"/>
    <ds:schemaRef ds:uri="2fff5380-1455-47af-a15e-18ddf03ef621"/>
    <ds:schemaRef ds:uri="ff77f692-c7d7-4571-807d-4d83fd88b776"/>
  </ds:schemaRefs>
</ds:datastoreItem>
</file>

<file path=customXml/itemProps2.xml><?xml version="1.0" encoding="utf-8"?>
<ds:datastoreItem xmlns:ds="http://schemas.openxmlformats.org/officeDocument/2006/customXml" ds:itemID="{93889CB8-63F0-411B-B101-D9EC3527D8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05DCE5-137A-408B-82DD-896A1FE0B3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77f692-c7d7-4571-807d-4d83fd88b776"/>
    <ds:schemaRef ds:uri="2fff5380-1455-47af-a15e-18ddf03ef6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{72B00692-6112-6542-AC69-B8EF2DDCD2B9}tf10001060</Template>
  <TotalTime>5564</TotalTime>
  <Words>238</Words>
  <Application>Microsoft Office PowerPoint</Application>
  <PresentationFormat>Widescreen</PresentationFormat>
  <Paragraphs>107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Department of Educational Services Organizational Chart July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neshawn dixon</dc:creator>
  <cp:lastModifiedBy>Neshawn Dixon</cp:lastModifiedBy>
  <cp:revision>234</cp:revision>
  <dcterms:created xsi:type="dcterms:W3CDTF">2021-06-21T22:22:35Z</dcterms:created>
  <dcterms:modified xsi:type="dcterms:W3CDTF">2025-07-10T17:41:41Z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0x0101003D6C068EDAC0FA42B21E825CAB407046</vt:lpwstr>
  </property>
  <property fmtid="{D5CDD505-2E9C-101B-9397-08002B2CF9AE}" pid="3" name="MediaServiceImageTags">
    <vt:lpwstr/>
  </property>
</Properties>
</file>