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48" r:id="rId5"/>
  </p:sldMasterIdLst>
  <p:notesMasterIdLst>
    <p:notesMasterId r:id="rId86"/>
  </p:notesMasterIdLst>
  <p:sldIdLst>
    <p:sldId id="256" r:id="rId6"/>
    <p:sldId id="273" r:id="rId7"/>
    <p:sldId id="266" r:id="rId8"/>
    <p:sldId id="274" r:id="rId9"/>
    <p:sldId id="2147472755" r:id="rId10"/>
    <p:sldId id="280" r:id="rId11"/>
    <p:sldId id="281" r:id="rId12"/>
    <p:sldId id="282" r:id="rId13"/>
    <p:sldId id="2147472756" r:id="rId14"/>
    <p:sldId id="2147472771" r:id="rId15"/>
    <p:sldId id="2147472762" r:id="rId16"/>
    <p:sldId id="2147472763" r:id="rId17"/>
    <p:sldId id="321" r:id="rId18"/>
    <p:sldId id="464" r:id="rId19"/>
    <p:sldId id="2147472764" r:id="rId20"/>
    <p:sldId id="2147472801" r:id="rId21"/>
    <p:sldId id="465" r:id="rId22"/>
    <p:sldId id="2147472803" r:id="rId23"/>
    <p:sldId id="466" r:id="rId24"/>
    <p:sldId id="467" r:id="rId25"/>
    <p:sldId id="468" r:id="rId26"/>
    <p:sldId id="469" r:id="rId27"/>
    <p:sldId id="2147472757" r:id="rId28"/>
    <p:sldId id="2147472760" r:id="rId29"/>
    <p:sldId id="290" r:id="rId30"/>
    <p:sldId id="284" r:id="rId31"/>
    <p:sldId id="291" r:id="rId32"/>
    <p:sldId id="285" r:id="rId33"/>
    <p:sldId id="288" r:id="rId34"/>
    <p:sldId id="286" r:id="rId35"/>
    <p:sldId id="287" r:id="rId36"/>
    <p:sldId id="289" r:id="rId37"/>
    <p:sldId id="292" r:id="rId38"/>
    <p:sldId id="2147472759" r:id="rId39"/>
    <p:sldId id="2147472795" r:id="rId40"/>
    <p:sldId id="258" r:id="rId41"/>
    <p:sldId id="259" r:id="rId42"/>
    <p:sldId id="2147472797" r:id="rId43"/>
    <p:sldId id="260" r:id="rId44"/>
    <p:sldId id="2147472796" r:id="rId45"/>
    <p:sldId id="261" r:id="rId46"/>
    <p:sldId id="2147472798" r:id="rId47"/>
    <p:sldId id="267" r:id="rId48"/>
    <p:sldId id="2147472799" r:id="rId49"/>
    <p:sldId id="2147472766" r:id="rId50"/>
    <p:sldId id="2147472767" r:id="rId51"/>
    <p:sldId id="2147472768" r:id="rId52"/>
    <p:sldId id="262" r:id="rId53"/>
    <p:sldId id="2147472769" r:id="rId54"/>
    <p:sldId id="263" r:id="rId55"/>
    <p:sldId id="264" r:id="rId56"/>
    <p:sldId id="2147472765" r:id="rId57"/>
    <p:sldId id="265" r:id="rId58"/>
    <p:sldId id="277" r:id="rId59"/>
    <p:sldId id="2147472758" r:id="rId60"/>
    <p:sldId id="2147472772" r:id="rId61"/>
    <p:sldId id="2147472773" r:id="rId62"/>
    <p:sldId id="2147472774" r:id="rId63"/>
    <p:sldId id="2147472775" r:id="rId64"/>
    <p:sldId id="2147472776" r:id="rId65"/>
    <p:sldId id="2147472787" r:id="rId66"/>
    <p:sldId id="2147472777" r:id="rId67"/>
    <p:sldId id="2147472778" r:id="rId68"/>
    <p:sldId id="2147472779" r:id="rId69"/>
    <p:sldId id="2147472780" r:id="rId70"/>
    <p:sldId id="2147472794" r:id="rId71"/>
    <p:sldId id="2147472793" r:id="rId72"/>
    <p:sldId id="2147472791" r:id="rId73"/>
    <p:sldId id="2147472792" r:id="rId74"/>
    <p:sldId id="2147472789" r:id="rId75"/>
    <p:sldId id="2147472790" r:id="rId76"/>
    <p:sldId id="2147472781" r:id="rId77"/>
    <p:sldId id="2147472782" r:id="rId78"/>
    <p:sldId id="2147472802" r:id="rId79"/>
    <p:sldId id="278" r:id="rId80"/>
    <p:sldId id="2147472783" r:id="rId81"/>
    <p:sldId id="2147472784" r:id="rId82"/>
    <p:sldId id="2147472785" r:id="rId83"/>
    <p:sldId id="2147472788" r:id="rId84"/>
    <p:sldId id="279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8"/>
    <a:srgbClr val="63A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EB7C2-DB42-CB42-3E9B-581BA097F89F}" v="244" dt="2025-11-03T01:46:18.612"/>
    <p1510:client id="{38EA15C8-CE3A-5312-8FB9-59248AD2855C}" v="13" dt="2025-11-04T21:32:05.719"/>
    <p1510:client id="{3B9B57B8-73C0-FE87-19D9-9C5D28F8F708}" v="526" dt="2025-11-02T23:58:04.065"/>
    <p1510:client id="{3D4DFCAD-6420-9973-8A0F-D2BB12ACC6DC}" v="29" dt="2025-11-03T23:54:06.066"/>
    <p1510:client id="{508A4638-78D0-CF9F-FB25-3B5429AC831D}" v="46" dt="2025-11-03T21:49:39.840"/>
    <p1510:client id="{5E134933-8B10-ADFD-3B84-33587ADA3CE0}" v="81" dt="2025-11-03T22:49:32.322"/>
    <p1510:client id="{636B4C21-9A13-8BC5-8F09-1AA0C8E02182}" v="8" dt="2025-11-03T06:19:11.982"/>
    <p1510:client id="{6F327D7B-6F7F-23F8-B7E1-0647906E2F62}" v="220" dt="2025-11-03T16:30:52.289"/>
    <p1510:client id="{6F4A15B4-D0AD-2CA8-588C-36D53FF17770}" v="944" dt="2025-11-03T03:03:44.968"/>
    <p1510:client id="{76EAC55D-233A-2716-5182-AED836EF2525}" v="21" dt="2025-11-04T00:01:19.948"/>
    <p1510:client id="{84A3A4C9-623E-29DD-03B0-4795D813AB6E}" v="340" dt="2025-11-03T01:26:56.543"/>
    <p1510:client id="{AA0E9C98-198A-87C9-1A6C-E34C1BC2C971}" v="59" dt="2025-11-03T17:22:47.016"/>
    <p1510:client id="{D3DD42CE-8D5C-385D-0B2F-FA5139A13237}" v="31" dt="2025-11-03T21:27:15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theme" Target="theme/theme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tableStyles" Target="tableStyles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presProps" Target="pres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eralta4-my.sharepoint.com/personal/npellegrin_peralta_edu/Documents/DE%20Data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eralta4-my.sharepoint.com/personal/npellegrin_peralta_edu/Documents/DE%20Data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ku\Desktop\HK%20Projects\20250521%20-%20Dual%20Enrollment%20Chancellor\AYs%2023-25\Dual+Concurrent%20Datase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hku\Desktop\HK%20Projects\20250521%20-%20Dual%20Enrollment%20Chancellor\AYs%2023-25\Dual+Concurrent%20Datase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hku\Desktop\HK%20Projects\20250521%20-%20Dual%20Enrollment%20Chancellor\AYs%2023-25\Dual+Concurrent%20Datase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hku\Desktop\HK%20Projects\20250521%20-%20Dual%20Enrollment%20Chancellor\AYs%2023-25\Dual+Concurrent%20Datase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hku\Desktop\HK%20Projects\20250521%20-%20Dual%20Enrollment%20Chancellor\AYs%2023-25\Dual+Concurrent%20Dataset_working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hku\Desktop\HK%20Projects\20250521%20-%20Dual%20Enrollment%20Chancellor\AYs%2023-25\Dual+Concurrent%20Datase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hku\Desktop\HK%20Projects\20250521%20-%20Dual%20Enrollment%20Chancellor\AYs%2023-25\Dual+Concurrent%20Dataset_working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Sheet2!$A$72:$A$83</c:f>
              <c:strCache>
                <c:ptCount val="12"/>
                <c:pt idx="0">
                  <c:v>       0%</c:v>
                </c:pt>
                <c:pt idx="1">
                  <c:v>      1-10%</c:v>
                </c:pt>
                <c:pt idx="2">
                  <c:v>      11-20%</c:v>
                </c:pt>
                <c:pt idx="3">
                  <c:v>      21-30%</c:v>
                </c:pt>
                <c:pt idx="4">
                  <c:v>      31-40%</c:v>
                </c:pt>
                <c:pt idx="5">
                  <c:v>      41-50%</c:v>
                </c:pt>
                <c:pt idx="6">
                  <c:v>      51-60%</c:v>
                </c:pt>
                <c:pt idx="7">
                  <c:v>      61-70%</c:v>
                </c:pt>
                <c:pt idx="8">
                  <c:v>      71-80%</c:v>
                </c:pt>
                <c:pt idx="9">
                  <c:v>     81- 90%</c:v>
                </c:pt>
                <c:pt idx="10">
                  <c:v>     91- 99%</c:v>
                </c:pt>
                <c:pt idx="11">
                  <c:v>    100%</c:v>
                </c:pt>
              </c:strCache>
            </c:strRef>
          </c:cat>
          <c:val>
            <c:numRef>
              <c:f>Sheet2!$A$72:$A$83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B-469B-8DA3-83633F4E0994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9B-469B-8DA3-83633F4E099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49B-469B-8DA3-83633F4E09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Sheet2!$A$72:$A$83</c:f>
              <c:strCache>
                <c:ptCount val="12"/>
                <c:pt idx="0">
                  <c:v>       0%</c:v>
                </c:pt>
                <c:pt idx="1">
                  <c:v>      1-10%</c:v>
                </c:pt>
                <c:pt idx="2">
                  <c:v>      11-20%</c:v>
                </c:pt>
                <c:pt idx="3">
                  <c:v>      21-30%</c:v>
                </c:pt>
                <c:pt idx="4">
                  <c:v>      31-40%</c:v>
                </c:pt>
                <c:pt idx="5">
                  <c:v>      41-50%</c:v>
                </c:pt>
                <c:pt idx="6">
                  <c:v>      51-60%</c:v>
                </c:pt>
                <c:pt idx="7">
                  <c:v>      61-70%</c:v>
                </c:pt>
                <c:pt idx="8">
                  <c:v>      71-80%</c:v>
                </c:pt>
                <c:pt idx="9">
                  <c:v>     81- 90%</c:v>
                </c:pt>
                <c:pt idx="10">
                  <c:v>     91- 99%</c:v>
                </c:pt>
                <c:pt idx="11">
                  <c:v>    100%</c:v>
                </c:pt>
              </c:strCache>
            </c:strRef>
          </c:cat>
          <c:val>
            <c:numRef>
              <c:f>Sheet2!$B$72:$B$83</c:f>
              <c:numCache>
                <c:formatCode>_(* #,##0_);_(* \(#,##0\);_(* "-"??_);_(@_)</c:formatCode>
                <c:ptCount val="12"/>
                <c:pt idx="0">
                  <c:v>355</c:v>
                </c:pt>
                <c:pt idx="1">
                  <c:v>1031</c:v>
                </c:pt>
                <c:pt idx="2">
                  <c:v>1438</c:v>
                </c:pt>
                <c:pt idx="3">
                  <c:v>1390</c:v>
                </c:pt>
                <c:pt idx="4">
                  <c:v>1356</c:v>
                </c:pt>
                <c:pt idx="5">
                  <c:v>1376</c:v>
                </c:pt>
                <c:pt idx="6">
                  <c:v>1320</c:v>
                </c:pt>
                <c:pt idx="7">
                  <c:v>1371</c:v>
                </c:pt>
                <c:pt idx="8">
                  <c:v>1064</c:v>
                </c:pt>
                <c:pt idx="9">
                  <c:v>935</c:v>
                </c:pt>
                <c:pt idx="10">
                  <c:v>697</c:v>
                </c:pt>
                <c:pt idx="11">
                  <c:v>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9B-469B-8DA3-83633F4E0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7"/>
        <c:axId val="1488102160"/>
        <c:axId val="1488097360"/>
      </c:barChart>
      <c:catAx>
        <c:axId val="1488102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Credit Earned Online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097360"/>
        <c:crosses val="autoZero"/>
        <c:auto val="0"/>
        <c:lblAlgn val="l"/>
        <c:lblOffset val="100"/>
        <c:tickLblSkip val="1"/>
        <c:noMultiLvlLbl val="0"/>
      </c:catAx>
      <c:valAx>
        <c:axId val="14880973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810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A1-48E4-BD65-7B8BA0CF93B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A1-48E4-BD65-7B8BA0CF93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Sheet2!$A$91:$A$102</c:f>
              <c:strCache>
                <c:ptCount val="12"/>
                <c:pt idx="0">
                  <c:v>       0%</c:v>
                </c:pt>
                <c:pt idx="1">
                  <c:v>      1-10%</c:v>
                </c:pt>
                <c:pt idx="2">
                  <c:v>      11-20%</c:v>
                </c:pt>
                <c:pt idx="3">
                  <c:v>      21-30%</c:v>
                </c:pt>
                <c:pt idx="4">
                  <c:v>      31-40%</c:v>
                </c:pt>
                <c:pt idx="5">
                  <c:v>      41-50%</c:v>
                </c:pt>
                <c:pt idx="6">
                  <c:v>      51-60%</c:v>
                </c:pt>
                <c:pt idx="7">
                  <c:v>      61-70%</c:v>
                </c:pt>
                <c:pt idx="8">
                  <c:v>      71-80%</c:v>
                </c:pt>
                <c:pt idx="9">
                  <c:v>     81- 90%</c:v>
                </c:pt>
                <c:pt idx="10">
                  <c:v>     91- 99%</c:v>
                </c:pt>
                <c:pt idx="11">
                  <c:v>    100%</c:v>
                </c:pt>
              </c:strCache>
            </c:strRef>
          </c:cat>
          <c:val>
            <c:numRef>
              <c:f>Sheet2!$B$91:$B$102</c:f>
              <c:numCache>
                <c:formatCode>0.0</c:formatCode>
                <c:ptCount val="12"/>
                <c:pt idx="0">
                  <c:v>7.5098591549295772</c:v>
                </c:pt>
                <c:pt idx="1">
                  <c:v>9.1469447138700293</c:v>
                </c:pt>
                <c:pt idx="2">
                  <c:v>8.8713490959666199</c:v>
                </c:pt>
                <c:pt idx="3">
                  <c:v>7.9848920863309356</c:v>
                </c:pt>
                <c:pt idx="4">
                  <c:v>7.5383480825958706</c:v>
                </c:pt>
                <c:pt idx="5">
                  <c:v>6.4044331395348841</c:v>
                </c:pt>
                <c:pt idx="6">
                  <c:v>5.7333333333333334</c:v>
                </c:pt>
                <c:pt idx="7">
                  <c:v>5.0200583515681982</c:v>
                </c:pt>
                <c:pt idx="8">
                  <c:v>4.6959586466165417</c:v>
                </c:pt>
                <c:pt idx="9">
                  <c:v>4.3465240641711231</c:v>
                </c:pt>
                <c:pt idx="10">
                  <c:v>3.9842180774748925</c:v>
                </c:pt>
                <c:pt idx="11">
                  <c:v>2.7265625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A1-48E4-BD65-7B8BA0CF9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7"/>
        <c:axId val="1488102160"/>
        <c:axId val="1488097360"/>
      </c:barChart>
      <c:catAx>
        <c:axId val="1488102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Credit Earned Online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097360"/>
        <c:crosses val="autoZero"/>
        <c:auto val="0"/>
        <c:lblAlgn val="l"/>
        <c:lblOffset val="100"/>
        <c:tickLblSkip val="1"/>
        <c:noMultiLvlLbl val="0"/>
      </c:catAx>
      <c:valAx>
        <c:axId val="14880973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48810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737522442827051"/>
          <c:y val="0.28866439729968252"/>
          <c:w val="0.52917804833738957"/>
          <c:h val="0.71133560270031748"/>
        </c:manualLayout>
      </c:layout>
      <c:pieChart>
        <c:varyColors val="1"/>
        <c:ser>
          <c:idx val="0"/>
          <c:order val="0"/>
          <c:tx>
            <c:strRef>
              <c:f>Graphs!$Q$56</c:f>
              <c:strCache>
                <c:ptCount val="1"/>
                <c:pt idx="0">
                  <c:v>AY 2025 BCC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1034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1F-4DA5-BF68-1006CE27140B}"/>
              </c:ext>
            </c:extLst>
          </c:dPt>
          <c:dPt>
            <c:idx val="1"/>
            <c:bubble3D val="0"/>
            <c:spPr>
              <a:solidFill>
                <a:srgbClr val="416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1F-4DA5-BF68-1006CE27140B}"/>
              </c:ext>
            </c:extLst>
          </c:dPt>
          <c:dLbls>
            <c:dLbl>
              <c:idx val="0"/>
              <c:layout>
                <c:manualLayout>
                  <c:x val="-0.20046694173621146"/>
                  <c:y val="-0.212172517736592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3996641477749"/>
                      <c:h val="0.16738484398216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1F-4DA5-BF68-1006CE27140B}"/>
                </c:ext>
              </c:extLst>
            </c:dLbl>
            <c:dLbl>
              <c:idx val="1"/>
              <c:layout>
                <c:manualLayout>
                  <c:x val="0.23487332998361693"/>
                  <c:y val="9.8499696271590401E-2"/>
                </c:manualLayout>
              </c:layout>
              <c:tx>
                <c:rich>
                  <a:bodyPr/>
                  <a:lstStyle/>
                  <a:p>
                    <a:fld id="{2EC71E2D-0EE4-4D1A-8BFC-26B6F60CC25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23257766582702"/>
                      <c:h val="0.167384843982169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1F-4DA5-BF68-1006CE271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Graphs!$P$57:$P$58</c:f>
              <c:strCache>
                <c:ptCount val="2"/>
                <c:pt idx="0">
                  <c:v>Concurrent</c:v>
                </c:pt>
                <c:pt idx="1">
                  <c:v>Dual</c:v>
                </c:pt>
              </c:strCache>
            </c:strRef>
          </c:cat>
          <c:val>
            <c:numRef>
              <c:f>Graphs!$Q$57:$Q$58</c:f>
              <c:numCache>
                <c:formatCode>#,##0</c:formatCode>
                <c:ptCount val="2"/>
                <c:pt idx="0">
                  <c:v>1967</c:v>
                </c:pt>
                <c:pt idx="1">
                  <c:v>1405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1F-4DA5-BF68-1006CE27140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157403160750797"/>
          <c:y val="0.28866439729968252"/>
          <c:w val="0.66572552818486153"/>
          <c:h val="0.71133560270031748"/>
        </c:manualLayout>
      </c:layout>
      <c:pieChart>
        <c:varyColors val="1"/>
        <c:ser>
          <c:idx val="0"/>
          <c:order val="0"/>
          <c:tx>
            <c:strRef>
              <c:f>Graphs!$J$56</c:f>
              <c:strCache>
                <c:ptCount val="1"/>
                <c:pt idx="0">
                  <c:v>AY 2025 COA</c:v>
                </c:pt>
              </c:strCache>
            </c:strRef>
          </c:tx>
          <c:dPt>
            <c:idx val="0"/>
            <c:bubble3D val="0"/>
            <c:spPr>
              <a:solidFill>
                <a:srgbClr val="1034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D9-41CD-8C8F-864C411DFCC6}"/>
              </c:ext>
            </c:extLst>
          </c:dPt>
          <c:dPt>
            <c:idx val="1"/>
            <c:bubble3D val="0"/>
            <c:spPr>
              <a:solidFill>
                <a:srgbClr val="416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D9-41CD-8C8F-864C411DFCC6}"/>
              </c:ext>
            </c:extLst>
          </c:dPt>
          <c:dLbls>
            <c:dLbl>
              <c:idx val="0"/>
              <c:layout>
                <c:manualLayout>
                  <c:x val="-0.14651734469500513"/>
                  <c:y val="-0.330665566367522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9416531604538"/>
                      <c:h val="8.714969241285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D9-41CD-8C8F-864C411DFCC6}"/>
                </c:ext>
              </c:extLst>
            </c:dLbl>
            <c:dLbl>
              <c:idx val="1"/>
              <c:layout>
                <c:manualLayout>
                  <c:x val="0.2034732253460152"/>
                  <c:y val="0.188486744833751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D9-41CD-8C8F-864C411DFC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Graphs!$I$57:$I$58</c:f>
              <c:strCache>
                <c:ptCount val="2"/>
                <c:pt idx="0">
                  <c:v>Concurrent</c:v>
                </c:pt>
                <c:pt idx="1">
                  <c:v>Dual</c:v>
                </c:pt>
              </c:strCache>
            </c:strRef>
          </c:cat>
          <c:val>
            <c:numRef>
              <c:f>Graphs!$J$57:$J$58</c:f>
              <c:numCache>
                <c:formatCode>#,##0</c:formatCode>
                <c:ptCount val="2"/>
                <c:pt idx="0">
                  <c:v>1644</c:v>
                </c:pt>
                <c:pt idx="1">
                  <c:v>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D9-41CD-8C8F-864C411DFCC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64830937982974"/>
          <c:y val="0.28866439729968252"/>
          <c:w val="0.59859901873499288"/>
          <c:h val="0.71133560270031748"/>
        </c:manualLayout>
      </c:layout>
      <c:pieChart>
        <c:varyColors val="1"/>
        <c:ser>
          <c:idx val="0"/>
          <c:order val="0"/>
          <c:tx>
            <c:strRef>
              <c:f>Graphs!$J$66</c:f>
              <c:strCache>
                <c:ptCount val="1"/>
                <c:pt idx="0">
                  <c:v>AY 2025 LC</c:v>
                </c:pt>
              </c:strCache>
            </c:strRef>
          </c:tx>
          <c:dPt>
            <c:idx val="0"/>
            <c:bubble3D val="0"/>
            <c:spPr>
              <a:solidFill>
                <a:srgbClr val="1034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A4-46DE-92A9-99CCD1545642}"/>
              </c:ext>
            </c:extLst>
          </c:dPt>
          <c:dPt>
            <c:idx val="1"/>
            <c:bubble3D val="0"/>
            <c:spPr>
              <a:solidFill>
                <a:srgbClr val="416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A4-46DE-92A9-99CCD1545642}"/>
              </c:ext>
            </c:extLst>
          </c:dPt>
          <c:dLbls>
            <c:dLbl>
              <c:idx val="0"/>
              <c:layout>
                <c:manualLayout>
                  <c:x val="-0.13983122704375608"/>
                  <c:y val="-0.270741441162649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66265060240963"/>
                      <c:h val="0.241285211267605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A4-46DE-92A9-99CCD1545642}"/>
                </c:ext>
              </c:extLst>
            </c:dLbl>
            <c:dLbl>
              <c:idx val="1"/>
              <c:layout>
                <c:manualLayout>
                  <c:x val="0.23225764180358513"/>
                  <c:y val="0.161811825923506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5020080321285"/>
                      <c:h val="0.241285211267605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A4-46DE-92A9-99CCD1545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Graphs!$I$67:$I$68</c:f>
              <c:strCache>
                <c:ptCount val="2"/>
                <c:pt idx="0">
                  <c:v>Concurrent</c:v>
                </c:pt>
                <c:pt idx="1">
                  <c:v>Dual</c:v>
                </c:pt>
              </c:strCache>
            </c:strRef>
          </c:cat>
          <c:val>
            <c:numRef>
              <c:f>Graphs!$J$67:$J$68</c:f>
              <c:numCache>
                <c:formatCode>#,##0</c:formatCode>
                <c:ptCount val="2"/>
                <c:pt idx="0">
                  <c:v>2507</c:v>
                </c:pt>
                <c:pt idx="1">
                  <c:v>1795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A4-46DE-92A9-99CCD154564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607332221741198"/>
          <c:y val="0.28040671713158322"/>
          <c:w val="0.69672694696505344"/>
          <c:h val="0.71799514374196904"/>
        </c:manualLayout>
      </c:layout>
      <c:pieChart>
        <c:varyColors val="1"/>
        <c:ser>
          <c:idx val="0"/>
          <c:order val="0"/>
          <c:tx>
            <c:strRef>
              <c:f>Graphs!$Q$66</c:f>
              <c:strCache>
                <c:ptCount val="1"/>
                <c:pt idx="0">
                  <c:v>AY 2025 MC</c:v>
                </c:pt>
              </c:strCache>
            </c:strRef>
          </c:tx>
          <c:dPt>
            <c:idx val="0"/>
            <c:bubble3D val="0"/>
            <c:spPr>
              <a:solidFill>
                <a:srgbClr val="1034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91-459B-BDAB-31BA6C87975C}"/>
              </c:ext>
            </c:extLst>
          </c:dPt>
          <c:dPt>
            <c:idx val="1"/>
            <c:bubble3D val="0"/>
            <c:spPr>
              <a:solidFill>
                <a:srgbClr val="416B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91-459B-BDAB-31BA6C87975C}"/>
              </c:ext>
            </c:extLst>
          </c:dPt>
          <c:dLbls>
            <c:dLbl>
              <c:idx val="0"/>
              <c:layout>
                <c:manualLayout>
                  <c:x val="-0.17899176593127275"/>
                  <c:y val="9.2848879557821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91-459B-BDAB-31BA6C87975C}"/>
                </c:ext>
              </c:extLst>
            </c:dLbl>
            <c:dLbl>
              <c:idx val="1"/>
              <c:layout>
                <c:manualLayout>
                  <c:x val="0.25422419298839688"/>
                  <c:y val="-0.157321734382916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30582411375793"/>
                      <c:h val="9.21576274928250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A91-459B-BDAB-31BA6C8797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Graphs!$P$67:$P$68</c:f>
              <c:strCache>
                <c:ptCount val="2"/>
                <c:pt idx="0">
                  <c:v>Concurrent</c:v>
                </c:pt>
                <c:pt idx="1">
                  <c:v>Dual</c:v>
                </c:pt>
              </c:strCache>
            </c:strRef>
          </c:cat>
          <c:val>
            <c:numRef>
              <c:f>Graphs!$Q$67:$Q$68</c:f>
              <c:numCache>
                <c:formatCode>#,##0</c:formatCode>
                <c:ptCount val="2"/>
                <c:pt idx="0">
                  <c:v>937</c:v>
                </c:pt>
                <c:pt idx="1">
                  <c:v>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91-459B-BDAB-31BA6C87975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'Dual vs Concurrent Graphs'!$D$17</c:f>
              <c:strCache>
                <c:ptCount val="1"/>
                <c:pt idx="0">
                  <c:v>Course Success Rate</c:v>
                </c:pt>
              </c:strCache>
            </c:strRef>
          </c:tx>
          <c:spPr>
            <a:solidFill>
              <a:srgbClr val="416BA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'Dual vs Concurrent Graphs'!$B$18:$C$27</c:f>
              <c:multiLvlStrCache>
                <c:ptCount val="10"/>
                <c:lvl>
                  <c:pt idx="0">
                    <c:v>Concurrent</c:v>
                  </c:pt>
                  <c:pt idx="1">
                    <c:v>Dual</c:v>
                  </c:pt>
                  <c:pt idx="2">
                    <c:v>Concurrent</c:v>
                  </c:pt>
                  <c:pt idx="3">
                    <c:v>Dual</c:v>
                  </c:pt>
                  <c:pt idx="4">
                    <c:v>Concurrent</c:v>
                  </c:pt>
                  <c:pt idx="5">
                    <c:v>Dual</c:v>
                  </c:pt>
                  <c:pt idx="6">
                    <c:v>Concurrent</c:v>
                  </c:pt>
                  <c:pt idx="7">
                    <c:v>Dual</c:v>
                  </c:pt>
                  <c:pt idx="8">
                    <c:v>Concurrent</c:v>
                  </c:pt>
                  <c:pt idx="9">
                    <c:v>Dual</c:v>
                  </c:pt>
                </c:lvl>
                <c:lvl>
                  <c:pt idx="0">
                    <c:v>PCCD</c:v>
                  </c:pt>
                  <c:pt idx="1">
                    <c:v>PCCD</c:v>
                  </c:pt>
                  <c:pt idx="2">
                    <c:v>COA</c:v>
                  </c:pt>
                  <c:pt idx="3">
                    <c:v>COA</c:v>
                  </c:pt>
                  <c:pt idx="4">
                    <c:v>BCC</c:v>
                  </c:pt>
                  <c:pt idx="5">
                    <c:v>BCC</c:v>
                  </c:pt>
                  <c:pt idx="6">
                    <c:v>LC</c:v>
                  </c:pt>
                  <c:pt idx="7">
                    <c:v>LC</c:v>
                  </c:pt>
                  <c:pt idx="8">
                    <c:v>MC</c:v>
                  </c:pt>
                  <c:pt idx="9">
                    <c:v>MC</c:v>
                  </c:pt>
                </c:lvl>
              </c:multiLvlStrCache>
            </c:multiLvlStrRef>
          </c:cat>
          <c:val>
            <c:numRef>
              <c:f>'Dual vs Concurrent Graphs'!$D$18:$D$27</c:f>
              <c:numCache>
                <c:formatCode>0.0%</c:formatCode>
                <c:ptCount val="10"/>
                <c:pt idx="0">
                  <c:v>0.84961020552799438</c:v>
                </c:pt>
                <c:pt idx="1">
                  <c:v>0.86389157792836402</c:v>
                </c:pt>
                <c:pt idx="2">
                  <c:v>0.87591240875912413</c:v>
                </c:pt>
                <c:pt idx="3">
                  <c:v>0.82585751978891819</c:v>
                </c:pt>
                <c:pt idx="4">
                  <c:v>0.82460599898322318</c:v>
                </c:pt>
                <c:pt idx="5">
                  <c:v>0.87117437722419933</c:v>
                </c:pt>
                <c:pt idx="6">
                  <c:v>0.84563222975668129</c:v>
                </c:pt>
                <c:pt idx="7">
                  <c:v>0.86350974930362112</c:v>
                </c:pt>
                <c:pt idx="8">
                  <c:v>0.86659551760939169</c:v>
                </c:pt>
                <c:pt idx="9">
                  <c:v>0.87986743993371996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8-488E-BF82-EB929C9863F2}"/>
            </c:ext>
          </c:extLst>
        </c:ser>
        <c:ser>
          <c:idx val="1"/>
          <c:order val="1"/>
          <c:tx>
            <c:strRef>
              <c:f>'Dual vs Concurrent Graphs'!$E$17</c:f>
              <c:strCache>
                <c:ptCount val="1"/>
                <c:pt idx="0">
                  <c:v>Course Retention Rate</c:v>
                </c:pt>
              </c:strCache>
            </c:strRef>
          </c:tx>
          <c:spPr>
            <a:solidFill>
              <a:srgbClr val="10345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'Dual vs Concurrent Graphs'!$B$18:$C$27</c:f>
              <c:multiLvlStrCache>
                <c:ptCount val="10"/>
                <c:lvl>
                  <c:pt idx="0">
                    <c:v>Concurrent</c:v>
                  </c:pt>
                  <c:pt idx="1">
                    <c:v>Dual</c:v>
                  </c:pt>
                  <c:pt idx="2">
                    <c:v>Concurrent</c:v>
                  </c:pt>
                  <c:pt idx="3">
                    <c:v>Dual</c:v>
                  </c:pt>
                  <c:pt idx="4">
                    <c:v>Concurrent</c:v>
                  </c:pt>
                  <c:pt idx="5">
                    <c:v>Dual</c:v>
                  </c:pt>
                  <c:pt idx="6">
                    <c:v>Concurrent</c:v>
                  </c:pt>
                  <c:pt idx="7">
                    <c:v>Dual</c:v>
                  </c:pt>
                  <c:pt idx="8">
                    <c:v>Concurrent</c:v>
                  </c:pt>
                  <c:pt idx="9">
                    <c:v>Dual</c:v>
                  </c:pt>
                </c:lvl>
                <c:lvl>
                  <c:pt idx="0">
                    <c:v>PCCD</c:v>
                  </c:pt>
                  <c:pt idx="1">
                    <c:v>PCCD</c:v>
                  </c:pt>
                  <c:pt idx="2">
                    <c:v>COA</c:v>
                  </c:pt>
                  <c:pt idx="3">
                    <c:v>COA</c:v>
                  </c:pt>
                  <c:pt idx="4">
                    <c:v>BCC</c:v>
                  </c:pt>
                  <c:pt idx="5">
                    <c:v>BCC</c:v>
                  </c:pt>
                  <c:pt idx="6">
                    <c:v>LC</c:v>
                  </c:pt>
                  <c:pt idx="7">
                    <c:v>LC</c:v>
                  </c:pt>
                  <c:pt idx="8">
                    <c:v>MC</c:v>
                  </c:pt>
                  <c:pt idx="9">
                    <c:v>MC</c:v>
                  </c:pt>
                </c:lvl>
              </c:multiLvlStrCache>
            </c:multiLvlStrRef>
          </c:cat>
          <c:val>
            <c:numRef>
              <c:f>'Dual vs Concurrent Graphs'!$E$18:$E$27</c:f>
              <c:numCache>
                <c:formatCode>0.0%</c:formatCode>
                <c:ptCount val="10"/>
                <c:pt idx="0">
                  <c:v>0.91580439404677538</c:v>
                </c:pt>
                <c:pt idx="1">
                  <c:v>0.94017424975798647</c:v>
                </c:pt>
                <c:pt idx="2">
                  <c:v>0.92761557177615572</c:v>
                </c:pt>
                <c:pt idx="3">
                  <c:v>0.93007915567282318</c:v>
                </c:pt>
                <c:pt idx="4">
                  <c:v>0.90086426029486533</c:v>
                </c:pt>
                <c:pt idx="5">
                  <c:v>0.95943060498220645</c:v>
                </c:pt>
                <c:pt idx="6">
                  <c:v>0.91862784204228165</c:v>
                </c:pt>
                <c:pt idx="7">
                  <c:v>0.92813370473537604</c:v>
                </c:pt>
                <c:pt idx="8">
                  <c:v>0.91889007470651018</c:v>
                </c:pt>
                <c:pt idx="9">
                  <c:v>0.94200497100248548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38-488E-BF82-EB929C9863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3990944"/>
        <c:axId val="883987104"/>
      </c:barChart>
      <c:catAx>
        <c:axId val="88399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3987104"/>
        <c:crosses val="autoZero"/>
        <c:auto val="1"/>
        <c:lblAlgn val="ctr"/>
        <c:lblOffset val="100"/>
        <c:noMultiLvlLbl val="0"/>
      </c:catAx>
      <c:valAx>
        <c:axId val="883987104"/>
        <c:scaling>
          <c:orientation val="minMax"/>
          <c:min val="0.5"/>
        </c:scaling>
        <c:delete val="1"/>
        <c:axPos val="l"/>
        <c:numFmt formatCode="0.0%" sourceLinked="1"/>
        <c:majorTickMark val="none"/>
        <c:minorTickMark val="none"/>
        <c:tickLblPos val="nextTo"/>
        <c:crossAx val="88399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1111032225111"/>
          <c:y val="0.93633176410923569"/>
          <c:w val="0.42777784913916755"/>
          <c:h val="6.20966617054900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'Dual vs Concurrent Graphs'!$C$73</c:f>
              <c:strCache>
                <c:ptCount val="1"/>
                <c:pt idx="0">
                  <c:v>enrollment</c:v>
                </c:pt>
              </c:strCache>
            </c:strRef>
          </c:tx>
          <c:spPr>
            <a:solidFill>
              <a:srgbClr val="416BA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16B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ED-4DF2-83BC-61A113851963}"/>
              </c:ext>
            </c:extLst>
          </c:dPt>
          <c:dPt>
            <c:idx val="1"/>
            <c:invertIfNegative val="0"/>
            <c:bubble3D val="0"/>
            <c:spPr>
              <a:solidFill>
                <a:srgbClr val="416B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ED-4DF2-83BC-61A113851963}"/>
              </c:ext>
            </c:extLst>
          </c:dPt>
          <c:dPt>
            <c:idx val="2"/>
            <c:invertIfNegative val="0"/>
            <c:bubble3D val="0"/>
            <c:spPr>
              <a:solidFill>
                <a:srgbClr val="416BA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ED-4DF2-83BC-61A113851963}"/>
              </c:ext>
            </c:extLst>
          </c:dPt>
          <c:dPt>
            <c:idx val="3"/>
            <c:invertIfNegative val="0"/>
            <c:bubble3D val="0"/>
            <c:spPr>
              <a:solidFill>
                <a:srgbClr val="1034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ED-4DF2-83BC-61A113851963}"/>
              </c:ext>
            </c:extLst>
          </c:dPt>
          <c:dPt>
            <c:idx val="4"/>
            <c:invertIfNegative val="0"/>
            <c:bubble3D val="0"/>
            <c:spPr>
              <a:solidFill>
                <a:srgbClr val="1034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4ED-4DF2-83BC-61A113851963}"/>
              </c:ext>
            </c:extLst>
          </c:dPt>
          <c:dPt>
            <c:idx val="5"/>
            <c:invertIfNegative val="0"/>
            <c:bubble3D val="0"/>
            <c:spPr>
              <a:solidFill>
                <a:srgbClr val="1034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4ED-4DF2-83BC-61A11385196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'Dual vs Concurrent Graphs'!$A$74:$B$79</c:f>
              <c:multiLvlStrCache>
                <c:ptCount val="6"/>
                <c:lvl>
                  <c:pt idx="0">
                    <c:v>Not Charter</c:v>
                  </c:pt>
                  <c:pt idx="1">
                    <c:v>Not Charter</c:v>
                  </c:pt>
                  <c:pt idx="2">
                    <c:v>Not Charter</c:v>
                  </c:pt>
                  <c:pt idx="3">
                    <c:v>Charter</c:v>
                  </c:pt>
                  <c:pt idx="4">
                    <c:v>Charter</c:v>
                  </c:pt>
                  <c:pt idx="5">
                    <c:v>Charter</c:v>
                  </c:pt>
                </c:lvl>
                <c:lvl>
                  <c:pt idx="0">
                    <c:v>2023</c:v>
                  </c:pt>
                  <c:pt idx="1">
                    <c:v>2024</c:v>
                  </c:pt>
                  <c:pt idx="2">
                    <c:v>2025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2025</c:v>
                  </c:pt>
                </c:lvl>
              </c:multiLvlStrCache>
            </c:multiLvlStrRef>
          </c:cat>
          <c:val>
            <c:numRef>
              <c:f>'Dual vs Concurrent Graphs'!$C$74:$C$79</c:f>
              <c:numCache>
                <c:formatCode>General</c:formatCode>
                <c:ptCount val="6"/>
                <c:pt idx="0">
                  <c:v>3198</c:v>
                </c:pt>
                <c:pt idx="1">
                  <c:v>3485</c:v>
                </c:pt>
                <c:pt idx="2">
                  <c:v>3544</c:v>
                </c:pt>
                <c:pt idx="3">
                  <c:v>1827</c:v>
                </c:pt>
                <c:pt idx="4">
                  <c:v>1378</c:v>
                </c:pt>
                <c:pt idx="5">
                  <c:v>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ED-4DF2-83BC-61A113851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39781280"/>
        <c:axId val="539781760"/>
      </c:barChart>
      <c:catAx>
        <c:axId val="53978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9781760"/>
        <c:crosses val="autoZero"/>
        <c:auto val="1"/>
        <c:lblAlgn val="ctr"/>
        <c:lblOffset val="100"/>
        <c:noMultiLvlLbl val="0"/>
      </c:catAx>
      <c:valAx>
        <c:axId val="53978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978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 2025 Dual Enrollment Non-Charter and Charter School Course Outcomes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'Dual vs Concurrent Graphs'!$B$84</c:f>
              <c:strCache>
                <c:ptCount val="1"/>
                <c:pt idx="0">
                  <c:v>Not Charter</c:v>
                </c:pt>
              </c:strCache>
            </c:strRef>
          </c:tx>
          <c:spPr>
            <a:solidFill>
              <a:srgbClr val="416BA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'Dual vs Concurrent Graphs'!$C$83:$D$83</c:f>
              <c:strCache>
                <c:ptCount val="2"/>
                <c:pt idx="0">
                  <c:v>Course Success Rate</c:v>
                </c:pt>
                <c:pt idx="1">
                  <c:v>Course Retention</c:v>
                </c:pt>
              </c:strCache>
            </c:strRef>
          </c:cat>
          <c:val>
            <c:numRef>
              <c:f>'Dual vs Concurrent Graphs'!$C$84:$D$84</c:f>
              <c:numCache>
                <c:formatCode>0.0%</c:formatCode>
                <c:ptCount val="2"/>
                <c:pt idx="0">
                  <c:v>0.87387133182844245</c:v>
                </c:pt>
                <c:pt idx="1">
                  <c:v>0.94413092550790068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1-4011-AF1E-051B55A87E6D}"/>
            </c:ext>
          </c:extLst>
        </c:ser>
        <c:ser>
          <c:idx val="1"/>
          <c:order val="1"/>
          <c:tx>
            <c:strRef>
              <c:f>'Dual vs Concurrent Graphs'!$B$85</c:f>
              <c:strCache>
                <c:ptCount val="1"/>
                <c:pt idx="0">
                  <c:v>Charter</c:v>
                </c:pt>
              </c:strCache>
            </c:strRef>
          </c:tx>
          <c:spPr>
            <a:solidFill>
              <a:srgbClr val="10345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'Dual vs Concurrent Graphs'!$C$83:$D$83</c:f>
              <c:strCache>
                <c:ptCount val="2"/>
                <c:pt idx="0">
                  <c:v>Course Success Rate</c:v>
                </c:pt>
                <c:pt idx="1">
                  <c:v>Course Retention</c:v>
                </c:pt>
              </c:strCache>
            </c:strRef>
          </c:cat>
          <c:val>
            <c:numRef>
              <c:f>'Dual vs Concurrent Graphs'!$C$85:$D$85</c:f>
              <c:numCache>
                <c:formatCode>0.0%</c:formatCode>
                <c:ptCount val="2"/>
                <c:pt idx="0">
                  <c:v>0.84207279457125228</c:v>
                </c:pt>
                <c:pt idx="1">
                  <c:v>0.93152375077112892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1-4011-AF1E-051B55A87E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9061408"/>
        <c:axId val="1159059488"/>
      </c:barChart>
      <c:catAx>
        <c:axId val="115906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59059488"/>
        <c:crosses val="autoZero"/>
        <c:auto val="1"/>
        <c:lblAlgn val="ctr"/>
        <c:lblOffset val="100"/>
        <c:noMultiLvlLbl val="0"/>
      </c:catAx>
      <c:valAx>
        <c:axId val="1159059488"/>
        <c:scaling>
          <c:orientation val="minMax"/>
          <c:min val="0.5"/>
        </c:scaling>
        <c:delete val="1"/>
        <c:axPos val="l"/>
        <c:numFmt formatCode="0.0%" sourceLinked="1"/>
        <c:majorTickMark val="out"/>
        <c:minorTickMark val="none"/>
        <c:tickLblPos val="nextTo"/>
        <c:crossAx val="115906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DD0D3-58D1-4306-8292-34D11F091C81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1553EB-B3A1-4F3A-A73B-13E2E7C6930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b="1">
              <a:latin typeface="Aptos Display" panose="02110004020202020204"/>
            </a:rPr>
            <a:t> </a:t>
          </a:r>
          <a:r>
            <a:rPr lang="en-US" sz="1000" b="1">
              <a:latin typeface="Aptos Display" panose="02110004020202020204"/>
            </a:rPr>
            <a:t>Course</a:t>
          </a:r>
          <a:r>
            <a:rPr lang="en-US" sz="1000" b="1"/>
            <a:t> </a:t>
          </a:r>
          <a:r>
            <a:rPr lang="en-US" sz="1000" b="1">
              <a:latin typeface="Aptos Display" panose="02110004020202020204"/>
            </a:rPr>
            <a:t>Offering</a:t>
          </a:r>
          <a:r>
            <a:rPr lang="en-US" sz="1000" b="1"/>
            <a:t> and </a:t>
          </a:r>
          <a:r>
            <a:rPr lang="en-US" sz="1000" b="1">
              <a:latin typeface="Aptos Display" panose="02110004020202020204"/>
            </a:rPr>
            <a:t>Enrollment</a:t>
          </a:r>
          <a:r>
            <a:rPr lang="en-US" sz="1000" b="1"/>
            <a:t> </a:t>
          </a:r>
          <a:r>
            <a:rPr lang="en-US" sz="1000" b="1">
              <a:latin typeface="Aptos Display" panose="02110004020202020204"/>
            </a:rPr>
            <a:t>Trends</a:t>
          </a:r>
          <a:r>
            <a:rPr lang="en-US" sz="1000" b="1"/>
            <a:t> at </a:t>
          </a:r>
          <a:r>
            <a:rPr lang="en-US" sz="1000" b="1">
              <a:latin typeface="Aptos Display" panose="02110004020202020204"/>
            </a:rPr>
            <a:t>Other</a:t>
          </a:r>
          <a:r>
            <a:rPr lang="en-US" sz="1000" b="1"/>
            <a:t> Bay Area </a:t>
          </a:r>
          <a:r>
            <a:rPr lang="en-US" sz="1000" b="1">
              <a:latin typeface="Aptos Display" panose="02110004020202020204"/>
            </a:rPr>
            <a:t>Colleges</a:t>
          </a:r>
          <a:endParaRPr lang="en-US" sz="1000"/>
        </a:p>
      </dgm:t>
    </dgm:pt>
    <dgm:pt modelId="{18A81A9F-FCD7-4D9A-A24B-28D52AA3DB0B}" type="parTrans" cxnId="{A137069F-39DB-412D-810F-65E45AE26A21}">
      <dgm:prSet/>
      <dgm:spPr/>
      <dgm:t>
        <a:bodyPr/>
        <a:lstStyle/>
        <a:p>
          <a:endParaRPr lang="en-US"/>
        </a:p>
      </dgm:t>
    </dgm:pt>
    <dgm:pt modelId="{E79CA6C2-F694-4DE1-A010-A35166973D05}" type="sibTrans" cxnId="{A137069F-39DB-412D-810F-65E45AE26A21}">
      <dgm:prSet/>
      <dgm:spPr/>
      <dgm:t>
        <a:bodyPr/>
        <a:lstStyle/>
        <a:p>
          <a:endParaRPr lang="en-US"/>
        </a:p>
      </dgm:t>
    </dgm:pt>
    <dgm:pt modelId="{2C2FF9EC-68F4-4FBE-A00D-85CCFF843E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Success Rates of Evening and Weekends Courses</a:t>
          </a:r>
          <a:endParaRPr lang="en-US"/>
        </a:p>
      </dgm:t>
    </dgm:pt>
    <dgm:pt modelId="{F70EFC5F-C8DB-43CF-9466-BCC58B98C53D}" type="parTrans" cxnId="{8487157F-E65B-4147-9E43-8012095B767F}">
      <dgm:prSet/>
      <dgm:spPr/>
      <dgm:t>
        <a:bodyPr/>
        <a:lstStyle/>
        <a:p>
          <a:endParaRPr lang="en-US"/>
        </a:p>
      </dgm:t>
    </dgm:pt>
    <dgm:pt modelId="{CBFEC073-C872-40BD-9B6C-9748567EEC56}" type="sibTrans" cxnId="{8487157F-E65B-4147-9E43-8012095B767F}">
      <dgm:prSet/>
      <dgm:spPr/>
      <dgm:t>
        <a:bodyPr/>
        <a:lstStyle/>
        <a:p>
          <a:endParaRPr lang="en-US"/>
        </a:p>
      </dgm:t>
    </dgm:pt>
    <dgm:pt modelId="{365C0792-B871-4968-B6A0-4A9678DEDB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100% Stack Bar Graph Courses (In Person Day Course/ In Person Evening Course/ In Person Weekend Course/ Online Async/ Online Sync) </a:t>
          </a:r>
          <a:endParaRPr lang="en-US"/>
        </a:p>
      </dgm:t>
    </dgm:pt>
    <dgm:pt modelId="{17B3C581-5DFD-4D4A-BCC8-E690CDD3E1DC}" type="parTrans" cxnId="{83D24F92-AC66-4DF5-8062-4B9D72067445}">
      <dgm:prSet/>
      <dgm:spPr/>
      <dgm:t>
        <a:bodyPr/>
        <a:lstStyle/>
        <a:p>
          <a:endParaRPr lang="en-US"/>
        </a:p>
      </dgm:t>
    </dgm:pt>
    <dgm:pt modelId="{DE542964-AEDA-4D0D-AFFF-990B21326BD3}" type="sibTrans" cxnId="{83D24F92-AC66-4DF5-8062-4B9D72067445}">
      <dgm:prSet/>
      <dgm:spPr/>
      <dgm:t>
        <a:bodyPr/>
        <a:lstStyle/>
        <a:p>
          <a:endParaRPr lang="en-US"/>
        </a:p>
      </dgm:t>
    </dgm:pt>
    <dgm:pt modelId="{50BDBC03-B8D8-421A-B50A-56889D568B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Separate Data by College for Top Enrolled Courses</a:t>
          </a:r>
          <a:endParaRPr lang="en-US"/>
        </a:p>
      </dgm:t>
    </dgm:pt>
    <dgm:pt modelId="{926295C7-A2CE-4BB7-A9FD-42DAE5086563}" type="parTrans" cxnId="{9A9C326A-B66D-4672-9BAC-34F6DA5E5F43}">
      <dgm:prSet/>
      <dgm:spPr/>
      <dgm:t>
        <a:bodyPr/>
        <a:lstStyle/>
        <a:p>
          <a:endParaRPr lang="en-US"/>
        </a:p>
      </dgm:t>
    </dgm:pt>
    <dgm:pt modelId="{7F58BE1A-F646-4E62-B44B-1942CD929F73}" type="sibTrans" cxnId="{9A9C326A-B66D-4672-9BAC-34F6DA5E5F43}">
      <dgm:prSet/>
      <dgm:spPr/>
      <dgm:t>
        <a:bodyPr/>
        <a:lstStyle/>
        <a:p>
          <a:endParaRPr lang="en-US"/>
        </a:p>
      </dgm:t>
    </dgm:pt>
    <dgm:pt modelId="{E521A81D-F549-4797-B560-7F15DEBB50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Any Ideas from Transformation Task Forces </a:t>
          </a:r>
          <a:endParaRPr lang="en-US"/>
        </a:p>
      </dgm:t>
    </dgm:pt>
    <dgm:pt modelId="{917C2011-0596-457E-AD40-EFE043AB210F}" type="parTrans" cxnId="{A9F20ED3-972D-4BEA-ADF1-FE66ED2D0DB2}">
      <dgm:prSet/>
      <dgm:spPr/>
      <dgm:t>
        <a:bodyPr/>
        <a:lstStyle/>
        <a:p>
          <a:endParaRPr lang="en-US"/>
        </a:p>
      </dgm:t>
    </dgm:pt>
    <dgm:pt modelId="{FD8FB50E-0F4D-44A6-AE2F-05E6A51A16C7}" type="sibTrans" cxnId="{A9F20ED3-972D-4BEA-ADF1-FE66ED2D0DB2}">
      <dgm:prSet/>
      <dgm:spPr/>
      <dgm:t>
        <a:bodyPr/>
        <a:lstStyle/>
        <a:p>
          <a:endParaRPr lang="en-US"/>
        </a:p>
      </dgm:t>
    </dgm:pt>
    <dgm:pt modelId="{D0529DC2-2EA8-45D0-AC33-B0B87E4ECDD3}" type="pres">
      <dgm:prSet presAssocID="{539DD0D3-58D1-4306-8292-34D11F091C81}" presName="root" presStyleCnt="0">
        <dgm:presLayoutVars>
          <dgm:dir/>
          <dgm:resizeHandles val="exact"/>
        </dgm:presLayoutVars>
      </dgm:prSet>
      <dgm:spPr/>
    </dgm:pt>
    <dgm:pt modelId="{D18206F9-CF1C-4B39-A9DB-01708BA88E31}" type="pres">
      <dgm:prSet presAssocID="{631553EB-B3A1-4F3A-A73B-13E2E7C69309}" presName="compNode" presStyleCnt="0"/>
      <dgm:spPr/>
    </dgm:pt>
    <dgm:pt modelId="{5FFD8D66-A592-41D8-A122-07DA7C1D34AE}" type="pres">
      <dgm:prSet presAssocID="{631553EB-B3A1-4F3A-A73B-13E2E7C6930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7259B0E-13D9-4C1E-8463-97E510D83DC2}" type="pres">
      <dgm:prSet presAssocID="{631553EB-B3A1-4F3A-A73B-13E2E7C69309}" presName="spaceRect" presStyleCnt="0"/>
      <dgm:spPr/>
    </dgm:pt>
    <dgm:pt modelId="{32FC4FC4-7C1F-427D-ACC2-D49EAD965888}" type="pres">
      <dgm:prSet presAssocID="{631553EB-B3A1-4F3A-A73B-13E2E7C69309}" presName="textRect" presStyleLbl="revTx" presStyleIdx="0" presStyleCnt="5">
        <dgm:presLayoutVars>
          <dgm:chMax val="1"/>
          <dgm:chPref val="1"/>
        </dgm:presLayoutVars>
      </dgm:prSet>
      <dgm:spPr/>
    </dgm:pt>
    <dgm:pt modelId="{3A3AFCED-ACE9-4FE5-AC8C-361C82894BDA}" type="pres">
      <dgm:prSet presAssocID="{E79CA6C2-F694-4DE1-A010-A35166973D05}" presName="sibTrans" presStyleCnt="0"/>
      <dgm:spPr/>
    </dgm:pt>
    <dgm:pt modelId="{E7BEAB7D-98FC-45A7-8172-A0FA9673FCFE}" type="pres">
      <dgm:prSet presAssocID="{2C2FF9EC-68F4-4FBE-A00D-85CCFF843EA0}" presName="compNode" presStyleCnt="0"/>
      <dgm:spPr/>
    </dgm:pt>
    <dgm:pt modelId="{F508732D-B2CE-4826-93C1-DA9353C32075}" type="pres">
      <dgm:prSet presAssocID="{2C2FF9EC-68F4-4FBE-A00D-85CCFF843EA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6A4381B-6BA7-4B0E-AE95-C1566A6E8F17}" type="pres">
      <dgm:prSet presAssocID="{2C2FF9EC-68F4-4FBE-A00D-85CCFF843EA0}" presName="spaceRect" presStyleCnt="0"/>
      <dgm:spPr/>
    </dgm:pt>
    <dgm:pt modelId="{BD8DA672-32B0-4AA7-8CDA-0C96D2F306F6}" type="pres">
      <dgm:prSet presAssocID="{2C2FF9EC-68F4-4FBE-A00D-85CCFF843EA0}" presName="textRect" presStyleLbl="revTx" presStyleIdx="1" presStyleCnt="5">
        <dgm:presLayoutVars>
          <dgm:chMax val="1"/>
          <dgm:chPref val="1"/>
        </dgm:presLayoutVars>
      </dgm:prSet>
      <dgm:spPr/>
    </dgm:pt>
    <dgm:pt modelId="{22070D4A-08EB-42B4-82D3-893C22725BF3}" type="pres">
      <dgm:prSet presAssocID="{CBFEC073-C872-40BD-9B6C-9748567EEC56}" presName="sibTrans" presStyleCnt="0"/>
      <dgm:spPr/>
    </dgm:pt>
    <dgm:pt modelId="{15BC0A6E-1C17-4C2D-A6BF-6ECEE14D3327}" type="pres">
      <dgm:prSet presAssocID="{365C0792-B871-4968-B6A0-4A9678DEDBE8}" presName="compNode" presStyleCnt="0"/>
      <dgm:spPr/>
    </dgm:pt>
    <dgm:pt modelId="{9C3E334C-6EE7-407C-AC51-A5CF43C5C4A0}" type="pres">
      <dgm:prSet presAssocID="{365C0792-B871-4968-B6A0-4A9678DEDBE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E71E230B-D3FD-40D9-8E08-C3746C950F1C}" type="pres">
      <dgm:prSet presAssocID="{365C0792-B871-4968-B6A0-4A9678DEDBE8}" presName="spaceRect" presStyleCnt="0"/>
      <dgm:spPr/>
    </dgm:pt>
    <dgm:pt modelId="{94974E38-D378-403F-8284-621605B8F510}" type="pres">
      <dgm:prSet presAssocID="{365C0792-B871-4968-B6A0-4A9678DEDBE8}" presName="textRect" presStyleLbl="revTx" presStyleIdx="2" presStyleCnt="5">
        <dgm:presLayoutVars>
          <dgm:chMax val="1"/>
          <dgm:chPref val="1"/>
        </dgm:presLayoutVars>
      </dgm:prSet>
      <dgm:spPr/>
    </dgm:pt>
    <dgm:pt modelId="{40FE6E18-3899-459C-81E6-10E7EDE21846}" type="pres">
      <dgm:prSet presAssocID="{DE542964-AEDA-4D0D-AFFF-990B21326BD3}" presName="sibTrans" presStyleCnt="0"/>
      <dgm:spPr/>
    </dgm:pt>
    <dgm:pt modelId="{6D03DBE8-496F-4286-9317-B1823458E6A8}" type="pres">
      <dgm:prSet presAssocID="{50BDBC03-B8D8-421A-B50A-56889D568B41}" presName="compNode" presStyleCnt="0"/>
      <dgm:spPr/>
    </dgm:pt>
    <dgm:pt modelId="{8115C4C6-7DDA-456D-B490-6A78132E7DAC}" type="pres">
      <dgm:prSet presAssocID="{50BDBC03-B8D8-421A-B50A-56889D568B4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624FC4E-E5B8-43FD-A2DF-298AC3F3BC87}" type="pres">
      <dgm:prSet presAssocID="{50BDBC03-B8D8-421A-B50A-56889D568B41}" presName="spaceRect" presStyleCnt="0"/>
      <dgm:spPr/>
    </dgm:pt>
    <dgm:pt modelId="{E827275F-27D0-4F95-8807-813707D9D093}" type="pres">
      <dgm:prSet presAssocID="{50BDBC03-B8D8-421A-B50A-56889D568B41}" presName="textRect" presStyleLbl="revTx" presStyleIdx="3" presStyleCnt="5">
        <dgm:presLayoutVars>
          <dgm:chMax val="1"/>
          <dgm:chPref val="1"/>
        </dgm:presLayoutVars>
      </dgm:prSet>
      <dgm:spPr/>
    </dgm:pt>
    <dgm:pt modelId="{0D74FAFD-EFF4-4150-B6EE-E99FFB7F0530}" type="pres">
      <dgm:prSet presAssocID="{7F58BE1A-F646-4E62-B44B-1942CD929F73}" presName="sibTrans" presStyleCnt="0"/>
      <dgm:spPr/>
    </dgm:pt>
    <dgm:pt modelId="{1275406F-7433-4EF0-B1FA-469D0F67FFD8}" type="pres">
      <dgm:prSet presAssocID="{E521A81D-F549-4797-B560-7F15DEBB506E}" presName="compNode" presStyleCnt="0"/>
      <dgm:spPr/>
    </dgm:pt>
    <dgm:pt modelId="{CCFB9D3C-D553-4979-BDCF-5373D03EB138}" type="pres">
      <dgm:prSet presAssocID="{E521A81D-F549-4797-B560-7F15DEBB506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9E78522-FD72-4661-BD96-83B69531211E}" type="pres">
      <dgm:prSet presAssocID="{E521A81D-F549-4797-B560-7F15DEBB506E}" presName="spaceRect" presStyleCnt="0"/>
      <dgm:spPr/>
    </dgm:pt>
    <dgm:pt modelId="{3E9E8FE8-8BAD-406D-868D-FA5B1A86A89A}" type="pres">
      <dgm:prSet presAssocID="{E521A81D-F549-4797-B560-7F15DEBB506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68C3210-8732-4FE1-9DB2-AB09E88BAEF9}" type="presOf" srcId="{631553EB-B3A1-4F3A-A73B-13E2E7C69309}" destId="{32FC4FC4-7C1F-427D-ACC2-D49EAD965888}" srcOrd="0" destOrd="0" presId="urn:microsoft.com/office/officeart/2018/2/layout/IconLabelList"/>
    <dgm:cxn modelId="{7FF4D427-0902-44AD-AA71-4579E77DCF26}" type="presOf" srcId="{2C2FF9EC-68F4-4FBE-A00D-85CCFF843EA0}" destId="{BD8DA672-32B0-4AA7-8CDA-0C96D2F306F6}" srcOrd="0" destOrd="0" presId="urn:microsoft.com/office/officeart/2018/2/layout/IconLabelList"/>
    <dgm:cxn modelId="{20E7DC33-5FB9-464B-B7F6-AA8A149367F0}" type="presOf" srcId="{50BDBC03-B8D8-421A-B50A-56889D568B41}" destId="{E827275F-27D0-4F95-8807-813707D9D093}" srcOrd="0" destOrd="0" presId="urn:microsoft.com/office/officeart/2018/2/layout/IconLabelList"/>
    <dgm:cxn modelId="{9F9B6543-9910-4CBD-BA55-4C5203285909}" type="presOf" srcId="{365C0792-B871-4968-B6A0-4A9678DEDBE8}" destId="{94974E38-D378-403F-8284-621605B8F510}" srcOrd="0" destOrd="0" presId="urn:microsoft.com/office/officeart/2018/2/layout/IconLabelList"/>
    <dgm:cxn modelId="{9A9C326A-B66D-4672-9BAC-34F6DA5E5F43}" srcId="{539DD0D3-58D1-4306-8292-34D11F091C81}" destId="{50BDBC03-B8D8-421A-B50A-56889D568B41}" srcOrd="3" destOrd="0" parTransId="{926295C7-A2CE-4BB7-A9FD-42DAE5086563}" sibTransId="{7F58BE1A-F646-4E62-B44B-1942CD929F73}"/>
    <dgm:cxn modelId="{6BDE014C-06DB-4ED1-9BBB-BF9440B02F4F}" type="presOf" srcId="{E521A81D-F549-4797-B560-7F15DEBB506E}" destId="{3E9E8FE8-8BAD-406D-868D-FA5B1A86A89A}" srcOrd="0" destOrd="0" presId="urn:microsoft.com/office/officeart/2018/2/layout/IconLabelList"/>
    <dgm:cxn modelId="{6969D66F-1488-4F13-906D-06114601EB33}" type="presOf" srcId="{539DD0D3-58D1-4306-8292-34D11F091C81}" destId="{D0529DC2-2EA8-45D0-AC33-B0B87E4ECDD3}" srcOrd="0" destOrd="0" presId="urn:microsoft.com/office/officeart/2018/2/layout/IconLabelList"/>
    <dgm:cxn modelId="{8487157F-E65B-4147-9E43-8012095B767F}" srcId="{539DD0D3-58D1-4306-8292-34D11F091C81}" destId="{2C2FF9EC-68F4-4FBE-A00D-85CCFF843EA0}" srcOrd="1" destOrd="0" parTransId="{F70EFC5F-C8DB-43CF-9466-BCC58B98C53D}" sibTransId="{CBFEC073-C872-40BD-9B6C-9748567EEC56}"/>
    <dgm:cxn modelId="{83D24F92-AC66-4DF5-8062-4B9D72067445}" srcId="{539DD0D3-58D1-4306-8292-34D11F091C81}" destId="{365C0792-B871-4968-B6A0-4A9678DEDBE8}" srcOrd="2" destOrd="0" parTransId="{17B3C581-5DFD-4D4A-BCC8-E690CDD3E1DC}" sibTransId="{DE542964-AEDA-4D0D-AFFF-990B21326BD3}"/>
    <dgm:cxn modelId="{A137069F-39DB-412D-810F-65E45AE26A21}" srcId="{539DD0D3-58D1-4306-8292-34D11F091C81}" destId="{631553EB-B3A1-4F3A-A73B-13E2E7C69309}" srcOrd="0" destOrd="0" parTransId="{18A81A9F-FCD7-4D9A-A24B-28D52AA3DB0B}" sibTransId="{E79CA6C2-F694-4DE1-A010-A35166973D05}"/>
    <dgm:cxn modelId="{A9F20ED3-972D-4BEA-ADF1-FE66ED2D0DB2}" srcId="{539DD0D3-58D1-4306-8292-34D11F091C81}" destId="{E521A81D-F549-4797-B560-7F15DEBB506E}" srcOrd="4" destOrd="0" parTransId="{917C2011-0596-457E-AD40-EFE043AB210F}" sibTransId="{FD8FB50E-0F4D-44A6-AE2F-05E6A51A16C7}"/>
    <dgm:cxn modelId="{A04ECA6E-5E88-4CD4-8729-B53213BA8CEE}" type="presParOf" srcId="{D0529DC2-2EA8-45D0-AC33-B0B87E4ECDD3}" destId="{D18206F9-CF1C-4B39-A9DB-01708BA88E31}" srcOrd="0" destOrd="0" presId="urn:microsoft.com/office/officeart/2018/2/layout/IconLabelList"/>
    <dgm:cxn modelId="{2A9AC2D3-24F6-4347-871A-F68233F1ACD1}" type="presParOf" srcId="{D18206F9-CF1C-4B39-A9DB-01708BA88E31}" destId="{5FFD8D66-A592-41D8-A122-07DA7C1D34AE}" srcOrd="0" destOrd="0" presId="urn:microsoft.com/office/officeart/2018/2/layout/IconLabelList"/>
    <dgm:cxn modelId="{9AA88218-9B8B-4827-B1A7-04324FC65709}" type="presParOf" srcId="{D18206F9-CF1C-4B39-A9DB-01708BA88E31}" destId="{07259B0E-13D9-4C1E-8463-97E510D83DC2}" srcOrd="1" destOrd="0" presId="urn:microsoft.com/office/officeart/2018/2/layout/IconLabelList"/>
    <dgm:cxn modelId="{898F1AC3-587D-47C8-8409-75BFD4E055EC}" type="presParOf" srcId="{D18206F9-CF1C-4B39-A9DB-01708BA88E31}" destId="{32FC4FC4-7C1F-427D-ACC2-D49EAD965888}" srcOrd="2" destOrd="0" presId="urn:microsoft.com/office/officeart/2018/2/layout/IconLabelList"/>
    <dgm:cxn modelId="{6D796B80-58ED-42B3-8D2F-5F13DAF0694C}" type="presParOf" srcId="{D0529DC2-2EA8-45D0-AC33-B0B87E4ECDD3}" destId="{3A3AFCED-ACE9-4FE5-AC8C-361C82894BDA}" srcOrd="1" destOrd="0" presId="urn:microsoft.com/office/officeart/2018/2/layout/IconLabelList"/>
    <dgm:cxn modelId="{9DB2A427-6C85-4548-96C4-BEFD10816EE9}" type="presParOf" srcId="{D0529DC2-2EA8-45D0-AC33-B0B87E4ECDD3}" destId="{E7BEAB7D-98FC-45A7-8172-A0FA9673FCFE}" srcOrd="2" destOrd="0" presId="urn:microsoft.com/office/officeart/2018/2/layout/IconLabelList"/>
    <dgm:cxn modelId="{48A6486F-F0D8-47EB-9AA7-4CDFEE26C187}" type="presParOf" srcId="{E7BEAB7D-98FC-45A7-8172-A0FA9673FCFE}" destId="{F508732D-B2CE-4826-93C1-DA9353C32075}" srcOrd="0" destOrd="0" presId="urn:microsoft.com/office/officeart/2018/2/layout/IconLabelList"/>
    <dgm:cxn modelId="{87C42EFA-190A-43DB-9074-61AE6E1BEF6C}" type="presParOf" srcId="{E7BEAB7D-98FC-45A7-8172-A0FA9673FCFE}" destId="{F6A4381B-6BA7-4B0E-AE95-C1566A6E8F17}" srcOrd="1" destOrd="0" presId="urn:microsoft.com/office/officeart/2018/2/layout/IconLabelList"/>
    <dgm:cxn modelId="{9F379444-760D-40F7-BB23-031260220EBA}" type="presParOf" srcId="{E7BEAB7D-98FC-45A7-8172-A0FA9673FCFE}" destId="{BD8DA672-32B0-4AA7-8CDA-0C96D2F306F6}" srcOrd="2" destOrd="0" presId="urn:microsoft.com/office/officeart/2018/2/layout/IconLabelList"/>
    <dgm:cxn modelId="{E6C4439E-EF63-45A5-ABC4-353AF6DAFC7C}" type="presParOf" srcId="{D0529DC2-2EA8-45D0-AC33-B0B87E4ECDD3}" destId="{22070D4A-08EB-42B4-82D3-893C22725BF3}" srcOrd="3" destOrd="0" presId="urn:microsoft.com/office/officeart/2018/2/layout/IconLabelList"/>
    <dgm:cxn modelId="{D0DB9E72-0B97-4A9D-887A-F244F2E4A2BB}" type="presParOf" srcId="{D0529DC2-2EA8-45D0-AC33-B0B87E4ECDD3}" destId="{15BC0A6E-1C17-4C2D-A6BF-6ECEE14D3327}" srcOrd="4" destOrd="0" presId="urn:microsoft.com/office/officeart/2018/2/layout/IconLabelList"/>
    <dgm:cxn modelId="{E92BD6FF-BC0D-4F6D-B834-A88735AFC53F}" type="presParOf" srcId="{15BC0A6E-1C17-4C2D-A6BF-6ECEE14D3327}" destId="{9C3E334C-6EE7-407C-AC51-A5CF43C5C4A0}" srcOrd="0" destOrd="0" presId="urn:microsoft.com/office/officeart/2018/2/layout/IconLabelList"/>
    <dgm:cxn modelId="{95A2E917-B777-450C-AEF0-DA822A5D8BC9}" type="presParOf" srcId="{15BC0A6E-1C17-4C2D-A6BF-6ECEE14D3327}" destId="{E71E230B-D3FD-40D9-8E08-C3746C950F1C}" srcOrd="1" destOrd="0" presId="urn:microsoft.com/office/officeart/2018/2/layout/IconLabelList"/>
    <dgm:cxn modelId="{BD9D86E4-5333-458D-9EFA-B1F1BEE0E5D3}" type="presParOf" srcId="{15BC0A6E-1C17-4C2D-A6BF-6ECEE14D3327}" destId="{94974E38-D378-403F-8284-621605B8F510}" srcOrd="2" destOrd="0" presId="urn:microsoft.com/office/officeart/2018/2/layout/IconLabelList"/>
    <dgm:cxn modelId="{4CA914DA-6763-4C85-BBF0-D7E8B4871BF5}" type="presParOf" srcId="{D0529DC2-2EA8-45D0-AC33-B0B87E4ECDD3}" destId="{40FE6E18-3899-459C-81E6-10E7EDE21846}" srcOrd="5" destOrd="0" presId="urn:microsoft.com/office/officeart/2018/2/layout/IconLabelList"/>
    <dgm:cxn modelId="{AEF782A2-C5A6-4C86-8350-375E12B50ECD}" type="presParOf" srcId="{D0529DC2-2EA8-45D0-AC33-B0B87E4ECDD3}" destId="{6D03DBE8-496F-4286-9317-B1823458E6A8}" srcOrd="6" destOrd="0" presId="urn:microsoft.com/office/officeart/2018/2/layout/IconLabelList"/>
    <dgm:cxn modelId="{59DA470F-23C4-4FF5-BF81-0B5FD96453B2}" type="presParOf" srcId="{6D03DBE8-496F-4286-9317-B1823458E6A8}" destId="{8115C4C6-7DDA-456D-B490-6A78132E7DAC}" srcOrd="0" destOrd="0" presId="urn:microsoft.com/office/officeart/2018/2/layout/IconLabelList"/>
    <dgm:cxn modelId="{A98DD135-297E-433A-8BF1-B62539D3DA21}" type="presParOf" srcId="{6D03DBE8-496F-4286-9317-B1823458E6A8}" destId="{1624FC4E-E5B8-43FD-A2DF-298AC3F3BC87}" srcOrd="1" destOrd="0" presId="urn:microsoft.com/office/officeart/2018/2/layout/IconLabelList"/>
    <dgm:cxn modelId="{7A3FC368-4ED3-4969-8E31-ACAFEB5EDFE0}" type="presParOf" srcId="{6D03DBE8-496F-4286-9317-B1823458E6A8}" destId="{E827275F-27D0-4F95-8807-813707D9D093}" srcOrd="2" destOrd="0" presId="urn:microsoft.com/office/officeart/2018/2/layout/IconLabelList"/>
    <dgm:cxn modelId="{77C05780-FC2E-4C9B-9410-A046516689C2}" type="presParOf" srcId="{D0529DC2-2EA8-45D0-AC33-B0B87E4ECDD3}" destId="{0D74FAFD-EFF4-4150-B6EE-E99FFB7F0530}" srcOrd="7" destOrd="0" presId="urn:microsoft.com/office/officeart/2018/2/layout/IconLabelList"/>
    <dgm:cxn modelId="{2B20DF88-A2A5-451A-8F65-37C3528D6241}" type="presParOf" srcId="{D0529DC2-2EA8-45D0-AC33-B0B87E4ECDD3}" destId="{1275406F-7433-4EF0-B1FA-469D0F67FFD8}" srcOrd="8" destOrd="0" presId="urn:microsoft.com/office/officeart/2018/2/layout/IconLabelList"/>
    <dgm:cxn modelId="{E07947A2-5DA0-45D2-A4D7-98A9892E0432}" type="presParOf" srcId="{1275406F-7433-4EF0-B1FA-469D0F67FFD8}" destId="{CCFB9D3C-D553-4979-BDCF-5373D03EB138}" srcOrd="0" destOrd="0" presId="urn:microsoft.com/office/officeart/2018/2/layout/IconLabelList"/>
    <dgm:cxn modelId="{768A0BA6-994B-4D04-A01D-0D3AAF1D2BA1}" type="presParOf" srcId="{1275406F-7433-4EF0-B1FA-469D0F67FFD8}" destId="{59E78522-FD72-4661-BD96-83B69531211E}" srcOrd="1" destOrd="0" presId="urn:microsoft.com/office/officeart/2018/2/layout/IconLabelList"/>
    <dgm:cxn modelId="{80F0D591-9F32-486E-BCE1-DFB72F5C99DF}" type="presParOf" srcId="{1275406F-7433-4EF0-B1FA-469D0F67FFD8}" destId="{3E9E8FE8-8BAD-406D-868D-FA5B1A86A89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8D66-A592-41D8-A122-07DA7C1D34AE}">
      <dsp:nvSpPr>
        <dsp:cNvPr id="0" name=""/>
        <dsp:cNvSpPr/>
      </dsp:nvSpPr>
      <dsp:spPr>
        <a:xfrm>
          <a:off x="639466" y="1928984"/>
          <a:ext cx="956630" cy="956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C4FC4-7C1F-427D-ACC2-D49EAD965888}">
      <dsp:nvSpPr>
        <dsp:cNvPr id="0" name=""/>
        <dsp:cNvSpPr/>
      </dsp:nvSpPr>
      <dsp:spPr>
        <a:xfrm>
          <a:off x="54859" y="3247504"/>
          <a:ext cx="2125844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b="1" kern="1200">
              <a:latin typeface="Aptos Display" panose="02110004020202020204"/>
            </a:rPr>
            <a:t> </a:t>
          </a:r>
          <a:r>
            <a:rPr lang="en-US" sz="1000" b="1" kern="1200">
              <a:latin typeface="Aptos Display" panose="02110004020202020204"/>
            </a:rPr>
            <a:t>Course</a:t>
          </a:r>
          <a:r>
            <a:rPr lang="en-US" sz="1000" b="1" kern="1200"/>
            <a:t> </a:t>
          </a:r>
          <a:r>
            <a:rPr lang="en-US" sz="1000" b="1" kern="1200">
              <a:latin typeface="Aptos Display" panose="02110004020202020204"/>
            </a:rPr>
            <a:t>Offering</a:t>
          </a:r>
          <a:r>
            <a:rPr lang="en-US" sz="1000" b="1" kern="1200"/>
            <a:t> and </a:t>
          </a:r>
          <a:r>
            <a:rPr lang="en-US" sz="1000" b="1" kern="1200">
              <a:latin typeface="Aptos Display" panose="02110004020202020204"/>
            </a:rPr>
            <a:t>Enrollment</a:t>
          </a:r>
          <a:r>
            <a:rPr lang="en-US" sz="1000" b="1" kern="1200"/>
            <a:t> </a:t>
          </a:r>
          <a:r>
            <a:rPr lang="en-US" sz="1000" b="1" kern="1200">
              <a:latin typeface="Aptos Display" panose="02110004020202020204"/>
            </a:rPr>
            <a:t>Trends</a:t>
          </a:r>
          <a:r>
            <a:rPr lang="en-US" sz="1000" b="1" kern="1200"/>
            <a:t> at </a:t>
          </a:r>
          <a:r>
            <a:rPr lang="en-US" sz="1000" b="1" kern="1200">
              <a:latin typeface="Aptos Display" panose="02110004020202020204"/>
            </a:rPr>
            <a:t>Other</a:t>
          </a:r>
          <a:r>
            <a:rPr lang="en-US" sz="1000" b="1" kern="1200"/>
            <a:t> Bay Area </a:t>
          </a:r>
          <a:r>
            <a:rPr lang="en-US" sz="1000" b="1" kern="1200">
              <a:latin typeface="Aptos Display" panose="02110004020202020204"/>
            </a:rPr>
            <a:t>Colleges</a:t>
          </a:r>
          <a:endParaRPr lang="en-US" sz="1000" kern="1200"/>
        </a:p>
      </dsp:txBody>
      <dsp:txXfrm>
        <a:off x="54859" y="3247504"/>
        <a:ext cx="2125844" cy="855000"/>
      </dsp:txXfrm>
    </dsp:sp>
    <dsp:sp modelId="{F508732D-B2CE-4826-93C1-DA9353C32075}">
      <dsp:nvSpPr>
        <dsp:cNvPr id="0" name=""/>
        <dsp:cNvSpPr/>
      </dsp:nvSpPr>
      <dsp:spPr>
        <a:xfrm>
          <a:off x="3137334" y="1928984"/>
          <a:ext cx="956630" cy="956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DA672-32B0-4AA7-8CDA-0C96D2F306F6}">
      <dsp:nvSpPr>
        <dsp:cNvPr id="0" name=""/>
        <dsp:cNvSpPr/>
      </dsp:nvSpPr>
      <dsp:spPr>
        <a:xfrm>
          <a:off x="2552726" y="3247504"/>
          <a:ext cx="2125844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Success Rates of Evening and Weekends Courses</a:t>
          </a:r>
          <a:endParaRPr lang="en-US" sz="1100" kern="1200"/>
        </a:p>
      </dsp:txBody>
      <dsp:txXfrm>
        <a:off x="2552726" y="3247504"/>
        <a:ext cx="2125844" cy="855000"/>
      </dsp:txXfrm>
    </dsp:sp>
    <dsp:sp modelId="{9C3E334C-6EE7-407C-AC51-A5CF43C5C4A0}">
      <dsp:nvSpPr>
        <dsp:cNvPr id="0" name=""/>
        <dsp:cNvSpPr/>
      </dsp:nvSpPr>
      <dsp:spPr>
        <a:xfrm>
          <a:off x="5635201" y="1928984"/>
          <a:ext cx="956630" cy="9566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74E38-D378-403F-8284-621605B8F510}">
      <dsp:nvSpPr>
        <dsp:cNvPr id="0" name=""/>
        <dsp:cNvSpPr/>
      </dsp:nvSpPr>
      <dsp:spPr>
        <a:xfrm>
          <a:off x="5050594" y="3247504"/>
          <a:ext cx="2125844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100% Stack Bar Graph Courses (In Person Day Course/ In Person Evening Course/ In Person Weekend Course/ Online Async/ Online Sync) </a:t>
          </a:r>
          <a:endParaRPr lang="en-US" sz="1100" kern="1200"/>
        </a:p>
      </dsp:txBody>
      <dsp:txXfrm>
        <a:off x="5050594" y="3247504"/>
        <a:ext cx="2125844" cy="855000"/>
      </dsp:txXfrm>
    </dsp:sp>
    <dsp:sp modelId="{8115C4C6-7DDA-456D-B490-6A78132E7DAC}">
      <dsp:nvSpPr>
        <dsp:cNvPr id="0" name=""/>
        <dsp:cNvSpPr/>
      </dsp:nvSpPr>
      <dsp:spPr>
        <a:xfrm>
          <a:off x="8133069" y="1928984"/>
          <a:ext cx="956630" cy="9566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7275F-27D0-4F95-8807-813707D9D093}">
      <dsp:nvSpPr>
        <dsp:cNvPr id="0" name=""/>
        <dsp:cNvSpPr/>
      </dsp:nvSpPr>
      <dsp:spPr>
        <a:xfrm>
          <a:off x="7548462" y="3247504"/>
          <a:ext cx="2125844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Separate Data by College for Top Enrolled Courses</a:t>
          </a:r>
          <a:endParaRPr lang="en-US" sz="1100" kern="1200"/>
        </a:p>
      </dsp:txBody>
      <dsp:txXfrm>
        <a:off x="7548462" y="3247504"/>
        <a:ext cx="2125844" cy="855000"/>
      </dsp:txXfrm>
    </dsp:sp>
    <dsp:sp modelId="{CCFB9D3C-D553-4979-BDCF-5373D03EB138}">
      <dsp:nvSpPr>
        <dsp:cNvPr id="0" name=""/>
        <dsp:cNvSpPr/>
      </dsp:nvSpPr>
      <dsp:spPr>
        <a:xfrm>
          <a:off x="10630937" y="1928984"/>
          <a:ext cx="956630" cy="9566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E8FE8-8BAD-406D-868D-FA5B1A86A89A}">
      <dsp:nvSpPr>
        <dsp:cNvPr id="0" name=""/>
        <dsp:cNvSpPr/>
      </dsp:nvSpPr>
      <dsp:spPr>
        <a:xfrm>
          <a:off x="10046329" y="3247504"/>
          <a:ext cx="2125844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Any Ideas from Transformation Task Forces </a:t>
          </a:r>
          <a:endParaRPr lang="en-US" sz="1100" kern="1200"/>
        </a:p>
      </dsp:txBody>
      <dsp:txXfrm>
        <a:off x="10046329" y="3247504"/>
        <a:ext cx="2125844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D27C3-E2F6-4387-9C89-DAE729E1B53C}" type="datetimeFigureOut"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B4F9F-1551-4240-B402-8B52D6737E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07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b="1">
                <a:solidFill>
                  <a:srgbClr val="FF0000"/>
                </a:solidFill>
              </a:rPr>
              <a:t>INCLUDE METRICS ON THE STUDENTS’ JOURNEY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/>
              <a:t>Defines metrics where the student is the unit of analysis.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/>
              <a:t>Consider students who complete their first Associates Degree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/>
              <a:t>Include all courses they attempted (inside and outside the major, pass, fail or withdrawal).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/>
              <a:t>Calculate the percentage of units attempted by modality.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/>
              <a:t>What information does this provide?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Student take classes that meet their life situation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Online classes are easier to fit – especially online and especially asynchronous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/>
              <a:t>Student piece together the pathways they need to reach their goals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431D0-3652-46A9-9817-41DB811233B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9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07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70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44861-E599-1B87-29A3-46BA8D7E2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7BA51-14F3-207C-5EDE-16B849CF4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FB815B-A9E7-F3CD-6775-2703640D6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2FF907-7FCA-3137-AC85-9F8EE716E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E6348-7AE1-051A-EAE2-D8FF0B978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E2FC2-BAAE-0E7B-31D3-488DFF513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C92C5C-A452-FE7B-1AB1-CBDEC09A9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A92D-AB3D-008F-606F-92B4D5060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32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B382A-5AD4-C698-AD6A-8DC93C5DB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D1F3CD-AEDD-966E-1611-3438E2FC0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F8760E-99E4-C823-1DAF-97E8CB8FC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B3F90-484F-76AA-C4E8-30E4C135D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55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B4FD0-305B-6788-1CBA-5619947B1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C1D85-B8A2-89C2-F055-756BFF13B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9C03D0-E9A1-A0DC-472B-1B0323C5C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AD1EE-4398-2FBC-B1B6-22462911C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0F45B-DBC4-6BDD-A70A-1ADBE1BF5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FB754-86E9-C3B3-C6EF-1D63E6AF8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D4BE8-976D-CE9A-B137-EF5E3BBC2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75BE5-B1C1-19A4-DC98-9045E71FD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4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4A3DC-296E-2EB5-E1F1-A599D22C2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8FAE6C-9712-BA62-E1EE-230C59D1C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10F56-FEB0-18B0-D0E7-67829E75E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97DCE-DD77-B41B-03FB-A2DE0AD70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57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130E6-EEC2-CCE5-4856-61F344F2E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A2D4B2-4574-9372-27A3-EDDAA55CA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274F0-A349-4DAE-FDB9-E0B5B70A7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4D857-3BB5-A964-CAC1-33516EB21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9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08EA2-413A-AD48-9C6F-C3B50D790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AF479-90C3-8B11-B7F5-C5639BF1C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129EB7-B648-7301-73DF-C5F650D7B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B171E-4087-B0B7-B0F2-A30AC5DD7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DAD7D-868F-E17E-C324-87B792D15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3BD26-4FE8-208B-CE11-D3DA403BD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5993D0-72A8-C074-B1E8-F8585736D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3C591-F058-8690-5149-586D71937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82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997E3-C085-A3D3-652F-8AEDC6B3B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DCAC64-5401-C4CC-3D1F-94BEBB9CC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04B4B-8A86-3BB5-91D4-DE469040B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7D8DA-AD8E-06B7-210D-A0D7036DA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3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4042A-8923-94C7-D7F8-2CF9507D2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779C47-2E11-AA2B-7A10-229330301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45903F-6518-F597-70B9-C63113806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C5EE2-9BF6-5B9E-CAF8-8AE4815134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37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75B63-0C9D-A1C8-32A4-22ECBE2C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C9380-5D5E-7756-EC2E-26E536DC3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A9A39-46D1-B14D-2FF6-56EFC4D90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869E0-34AD-7DE7-F0C6-98741E48C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5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9B4AB-92D0-987A-D798-058503ED9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7E8ED6-E9AD-A711-C168-13B6EDA88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ADA040-3703-16A5-2100-C74D38566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9924E-9870-7FF3-5958-7E06A0AB9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58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3A0F2-E023-8FDE-E576-C93CD7125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8DDFE6-C4B8-3885-3613-F31FA60BE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F6A103-9CC4-A7F5-DEE6-A864D138B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CCCD2-3FE4-48E0-73D6-DAB7A31E5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25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5839D-6247-9B66-31CB-52FF467F4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76C5A-D17B-9888-85C1-0B382B5A6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88365-D885-D80F-B639-3CDA6A6F8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AFA53-1F15-7045-BB17-21C93BB4B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74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0DE42-5BD6-A279-3D39-5D1E02476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D534B-2AFC-947F-6312-19807A0DE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2EE5E6-4D96-0FF7-149E-3AF2ED011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83509-0F10-7904-6988-30D51BB10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94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0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E6348-7AE1-051A-EAE2-D8FF0B978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E2FC2-BAAE-0E7B-31D3-488DFF5139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C92C5C-A452-FE7B-1AB1-CBDEC09A9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A92D-AB3D-008F-606F-92B4D5060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3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59A3C-89C3-7697-2BBD-BE6555177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3BE094-BC39-DF25-A33C-C8092686C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C7209C-6A51-5531-980F-5D6310F16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DAEBC-EDC2-170D-6876-69EC784C1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C4B63-07C8-B63B-9615-D280DEEC7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06CFD-1DAF-0592-DE8A-B22E2E98B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30D8E3-3CA5-09AC-78B6-D6E0364FB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121C4-5881-7438-78CC-841DC5737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9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13B84-5194-56C6-ABB9-F183F08DF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F3B37D-46FE-0377-0A3D-9A0A7DCA3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C611E-0783-CF2D-11CD-29B6849D5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8F64-56AB-2CDF-C415-D59983683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7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60761-B1E0-C722-DA16-5485B321B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A5988-ADA1-61C0-D61F-2A7604495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C5693-374C-DF7A-B171-4209EDA03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EEF81-1A65-3328-D53F-E7DBDCC59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23472-C2EB-8DB0-C2BA-8CF4C4BE4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FE9CC9-91C8-43C3-E173-09C3E3266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1C7BB2-2FF3-CCB0-6261-5F522D532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556B0-1331-B49B-8BAC-C49685178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56AD9-562E-4FF9-9627-3C8EE8D2BB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0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02B87D90-6923-53A6-93F6-823342AEEE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89742" cy="6912979"/>
          </a:xfrm>
          <a:prstGeom prst="rect">
            <a:avLst/>
          </a:prstGeom>
        </p:spPr>
      </p:pic>
      <p:pic>
        <p:nvPicPr>
          <p:cNvPr id="34" name="Picture 33" descr="A black and white logo&#10;&#10;Description automatically generated">
            <a:extLst>
              <a:ext uri="{FF2B5EF4-FFF2-40B4-BE49-F238E27FC236}">
                <a16:creationId xmlns:a16="http://schemas.microsoft.com/office/drawing/2014/main" id="{4E4DE307-8F7C-3C19-DAA6-C1A38630C4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4834" b="35140"/>
          <a:stretch/>
        </p:blipFill>
        <p:spPr>
          <a:xfrm>
            <a:off x="1523999" y="708648"/>
            <a:ext cx="2969268" cy="8915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D1CF5-ABAA-FF29-11BD-4896D23E8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684430"/>
            <a:ext cx="5450237" cy="169729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1A82F-5F8C-892C-336C-727E4C5D2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602038"/>
            <a:ext cx="545023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Presented By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FAD4008-B93F-9546-B7BF-98833717E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3999" y="5551398"/>
            <a:ext cx="5449888" cy="252413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Date - Location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79B3A6B-2B1B-AC60-0F50-58D8721CCF0D}"/>
              </a:ext>
            </a:extLst>
          </p:cNvPr>
          <p:cNvSpPr/>
          <p:nvPr userDrawn="1"/>
        </p:nvSpPr>
        <p:spPr>
          <a:xfrm>
            <a:off x="-1" y="0"/>
            <a:ext cx="12289742" cy="1554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4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6F40DC-631D-2FD9-5781-A9D33588AF26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57658-E261-364C-D4BC-2F7302447149}"/>
              </a:ext>
            </a:extLst>
          </p:cNvPr>
          <p:cNvSpPr txBox="1"/>
          <p:nvPr userDrawn="1"/>
        </p:nvSpPr>
        <p:spPr>
          <a:xfrm>
            <a:off x="576146" y="6532305"/>
            <a:ext cx="3241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Passion. Purpose. Possibilities.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the Peralta Community College District Logo. ">
            <a:extLst>
              <a:ext uri="{FF2B5EF4-FFF2-40B4-BE49-F238E27FC236}">
                <a16:creationId xmlns:a16="http://schemas.microsoft.com/office/drawing/2014/main" id="{00A306ED-54EE-EC77-D1A0-FE86C1934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6509248"/>
            <a:ext cx="292340" cy="292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EB78F-7362-20B6-1F17-6EEA1B11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40" y="457200"/>
            <a:ext cx="9363708" cy="12334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6C792-8A85-CD19-D55E-078617FFC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09700" y="1825625"/>
            <a:ext cx="9372600" cy="37813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5CEB4-05DE-4920-AEC5-E4FAC85D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E419A1-9BB9-CD2F-2882-7E3F1AE81743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46E0404-4CE6-CEC1-BF71-2715FEC5845E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2CA056-04CE-02EA-B040-FA5A9DBDC714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93136B61-BE70-4850-27B5-7A289E468D48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09A3204A-17C9-81FC-733E-5AC11F8E4FB7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0E8D6717-898F-447A-93E0-531D93E5B5CE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71317197-D77D-F9B6-3CEA-B34F7727CC9D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CF871018-87FE-6626-109A-F3B16A6643A1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A1015FFC-5073-E4F9-B8F4-F99A6CDDCCA7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A3A10027-1FDA-A71F-AD20-A473FA1C0754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058DAF-4007-DD2C-AED7-1F58FAC1004A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921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FB010E-A433-AD79-E20F-8FDB7372F4CE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854BD-6D04-415B-DD1F-BA90594E141B}"/>
              </a:ext>
            </a:extLst>
          </p:cNvPr>
          <p:cNvSpPr txBox="1"/>
          <p:nvPr userDrawn="1"/>
        </p:nvSpPr>
        <p:spPr>
          <a:xfrm>
            <a:off x="576146" y="6532305"/>
            <a:ext cx="3241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Passion. Purpose. Possibilities.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he Peralta Community College District Logo. ">
            <a:extLst>
              <a:ext uri="{FF2B5EF4-FFF2-40B4-BE49-F238E27FC236}">
                <a16:creationId xmlns:a16="http://schemas.microsoft.com/office/drawing/2014/main" id="{CD94D996-DF7F-7F52-9D26-2C22F16E5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6509248"/>
            <a:ext cx="292340" cy="2923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595A71B-B998-CBBE-0F46-BDC972E99064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7022AF-0163-3EC4-115D-FD21531E9328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1D8F17-CE03-2AB4-D0EC-26B236A1C929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53C6DD0-50DF-AA70-84D4-17CA0C12B184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AD5EDEF8-9E83-8AA4-7002-A68D4D150BE5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CD0579AA-BE44-8135-4281-6F83DF7B0BFD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B953A847-60DB-4DCE-7C94-7C57CAF39BEF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82FCEE28-3191-46B7-09B9-DA368ACBD344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2F221AEB-DC2E-5AA6-D05D-7ACECA0CBEBD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9005C1A9-C51D-0C68-3BD5-7D8079271518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B0FF0E-BBFB-C6A6-7BB0-0EA20B11779E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5A2CE0-12F8-32CB-53FD-5D9FF51ABD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6517"/>
            <a:ext cx="12192000" cy="63163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9AB76-1D63-0534-CC9E-2AEB78055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8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511C00-FD15-B1A6-0627-3922C647CFE1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76CF31-B49A-9448-5969-D00F0C45A815}"/>
              </a:ext>
            </a:extLst>
          </p:cNvPr>
          <p:cNvSpPr txBox="1"/>
          <p:nvPr userDrawn="1"/>
        </p:nvSpPr>
        <p:spPr>
          <a:xfrm>
            <a:off x="576146" y="6532305"/>
            <a:ext cx="3241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Passion. Purpose. Possibilities.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the Peralta Community College District Logo. ">
            <a:extLst>
              <a:ext uri="{FF2B5EF4-FFF2-40B4-BE49-F238E27FC236}">
                <a16:creationId xmlns:a16="http://schemas.microsoft.com/office/drawing/2014/main" id="{6B1AB88C-9580-628E-EF0A-B1A58BF236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6509248"/>
            <a:ext cx="292340" cy="29234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F621515-4EA2-F696-42F6-8A402E7B082B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1A756F-7AEE-8265-44A8-8F233A372FA8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121023-B849-9683-F592-C35DF3EB2260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51DF42D8-6C8A-6C4F-8C61-9868539EBD76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03479A15-5305-D947-97CD-4A6925A4AC6D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970C933C-1BE8-D14C-F343-A820DDF2C22A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E12A9533-4B40-EC48-D30A-C06A96BA9755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B2E2BCDD-C72D-93C9-F38F-5B3AF6E25FED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F806F172-D68A-5477-1B79-A3B18741E707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BE2198AA-9CD0-6134-039B-C35031294171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2B66AE-581B-BC79-ED73-FDA335780A16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100816BB-35FA-9969-698E-7DE6B9EA81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3606800" cy="1768475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5230D-6413-B382-9667-EE8B48A40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896E958-AEA3-0AD1-5206-DFBECD09B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6743" y="457199"/>
            <a:ext cx="2675557" cy="1768475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3004A516-596B-B861-0E51-B80E1C7760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5500" y="457199"/>
            <a:ext cx="4559300" cy="5596358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9338661-E1F5-A34A-328B-42ED824B8A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033" y="2454274"/>
            <a:ext cx="1681267" cy="1670466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BDE0B53-A4E6-03AE-EB50-0C25FD18DF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85494" y="2454274"/>
            <a:ext cx="1681267" cy="1670466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8EBE41A7-ECB0-6D5A-80D3-45E67A2A5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4439" y="4353339"/>
            <a:ext cx="1681267" cy="170021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0A1D57BF-DE75-2054-FDFF-0EA9D05F40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74900" y="4353338"/>
            <a:ext cx="1681267" cy="170021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8EEFAE1A-B133-F709-2B22-8B2749BC0EB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0117" y="2454274"/>
            <a:ext cx="2682183" cy="359928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026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3D99B03-700A-B9C3-51F0-5B44E63A7792}"/>
              </a:ext>
            </a:extLst>
          </p:cNvPr>
          <p:cNvGrpSpPr/>
          <p:nvPr userDrawn="1"/>
        </p:nvGrpSpPr>
        <p:grpSpPr>
          <a:xfrm>
            <a:off x="0" y="6452839"/>
            <a:ext cx="12192000" cy="405161"/>
            <a:chOff x="0" y="6452839"/>
            <a:chExt cx="12192000" cy="40516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689D8F-CF18-3F88-5AC6-F26678E905DF}"/>
                </a:ext>
              </a:extLst>
            </p:cNvPr>
            <p:cNvSpPr/>
            <p:nvPr userDrawn="1"/>
          </p:nvSpPr>
          <p:spPr>
            <a:xfrm>
              <a:off x="0" y="6452839"/>
              <a:ext cx="12192000" cy="405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F65E7A-3048-8E79-F546-1589F0BC43F5}"/>
                </a:ext>
              </a:extLst>
            </p:cNvPr>
            <p:cNvSpPr txBox="1"/>
            <p:nvPr userDrawn="1"/>
          </p:nvSpPr>
          <p:spPr>
            <a:xfrm>
              <a:off x="576146" y="6532305"/>
              <a:ext cx="32412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Passion. Purpose. Possibilities.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8" name="Picture 7" descr="A picture containing the Peralta Community College District Logo. ">
              <a:extLst>
                <a:ext uri="{FF2B5EF4-FFF2-40B4-BE49-F238E27FC236}">
                  <a16:creationId xmlns:a16="http://schemas.microsoft.com/office/drawing/2014/main" id="{13022418-50A6-AB32-9508-6844DF5796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" y="6509248"/>
              <a:ext cx="292340" cy="29234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EEE87A-F4CB-4E25-E664-49E902084571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AB38C6-C818-7F85-9008-4BD902D4F478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322CD30-0DFA-1508-8028-B9D5ECE5BA52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AC970AC8-D992-180E-A04E-ED03B87FDA5F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FC831E19-F696-4C01-0BC0-04960B0B47F1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D03B18E4-7700-61EB-78EF-94AD7A0449E4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CCEEB782-D10D-D65C-9510-E908BE6756A2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34D9573D-C065-F9D9-7C85-8D903677AF08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7BAF7497-0A3C-387F-C951-B4DD01DD2C0F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7F56B225-FF22-7D66-D86F-642D39C03A16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8B2DED-B1B0-297F-C6FF-A7610E831635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715B4F-7588-E75D-09BA-94EB2B295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47CED478-2898-A577-FB16-C7580FEDA4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756"/>
            <a:ext cx="5619750" cy="6265044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EA89AA1-C605-C76A-800C-F054D4D9EA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50" y="137158"/>
            <a:ext cx="6572250" cy="6263642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4001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8F23D81C-E136-B202-6D8B-1B98C25F0E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755"/>
            <a:ext cx="31115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A7476E23-37A4-7D43-E019-33B228B7BA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1500" y="135755"/>
            <a:ext cx="3098799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1E604907-2B87-4EA3-90D1-2F87E7A2F8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0300" y="135755"/>
            <a:ext cx="31242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0E96E2BC-5BC6-47F0-44E3-2053F3D3CC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4500" y="135755"/>
            <a:ext cx="28575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28875-302B-774B-2F40-136000037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180C41-E8F5-1056-2A6E-9164FA556678}"/>
              </a:ext>
            </a:extLst>
          </p:cNvPr>
          <p:cNvGrpSpPr/>
          <p:nvPr userDrawn="1"/>
        </p:nvGrpSpPr>
        <p:grpSpPr>
          <a:xfrm>
            <a:off x="0" y="6452839"/>
            <a:ext cx="12192000" cy="405161"/>
            <a:chOff x="0" y="6452839"/>
            <a:chExt cx="12192000" cy="4051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DA8D0E-2837-B652-3B74-66079A13DDC6}"/>
                </a:ext>
              </a:extLst>
            </p:cNvPr>
            <p:cNvSpPr/>
            <p:nvPr userDrawn="1"/>
          </p:nvSpPr>
          <p:spPr>
            <a:xfrm>
              <a:off x="0" y="6452839"/>
              <a:ext cx="12192000" cy="405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E008BD-0DCA-6FA3-1646-A2BD0A741AC0}"/>
                </a:ext>
              </a:extLst>
            </p:cNvPr>
            <p:cNvSpPr txBox="1"/>
            <p:nvPr userDrawn="1"/>
          </p:nvSpPr>
          <p:spPr>
            <a:xfrm>
              <a:off x="576146" y="6532305"/>
              <a:ext cx="32412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Passion. Purpose. Possibilities.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7" name="Picture 6" descr="A picture containing the Peralta Community College District Logo. ">
              <a:extLst>
                <a:ext uri="{FF2B5EF4-FFF2-40B4-BE49-F238E27FC236}">
                  <a16:creationId xmlns:a16="http://schemas.microsoft.com/office/drawing/2014/main" id="{48F976C0-C157-78F3-C982-3F96F785E9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" y="6509248"/>
              <a:ext cx="292340" cy="29234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B115420-0C05-8C34-0613-9FF86530F10A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7DC6805-0678-AEA2-BDD3-1BFAF106BC62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9FB7F8-667D-EF79-B191-54D87FDB079E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84BA9498-A1C9-E7A6-FBF0-C2DA3B00A1F1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E9AF0359-72BE-4DFA-8FA5-DC0DF89C17D5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53A61575-5B1F-9090-C1BF-050CFDA763CA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9255D841-8C73-86D9-A913-8493B3DF0CB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F89EF30B-72E8-0B81-6BF4-216A16546D9A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29925361-F777-40A9-4573-ADD629BAED89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1A7B2D0-0FF4-C607-9A96-B4CFB4B5B0BF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395FA4-F4E5-9F80-E89F-62281DF73550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738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– Mil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BC6501-73E3-7C19-3150-7975968BEA6D}"/>
              </a:ext>
            </a:extLst>
          </p:cNvPr>
          <p:cNvGrpSpPr/>
          <p:nvPr userDrawn="1"/>
        </p:nvGrpSpPr>
        <p:grpSpPr>
          <a:xfrm>
            <a:off x="0" y="6452839"/>
            <a:ext cx="12192000" cy="405161"/>
            <a:chOff x="0" y="6452839"/>
            <a:chExt cx="12192000" cy="4051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C47B3F-A49F-A22C-5885-6518F6B4B529}"/>
                </a:ext>
              </a:extLst>
            </p:cNvPr>
            <p:cNvSpPr/>
            <p:nvPr userDrawn="1"/>
          </p:nvSpPr>
          <p:spPr>
            <a:xfrm>
              <a:off x="0" y="6452839"/>
              <a:ext cx="12192000" cy="405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E143F9-638A-0092-1658-A09EB2D720E5}"/>
                </a:ext>
              </a:extLst>
            </p:cNvPr>
            <p:cNvSpPr txBox="1"/>
            <p:nvPr userDrawn="1"/>
          </p:nvSpPr>
          <p:spPr>
            <a:xfrm>
              <a:off x="576146" y="6532305"/>
              <a:ext cx="32412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Passion. Purpose. Possibilities.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7" name="Picture 6" descr="A picture containing the Peralta Community College District Logo. ">
              <a:extLst>
                <a:ext uri="{FF2B5EF4-FFF2-40B4-BE49-F238E27FC236}">
                  <a16:creationId xmlns:a16="http://schemas.microsoft.com/office/drawing/2014/main" id="{AF5AA6ED-FE35-BB36-BD2F-8CF6E9C951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" y="6509248"/>
              <a:ext cx="292340" cy="29234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ECCA6C-17A8-95C7-8E87-0577707405BE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279C8B-92B1-3366-D644-5F54CA9DB0EF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B82AEAF-66A4-0781-119A-A8D0057FF6CA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8DAD0723-722B-EA38-5DC9-671C2E22AB6B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5F0AF526-E709-BFED-1262-8C2769381804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88B4948A-98B7-E1B3-2CA7-7BD76C9EA00D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B05A2EED-D801-ADE8-8AC6-7E63905D6470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4061A022-0CC3-A867-1AA1-523D958B2917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E3136011-A732-7D37-6C94-53995A9BE893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09CC20EA-D062-33CD-62EC-4AFD670135ED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176FD2-2F1B-FD2A-A63E-89D2C63C42A9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2F8AC-38BC-3DC7-6521-17B8244E2D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76DF6A9-47C5-ED5E-CBDD-F9D4AE321F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1503" y="2439296"/>
            <a:ext cx="2295793" cy="28499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2E1EF03-BFFB-131A-7E00-0570D20EB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6103" y="2439296"/>
            <a:ext cx="2295793" cy="284995"/>
          </a:xfrm>
          <a:prstGeom prst="rect">
            <a:avLst/>
          </a:prstGeom>
        </p:spPr>
      </p:pic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BF0FA28-83CA-5150-16C5-5283FF1A51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8066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A8319DB5-7A3F-D6B9-6FD0-A25779AEB5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606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F043458-3DF4-AA19-5102-556DA748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272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995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Mile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3653F39-8790-0C9E-7323-2DD32F43153E}"/>
              </a:ext>
            </a:extLst>
          </p:cNvPr>
          <p:cNvGrpSpPr/>
          <p:nvPr userDrawn="1"/>
        </p:nvGrpSpPr>
        <p:grpSpPr>
          <a:xfrm>
            <a:off x="0" y="6452839"/>
            <a:ext cx="12192000" cy="405161"/>
            <a:chOff x="0" y="6452839"/>
            <a:chExt cx="12192000" cy="405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FB229E-DFE2-88C2-B04E-532D1A9EB628}"/>
                </a:ext>
              </a:extLst>
            </p:cNvPr>
            <p:cNvSpPr/>
            <p:nvPr userDrawn="1"/>
          </p:nvSpPr>
          <p:spPr>
            <a:xfrm>
              <a:off x="0" y="6452839"/>
              <a:ext cx="12192000" cy="405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947B66-3CDD-6AF5-4FE7-96A65AF8ABFC}"/>
                </a:ext>
              </a:extLst>
            </p:cNvPr>
            <p:cNvSpPr txBox="1"/>
            <p:nvPr userDrawn="1"/>
          </p:nvSpPr>
          <p:spPr>
            <a:xfrm>
              <a:off x="576146" y="6532305"/>
              <a:ext cx="32412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Passion. Purpose. Possibilities.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4" name="Picture 13" descr="A picture containing the Peralta Community College District Logo. ">
              <a:extLst>
                <a:ext uri="{FF2B5EF4-FFF2-40B4-BE49-F238E27FC236}">
                  <a16:creationId xmlns:a16="http://schemas.microsoft.com/office/drawing/2014/main" id="{E6F441D1-626D-4B57-C5BF-106FBB02CB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" y="6509248"/>
              <a:ext cx="292340" cy="29234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AAC72B-5968-FBE8-A003-75894E038DD1}"/>
              </a:ext>
            </a:extLst>
          </p:cNvPr>
          <p:cNvGrpSpPr/>
          <p:nvPr userDrawn="1"/>
        </p:nvGrpSpPr>
        <p:grpSpPr>
          <a:xfrm>
            <a:off x="0" y="11211"/>
            <a:ext cx="12198275" cy="136525"/>
            <a:chOff x="-1" y="0"/>
            <a:chExt cx="12198275" cy="1365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AC7DE9-6E24-3D39-D0CD-DA45811DCA3C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C455B72-C098-A420-2467-D65BC65AC666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C3B4853F-58D8-FBA8-9097-E9A0D6773B92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8E4DE7B0-45BA-189D-B315-05661A0045F3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5A15679E-2294-CA84-DB89-1530F2E47E3A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33360B2D-D32E-9B73-00FA-11E7A750A41E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FB66AF68-B1B7-DAFD-BD28-180A859FA77F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82CCE069-85B1-66AF-0E3D-7FDA7B87E10B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DF0FFE94-7AD5-6759-A41C-8C982F77E4AE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66FA3A-58D3-85DC-1198-ADFD9171F399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E5A4B-DB42-F2A5-1478-10C34C6E6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0DAC80-BBA3-D45F-1287-57596275CE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5500" y="2455095"/>
            <a:ext cx="2295793" cy="2849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94AB632-AAFF-C1F7-BFC1-9FB2470DAE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5374" y="2459006"/>
            <a:ext cx="2295793" cy="2849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DC0526B-CC3D-8235-1B0F-839EBD975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5168" y="2439110"/>
            <a:ext cx="2295793" cy="2849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98134C-834C-FA2C-9E65-230AFF2795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5078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82FCC7-5F80-1391-3044-890B41DD9D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41617" y="1739448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7076F1C-130A-99F2-B007-7BB23D6E6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2770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6E1BD2C-9B52-6C66-FA70-08930539C7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5284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42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Mil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DD5092-B2D3-062C-C52F-6877E5E2B78F}"/>
              </a:ext>
            </a:extLst>
          </p:cNvPr>
          <p:cNvGrpSpPr/>
          <p:nvPr userDrawn="1"/>
        </p:nvGrpSpPr>
        <p:grpSpPr>
          <a:xfrm>
            <a:off x="0" y="6452839"/>
            <a:ext cx="12192000" cy="405161"/>
            <a:chOff x="0" y="6452839"/>
            <a:chExt cx="12192000" cy="4051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69F93C-E2CB-D573-3FB6-A632F4BDE69A}"/>
                </a:ext>
              </a:extLst>
            </p:cNvPr>
            <p:cNvSpPr/>
            <p:nvPr userDrawn="1"/>
          </p:nvSpPr>
          <p:spPr>
            <a:xfrm>
              <a:off x="0" y="6452839"/>
              <a:ext cx="12192000" cy="405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35795F-E5DC-182B-D62C-4B40D604E250}"/>
                </a:ext>
              </a:extLst>
            </p:cNvPr>
            <p:cNvSpPr txBox="1"/>
            <p:nvPr userDrawn="1"/>
          </p:nvSpPr>
          <p:spPr>
            <a:xfrm>
              <a:off x="576146" y="6532305"/>
              <a:ext cx="32412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Passion. Purpose. Possibilities.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7" name="Picture 6" descr="A picture containing the Peralta Community College District Logo. ">
              <a:extLst>
                <a:ext uri="{FF2B5EF4-FFF2-40B4-BE49-F238E27FC236}">
                  <a16:creationId xmlns:a16="http://schemas.microsoft.com/office/drawing/2014/main" id="{C3993CDD-1921-9D0F-6EFA-8122011D1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" y="6509248"/>
              <a:ext cx="292340" cy="29234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DC4C6D-0812-BAEE-2662-1622FBF137D9}"/>
              </a:ext>
            </a:extLst>
          </p:cNvPr>
          <p:cNvGrpSpPr/>
          <p:nvPr userDrawn="1"/>
        </p:nvGrpSpPr>
        <p:grpSpPr>
          <a:xfrm>
            <a:off x="0" y="11211"/>
            <a:ext cx="12198275" cy="136525"/>
            <a:chOff x="-1" y="0"/>
            <a:chExt cx="12198275" cy="1365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5FD039-BDFC-3879-FF9D-5C95653E6870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1C1A41D-9A08-6484-60CE-2C70C7B05193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4D9D2D14-997F-EE83-3B63-0BAB8133768C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DCE2AA59-7D82-CA86-6632-691150A1B442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B388EB8C-2EBA-948C-F274-36BECE7CEEA8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935864DB-5932-D943-27BC-D0E8D42A6FC9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8FA2E4A7-1A36-723A-C4AF-8E9B3D8B7634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524CD585-B526-BCB3-CFB5-85118433E955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E352042D-4A84-C87C-4349-A6ECBD8E4F0F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059CFC-8FDD-FACE-A20E-CBD1931541C5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47120-0C6A-2814-DB60-05E25686D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45F988-07A0-F02A-96E4-B54C8CF372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7955" y="2441448"/>
            <a:ext cx="1023620" cy="28346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B04F396-1ADE-E721-26A8-1AA8C9AE96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9642" y="2441448"/>
            <a:ext cx="1023620" cy="28346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325E6CA-9BD7-E2E5-945E-34B59C2BF3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3465" y="2441448"/>
            <a:ext cx="1023620" cy="28346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BBFB02B-C381-C696-A086-39BA250199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0200" y="2441448"/>
            <a:ext cx="1023620" cy="283464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96E2088A-EB1E-10A8-68C0-373F1042F7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8125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C0412EED-6B92-D66F-7E72-7F396E20DA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83635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77EBE479-5EB7-D2A1-3CB9-F3664444DD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37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31C1B11B-D8FD-5DFB-62C7-89DB569D00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3588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917AC2FE-4A2A-F277-761E-B0C5E689B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31389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1831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7B1D424-5D70-7350-ABC8-87984368FBAD}"/>
              </a:ext>
            </a:extLst>
          </p:cNvPr>
          <p:cNvGrpSpPr/>
          <p:nvPr userDrawn="1"/>
        </p:nvGrpSpPr>
        <p:grpSpPr>
          <a:xfrm>
            <a:off x="0" y="6452839"/>
            <a:ext cx="12192000" cy="405161"/>
            <a:chOff x="0" y="6452839"/>
            <a:chExt cx="12192000" cy="4051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FE06D3-8A47-E655-C21C-0CBC7774A9F8}"/>
                </a:ext>
              </a:extLst>
            </p:cNvPr>
            <p:cNvSpPr/>
            <p:nvPr userDrawn="1"/>
          </p:nvSpPr>
          <p:spPr>
            <a:xfrm>
              <a:off x="0" y="6452839"/>
              <a:ext cx="12192000" cy="405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0933E2-A2D8-CC16-FF61-7204C4BA61A9}"/>
                </a:ext>
              </a:extLst>
            </p:cNvPr>
            <p:cNvSpPr txBox="1"/>
            <p:nvPr userDrawn="1"/>
          </p:nvSpPr>
          <p:spPr>
            <a:xfrm>
              <a:off x="576146" y="6532305"/>
              <a:ext cx="32412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Passion. Purpose. Possibilities.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4" name="Picture 13" descr="A picture containing the Peralta Community College District Logo. ">
              <a:extLst>
                <a:ext uri="{FF2B5EF4-FFF2-40B4-BE49-F238E27FC236}">
                  <a16:creationId xmlns:a16="http://schemas.microsoft.com/office/drawing/2014/main" id="{8121A131-D712-84EE-2009-57E98D2E1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33" y="6509248"/>
              <a:ext cx="292340" cy="29234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D979C0-9810-5344-6F85-FD63C0979DC0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BE27D8-86A1-AF16-8687-AEBD337E2D4E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DFB9BA-7518-AFC5-7060-0E9A8F069920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98B0E37D-33ED-89A1-F00B-91E4BC721E63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8DAAB1DA-1A01-D923-6C5E-4DDB71EFBFCA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078C27CF-EF53-6922-E975-4F01DEBE9DFD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AC4B8295-5790-0B45-D52D-4E89F3C49EC7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71BD73F6-E7B1-1A6F-8D42-673C3D180F6F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DC776FE1-6A70-0A81-A93F-4D76D0E350B7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DD3438A8-2D61-68A2-422C-B79F0A705A1F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30BBCA-D498-1CEE-A8D4-094812B7292E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BCEED-8303-1533-73FF-A67DDECEA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0FBB6-A0F9-EC07-F814-CD39697A38A1}"/>
              </a:ext>
            </a:extLst>
          </p:cNvPr>
          <p:cNvSpPr/>
          <p:nvPr userDrawn="1"/>
        </p:nvSpPr>
        <p:spPr>
          <a:xfrm>
            <a:off x="465033" y="457200"/>
            <a:ext cx="5516667" cy="558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759B4-FC41-5CC2-51ED-1B4D1A2C1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5516668" cy="99441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add content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57379BA-5CD4-E516-2CC8-22554229A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0216" y="1472908"/>
            <a:ext cx="2146300" cy="2009775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2C2D32-D48D-8E1F-6E49-C3BA8C03DC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034" y="5086350"/>
            <a:ext cx="5524498" cy="952499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contact information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9F558F28-02D5-F1A3-1C30-1A80A18E7B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299" y="457200"/>
            <a:ext cx="5524501" cy="5581650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699C878A-E986-9148-9E1D-6A85FBB24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3503981"/>
            <a:ext cx="5508625" cy="711939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F4A27E85-D56A-D924-C33E-DB2D51E8D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032" y="4215921"/>
            <a:ext cx="5508625" cy="870428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1792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BAA6-D5A1-4ACC-2902-C13AA569E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3A8A3-8EC8-BB9C-3A03-F255C9F1B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A5E98-BB64-72FA-FA19-0AB9C7D8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B26B-9446-46B5-8AB9-3D3BEE166C6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3B558-C399-F65E-A41B-E350B4BB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DC89F-BC6C-8757-1CB0-00122CD2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4AF9-F412-4BFF-8E0B-81583F892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1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7322-0E20-385D-4AB4-BD44DD31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11196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C5C7D-01AB-A4A9-666D-5682DE3E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5625"/>
            <a:ext cx="11277599" cy="298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7CF1ED-88D3-360B-856A-C2177470036B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9B70C-624A-60EB-9685-7BF201F54272}"/>
              </a:ext>
            </a:extLst>
          </p:cNvPr>
          <p:cNvSpPr txBox="1"/>
          <p:nvPr userDrawn="1"/>
        </p:nvSpPr>
        <p:spPr>
          <a:xfrm>
            <a:off x="576146" y="6532305"/>
            <a:ext cx="3241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Passion. Purpose. Possibilities.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the Peralta Community College District Logo. ">
            <a:extLst>
              <a:ext uri="{FF2B5EF4-FFF2-40B4-BE49-F238E27FC236}">
                <a16:creationId xmlns:a16="http://schemas.microsoft.com/office/drawing/2014/main" id="{B5D340D4-7C83-3257-077A-F4884C780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6509248"/>
            <a:ext cx="292340" cy="29234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9CBE536-EB54-7FA8-C5AF-6CB31DAB5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83DADB-3EB0-3AFC-7BD3-F75C6AF6B785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5C57244-3D6D-DF20-F526-100D3F28A5F2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0ECA90-56F3-4D68-252D-391C4C6D13F4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BA988347-E70A-AE63-5FC4-0A1EAD9CFD96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6E02F703-5659-CF0C-8126-3247D878A6CE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A595A783-DD8A-0A05-C752-826AA610CC86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arallelogram 45">
                <a:extLst>
                  <a:ext uri="{FF2B5EF4-FFF2-40B4-BE49-F238E27FC236}">
                    <a16:creationId xmlns:a16="http://schemas.microsoft.com/office/drawing/2014/main" id="{5840EEC1-473E-770D-2FFD-0E0DBCD21537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7A1AC9C3-EEC8-4B67-E0A5-11213A0DDEED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FF87A077-86F4-E342-B37B-19A5702572A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arallelogram 48">
                <a:extLst>
                  <a:ext uri="{FF2B5EF4-FFF2-40B4-BE49-F238E27FC236}">
                    <a16:creationId xmlns:a16="http://schemas.microsoft.com/office/drawing/2014/main" id="{63D5FE22-C9D6-6936-80D0-9BA9B3E958E0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18DA35-18E0-6C53-9FBB-CA105D30BE56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0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53C1-AD39-9C0B-E8D8-320CA63C4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64FD1-D10E-55CF-7C7D-FE949CA4D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72900-1911-84A0-9D56-07C4AD3B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BD479-9287-7249-48FA-3144B344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D9C5B-4E40-77C6-4440-83E775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67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F3E0-1930-E363-8B3A-00DEE21A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7549C-199E-DA7E-D0CE-6062FCC33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FDFEE-F99E-17FA-604F-1FE0300E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209F4-59FD-1BEA-6159-2D37B6E8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DEB0-1B76-35F5-1263-A85C40F8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29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099B-25EA-B970-B48B-0AAEEB008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8D938-64DC-31C6-F825-651B2CF23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AFD15-03CC-A01A-5D08-C82F52C3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7882-E814-0EED-DCAB-C6CFA675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64263-D9AC-7D25-EB61-76958265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6E97-E2E5-89F1-D1E0-CF3FE270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9AC73-7FF3-1440-FA99-6BC0F0F74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73E9D-199C-CFEC-E820-95B7D0819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6A2FA-A205-5A03-DA08-FEA225E1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EC00A-CBB3-976A-B019-DFEE4F05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E70E9-418E-A991-F267-AA23453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0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52C-FF71-9781-8C4D-E5CBD5CC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A08C4-CD45-EC35-90D2-CD92A5D89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D8694-3AD5-3A9D-1FCF-8E0B5E85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F32A7-48D4-19BE-C45B-13743C590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C3F02A-146D-80F1-6214-589510A7A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860A96-DF4C-18A8-5E4A-D4FD38FE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D0572-6B99-E665-3B7D-939631C8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8B776-37AB-827A-E011-D26A57E7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E650-3B76-DA27-7D46-390EB9C7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F480AC-6928-A327-2B93-A881A402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DA966-5169-96FA-C499-03A8F885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A27D5-B757-CC7A-0A54-3F3DDB7D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77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B2670-8C39-F40D-FF7F-6DBEDD91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E03A4-3F16-7A24-C9D1-50B704DA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CF8E9-7117-160A-2479-1D9FEE5F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43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C28EE-E192-1A91-B445-1F137C3F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CAB2F-C209-0B3E-EFFF-704C9AEB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45E33-278B-A58A-6865-1D28D71BC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BA57C-31D1-B74F-B9C0-FD702978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3BA32-802A-3743-3B75-7F736C40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D4EFE-D667-2455-A38D-505E366F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80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4D7E-6579-07D4-E5AD-ADA9C9F5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15CF8-1786-0190-5CC4-7BFA7C036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DB7F8-8B73-43C1-BB86-FD170BB08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6B3D8-3B15-6314-4B37-AE48F934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99B63-48E2-AEC9-BF1E-DCA713CF2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7E2EB-F856-55BA-0396-0EC9F5FC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41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2968-F566-9E03-1741-01188445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8CE19-10B0-D172-66CC-9722167B8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B5EA5-A38E-5630-D380-1F6C178B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EDC9C-5A69-3423-20DA-E276E4F6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59F8-7F77-AAAD-93C0-48E02ABB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348725D-DF24-375A-C671-3B1D30520A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034" y="2083241"/>
            <a:ext cx="7434366" cy="4135788"/>
          </a:xfrm>
        </p:spPr>
        <p:txBody>
          <a:bodyPr/>
          <a:lstStyle/>
          <a:p>
            <a:pPr lvl="0"/>
            <a:r>
              <a:rPr lang="en-US"/>
              <a:t>Click to add content (Paste Special – Unformatted Text).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E42D68-3780-1E63-CB27-650F925D3F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0166" y="156495"/>
            <a:ext cx="3606800" cy="626427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F6E8BA-1513-9D9B-64DF-9E9D071EE60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A10A2-8C11-0BC0-A5B1-F4335D520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3" y="457199"/>
            <a:ext cx="7434367" cy="1356075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11E7D-14A9-2EF7-33D0-93B083A97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DC78F-96FE-E501-895B-CBB87DC8E8DE}"/>
              </a:ext>
            </a:extLst>
          </p:cNvPr>
          <p:cNvSpPr txBox="1"/>
          <p:nvPr userDrawn="1"/>
        </p:nvSpPr>
        <p:spPr>
          <a:xfrm>
            <a:off x="576146" y="6532305"/>
            <a:ext cx="3241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Passion. Purpose. Possibilities.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he Peralta Community College District Logo. ">
            <a:extLst>
              <a:ext uri="{FF2B5EF4-FFF2-40B4-BE49-F238E27FC236}">
                <a16:creationId xmlns:a16="http://schemas.microsoft.com/office/drawing/2014/main" id="{430FC848-5E31-3AA6-C2E8-A05C9FBDB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6509248"/>
            <a:ext cx="292340" cy="29234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E11C7D5-43D4-39E6-2414-12825E1662F4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C411C0-F9BC-FC5F-D9A5-5DBD89D5F86A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C6383E-4C7A-8637-1880-CD15FC6764B4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Parallelogram 37">
                <a:extLst>
                  <a:ext uri="{FF2B5EF4-FFF2-40B4-BE49-F238E27FC236}">
                    <a16:creationId xmlns:a16="http://schemas.microsoft.com/office/drawing/2014/main" id="{73208701-C0CA-6577-D789-8DD3A7F4633E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B781A6F5-41DD-44F9-AD1B-12B376D420E7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FDB981EE-AC44-6B37-4F80-9CDBDA7CF4B5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7A48A149-1922-7F4D-AC57-18A539DEC2A4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01748BC2-2490-EF96-22DB-AEB958BA94F9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72B44FB8-DC51-4627-F63F-DDDB016EC718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FE058DF4-8585-95D6-E2B6-1F2FFF14C779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E9E9A7-0478-BA71-87F6-240206A527DB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151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37DBB-C590-F379-90FC-F7CBC4A39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5A119-B5CC-F008-531D-B26FE6994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B8E0F-0637-6BA9-7BDB-3AD691DD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B30B-99BE-452A-D983-6115BAEF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91F5E-D4AE-A303-3551-221A1CA0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4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D48A48-DB5F-5E9D-4F97-31390F9CC7E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C1AF89-A607-0970-0D2A-E07AFCD67519}"/>
              </a:ext>
            </a:extLst>
          </p:cNvPr>
          <p:cNvSpPr txBox="1"/>
          <p:nvPr userDrawn="1"/>
        </p:nvSpPr>
        <p:spPr>
          <a:xfrm>
            <a:off x="576146" y="6532305"/>
            <a:ext cx="3241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Passion. Purpose. Possibilities.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the Peralta Community College District Logo. ">
            <a:extLst>
              <a:ext uri="{FF2B5EF4-FFF2-40B4-BE49-F238E27FC236}">
                <a16:creationId xmlns:a16="http://schemas.microsoft.com/office/drawing/2014/main" id="{BA9DFDFC-A50E-43D0-4605-DABB68AF6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6509248"/>
            <a:ext cx="292340" cy="292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39CD3-1C3E-39CE-5390-5201B55FD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69766" cy="114300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2671-ADAB-6E92-8FB8-DE1D5642111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5524500" cy="3501749"/>
          </a:xfrm>
        </p:spPr>
        <p:txBody>
          <a:bodyPr/>
          <a:lstStyle/>
          <a:p>
            <a:pPr lvl="0"/>
            <a:r>
              <a:rPr lang="en-US"/>
              <a:t>Click on icons below or add text content here (Paste Special – Unformatted Text).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FD9A3-24EE-C257-F165-C53DF57C34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2" y="1825625"/>
            <a:ext cx="5516664" cy="3501749"/>
          </a:xfrm>
        </p:spPr>
        <p:txBody>
          <a:bodyPr/>
          <a:lstStyle/>
          <a:p>
            <a:pPr lvl="0"/>
            <a:r>
              <a:rPr lang="en-US"/>
              <a:t>Click on icons below or add text content here (Paste Special – Unformatted Text).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82D3D-595E-7FFF-9F9C-ADF771D2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FE8A90-1AAB-6EA5-61C5-59B21F5B3401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B9677DB-26D3-FDE0-A3E0-CA37CEBF1AC5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3C6F045-819E-778D-2D14-955FF43E62A2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A3766FE8-5F3E-D23F-7AC8-5A2650F85B34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72B3FF7F-EC2E-3529-58C5-A7F137312ECC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EE4F45EC-72EC-3940-DEE6-8C8A82BDC329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66815A30-8D0E-3F62-059C-27D96C41687C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C7D988E3-D493-5035-6418-B56DEACD34AF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54B963C9-82B4-6664-D50C-9D118647FB7A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5CBF60F2-13DB-ADD2-78A1-6CE268A05D56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69E7BD-9F83-374A-023C-CCE9A70A09D5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9960F-7636-7041-F2AA-BF47EAADF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034" y="2505075"/>
            <a:ext cx="5532541" cy="3517107"/>
          </a:xfrm>
        </p:spPr>
        <p:txBody>
          <a:bodyPr/>
          <a:lstStyle/>
          <a:p>
            <a:pPr lvl="0"/>
            <a:r>
              <a:rPr lang="en-US"/>
              <a:t>Click on icons below or add text content here (Paste Special – Unformatted Text).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D4AEF-38F6-1004-B53E-0E8D7A90B14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0301" y="1808735"/>
            <a:ext cx="5540375" cy="46773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76911-9B7C-8E8C-31E4-05C1572C86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554766" cy="3507581"/>
          </a:xfrm>
        </p:spPr>
        <p:txBody>
          <a:bodyPr/>
          <a:lstStyle/>
          <a:p>
            <a:pPr lvl="0"/>
            <a:r>
              <a:rPr lang="en-US"/>
              <a:t>Click on icons below or add text content here (Paste Special – Unformatted Text).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453115-6B7D-6DE0-D756-5F12FB872E9A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036A1-2C6E-EA37-DAAF-13AE95E59A9D}"/>
              </a:ext>
            </a:extLst>
          </p:cNvPr>
          <p:cNvSpPr txBox="1"/>
          <p:nvPr userDrawn="1"/>
        </p:nvSpPr>
        <p:spPr>
          <a:xfrm>
            <a:off x="576146" y="6532305"/>
            <a:ext cx="3241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Passion. Purpose. Possibilities.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the Peralta Community College District Logo. ">
            <a:extLst>
              <a:ext uri="{FF2B5EF4-FFF2-40B4-BE49-F238E27FC236}">
                <a16:creationId xmlns:a16="http://schemas.microsoft.com/office/drawing/2014/main" id="{56FFF2E5-6903-439F-55A0-D0D91C0F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6509248"/>
            <a:ext cx="292340" cy="292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F35DB6-8544-D7A5-9AAD-9F5BD709D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4" y="457199"/>
            <a:ext cx="11269766" cy="1142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BA32-3540-5FFE-4E0A-00A72D640D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819273"/>
            <a:ext cx="5540375" cy="457201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63AC1-F35C-34D3-C989-5310C1F7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9BB2F4-24DE-9923-13C1-2A50B2712318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378300-7044-9D64-4D9C-A90AAF3397C9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93AD3A6-1F72-CD19-AE59-A411C7662425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E6018B9-BA23-AE5B-2184-E02F946A8A8E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58660708-48EB-48B6-0357-CB1332E01E6E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DD31C196-11A6-9C62-8778-B9DAA9E9A398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325D94D7-EB36-1598-F2F7-FD172CA847DC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DB292445-3725-ECC7-B2D7-6A8CA88077B8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3EE2C340-06AF-129C-EA7F-BF086D88D9C3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73DF3E7D-7BC4-4D3E-DDE7-3E4A74C8A0C5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F20A78-13DF-1FFC-0FF7-C77F1503FB9C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042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A0D4B0-09D1-005E-DEE0-FD4DDBE0772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B4E75-5D83-E9B2-9317-266C8EAB6D07}"/>
              </a:ext>
            </a:extLst>
          </p:cNvPr>
          <p:cNvSpPr txBox="1"/>
          <p:nvPr userDrawn="1"/>
        </p:nvSpPr>
        <p:spPr>
          <a:xfrm>
            <a:off x="576146" y="6532305"/>
            <a:ext cx="3241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Passion. Purpose. Possibilities.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he Peralta Community College District Logo. ">
            <a:extLst>
              <a:ext uri="{FF2B5EF4-FFF2-40B4-BE49-F238E27FC236}">
                <a16:creationId xmlns:a16="http://schemas.microsoft.com/office/drawing/2014/main" id="{5DCD978B-14B5-A639-24C1-C1751FF5E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6509248"/>
            <a:ext cx="292340" cy="292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44BC2-195D-AB54-E4EC-80908F18D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362D5-521A-6EBB-7658-B66761D3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E0937B-00A8-028E-4E74-ED3C4C409356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93251E4-3EFC-2DCA-16E9-A61DC1B43F31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B1F3C4-1FEE-D7FD-3308-3D421ACF72D5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EFC3DB17-C542-40F3-A3D4-13BE10A4DC41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EAD81079-016E-608F-00F9-A142ADDC20A8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92607271-2329-C772-8276-799BDEA38AC9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9159BBF5-1FD9-E374-44D9-1AA3C256DCFD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F15DD7C7-06A9-100B-5FB4-8FD3639A5EFF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4559CFDB-E92D-129F-0134-B6A27174A6CB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D7CE1079-5EA1-C1F4-A1C8-0920697858EF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DAC26A-6E4D-2C53-655E-A6D4C647C34A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4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A727C2-265A-BCD1-A6C6-5DDBE6786D1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831AD-FC4F-555E-E61C-DC0C09797D02}"/>
              </a:ext>
            </a:extLst>
          </p:cNvPr>
          <p:cNvSpPr txBox="1"/>
          <p:nvPr userDrawn="1"/>
        </p:nvSpPr>
        <p:spPr>
          <a:xfrm>
            <a:off x="576146" y="6532305"/>
            <a:ext cx="3241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Passion. Purpose. Possibilities.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he Peralta Community College District Logo. ">
            <a:extLst>
              <a:ext uri="{FF2B5EF4-FFF2-40B4-BE49-F238E27FC236}">
                <a16:creationId xmlns:a16="http://schemas.microsoft.com/office/drawing/2014/main" id="{EFBB7416-1614-D624-BDC9-F876D6D08F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6509248"/>
            <a:ext cx="292340" cy="2923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3DE2-BE29-2FDC-361B-F2B74930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8F2081-4C3C-0795-DFE7-523388275B3D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07C07C-74C1-BC08-F437-2A5221BC5845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3043777-2F89-04AA-AC2D-0C5A6D2AF1FE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9680124F-428A-1269-0586-EB91A3231D6E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9F34784F-044A-BD54-69FF-0C68CFF57B9C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29C1C54C-AD9B-40BC-E521-CA955B28628D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4E5525FF-A84B-D408-F263-5C37128B1A35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29257253-B308-BB6A-80C4-E63981E5CF10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0CD4FF28-CBF0-0BDB-3C0A-D19A98CB88A1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5018F914-ACFD-C325-7E85-AA0EBB289FCD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ABCFC1-2D86-4E0E-07F0-16193DD00C77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56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2D85-9335-1D57-9117-E3022A4AF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3606800" cy="1302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798C8-C3AE-1379-7587-2D1B287ED7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2599" y="457201"/>
            <a:ext cx="7442200" cy="54038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on icons below or add text content here (Paste Special – Unformatted Text).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D088B6-4368-75B6-B781-2094811A96D7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070A4-E207-F23D-048E-34C7996C4648}"/>
              </a:ext>
            </a:extLst>
          </p:cNvPr>
          <p:cNvSpPr txBox="1"/>
          <p:nvPr userDrawn="1"/>
        </p:nvSpPr>
        <p:spPr>
          <a:xfrm>
            <a:off x="576146" y="6532305"/>
            <a:ext cx="3241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Passion. Purpose. Possibilities.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the Peralta Community College District Logo. ">
            <a:extLst>
              <a:ext uri="{FF2B5EF4-FFF2-40B4-BE49-F238E27FC236}">
                <a16:creationId xmlns:a16="http://schemas.microsoft.com/office/drawing/2014/main" id="{BDDA8D10-9531-9229-B1E0-F45CE9661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6509248"/>
            <a:ext cx="292340" cy="2923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D5118-6302-6C3B-268F-A0B1C81215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987812"/>
            <a:ext cx="3606800" cy="3881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content (Paste Special – Unformatted Text).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936C1-85DF-64AE-D2D0-E45D292F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4A1B20-8E85-9E0E-E47A-FD6078F62D0B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897284C-FE61-D331-44CF-04EA8F0BC622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E7C3BF4-A92C-09BA-C10E-EE403A1CACE9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FB490430-B287-873B-F02B-359146A85E08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45726B4A-5456-689C-F758-EA7CED211D31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A28A1CD3-2E3D-069C-066B-061AD63027FB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>
                <a:extLst>
                  <a:ext uri="{FF2B5EF4-FFF2-40B4-BE49-F238E27FC236}">
                    <a16:creationId xmlns:a16="http://schemas.microsoft.com/office/drawing/2014/main" id="{CFC32D83-6F5D-D5C7-FFA3-681BFA5035C5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Parallelogram 37">
                <a:extLst>
                  <a:ext uri="{FF2B5EF4-FFF2-40B4-BE49-F238E27FC236}">
                    <a16:creationId xmlns:a16="http://schemas.microsoft.com/office/drawing/2014/main" id="{B527B4AD-F4E2-5410-1737-7CAF5D3ABD8B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72C61A32-BB6D-8AFA-1447-105EC25D84F5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3E254091-315F-81F5-3667-80B08C2173DF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2F0133-15DE-423E-5097-A93497BF4AF0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9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B031-2EB1-67E4-058A-460EEACAB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1449" y="457201"/>
            <a:ext cx="6475515" cy="540385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6744C-616C-B1EB-A18D-08C32681CEB9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A4644-2BA6-AAE1-8566-851E89A5B793}"/>
              </a:ext>
            </a:extLst>
          </p:cNvPr>
          <p:cNvSpPr txBox="1"/>
          <p:nvPr userDrawn="1"/>
        </p:nvSpPr>
        <p:spPr>
          <a:xfrm>
            <a:off x="576146" y="6532305"/>
            <a:ext cx="3241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Passion. Purpose. Possibilities.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the Peralta Community College District Logo. ">
            <a:extLst>
              <a:ext uri="{FF2B5EF4-FFF2-40B4-BE49-F238E27FC236}">
                <a16:creationId xmlns:a16="http://schemas.microsoft.com/office/drawing/2014/main" id="{C836C925-2F0D-635D-566A-4E4FCB110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3" y="6509248"/>
            <a:ext cx="292340" cy="292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7A9BC-A3F9-6DF0-4102-C6095C33D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4" y="457200"/>
            <a:ext cx="4557816" cy="1322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30695-CCB9-4235-402D-C246F0F108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5034" y="2016696"/>
            <a:ext cx="4557816" cy="38522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content (Paste Special – Unformatted Text).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FEAC4-0276-79B0-13E4-3B45AF7A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AF5D4E-9120-AD93-F0A4-BAF3B7C3145F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63F9AAE-F168-7153-4CAE-D2CFD7BA0CBD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effectLst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35D8C81-1321-B8C8-C4CD-7A615A4E4AF6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3126DFFA-E54D-29B7-2317-613608D36C23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CABB9307-530E-1A3E-B9B5-B5E2F17226CD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22901217-8765-83A5-185C-7C22F784147A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F247A9D9-39C0-459A-0308-EC3AD24C413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783AE21A-95F6-52D8-9301-2B68842F10D8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EA67DA5D-DED6-E784-DF0D-AA7EB6F890A7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497A5F4F-2F35-6E4C-773A-38C276CC8E1F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2EAE9B-7D97-0512-5D31-EE904F00877B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417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759F3-B916-488B-A65E-15B7938AE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2F7B8-B29B-042D-7BA8-D435A2A7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9D40A-E9E4-E1F0-7896-8AA3A0508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2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D5A8D3-BBDD-E242-8D4A-11F137D29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1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9" r:id="rId16"/>
    <p:sldLayoutId id="2147483670" r:id="rId17"/>
    <p:sldLayoutId id="2147483666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9F9F1-8F41-51F4-F1B1-0A073689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A9D37-E908-BB3A-DE51-78B8F823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28D0-7E0A-EC2B-5B50-AA80EBEB6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4E4EFB-5801-4CB2-8F70-353BB675206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ADF6E-EF3D-91A1-EB8B-014252830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FAC0-B34A-5D68-259D-35895E02C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E020BF-D61E-4EF2-8D6E-5B8368CEE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s://app.powerbi.com/groups/d22e3114-4f7c-47e9-a285-3226fad0474c/reports/8e4ea857-76b5-49fe-a0da-97100189f1f3/6d8923889997fc7d240f?experience=power-b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alta.edu/transformat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EA75-7F56-4464-F208-046138C94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84338"/>
            <a:ext cx="5779625" cy="1697037"/>
          </a:xfrm>
        </p:spPr>
        <p:txBody>
          <a:bodyPr/>
          <a:lstStyle/>
          <a:p>
            <a:r>
              <a:rPr lang="en-US"/>
              <a:t>Transformation Data Summit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C0F5B01-DD00-FF1E-0A29-504DA2C18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10727"/>
            <a:ext cx="6019548" cy="4470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solidFill>
                  <a:srgbClr val="00B0F0"/>
                </a:solidFill>
                <a:latin typeface="Arial"/>
                <a:cs typeface="Arial"/>
              </a:rPr>
              <a:t>Presented by districtwide Institutional Research Team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69B0F6-322E-11A8-6452-8CC6EC827C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November 3rd, 2025, PCCD Atrium </a:t>
            </a:r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6610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B6BDD-91BE-F1CA-90F3-49B4C8E6B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9430-CF41-4BEA-B34A-22BE2D7D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6276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Transfer to a Four-Year College or University (2018-2019)</a:t>
            </a:r>
            <a:br>
              <a:rPr lang="en-US"/>
            </a:b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4B3BB-1B7A-109D-E623-B0774CA900C5}"/>
              </a:ext>
            </a:extLst>
          </p:cNvPr>
          <p:cNvSpPr txBox="1"/>
          <p:nvPr/>
        </p:nvSpPr>
        <p:spPr>
          <a:xfrm>
            <a:off x="808910" y="1092609"/>
            <a:ext cx="10593730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Cohort: enrolled for the first time in higher education as general-admit credit student, </a:t>
            </a:r>
            <a:endParaRPr lang="en-US">
              <a:solidFill>
                <a:srgbClr val="000000"/>
              </a:solidFill>
              <a:latin typeface="Aptos" panose="02110004020202020204"/>
              <a:ea typeface="Noto Sans"/>
              <a:cs typeface="Noto Sans"/>
            </a:endParaRPr>
          </a:p>
          <a:p>
            <a:pPr algn="ctr"/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earned 12+ units at any community college, and exited the community college system</a:t>
            </a:r>
            <a:endParaRPr lang="en-US"/>
          </a:p>
          <a:p>
            <a:pPr algn="ctr"/>
            <a:endParaRPr lang="en-US" sz="600">
              <a:solidFill>
                <a:srgbClr val="2C2C2C"/>
              </a:solidFill>
              <a:latin typeface="Noto Sans"/>
              <a:ea typeface="Noto Sans"/>
              <a:cs typeface="Noto Sans"/>
            </a:endParaRPr>
          </a:p>
          <a:p>
            <a:pPr algn="ctr"/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The proportion of cohort students who enrolled at a four-year college or university </a:t>
            </a:r>
            <a:r>
              <a:rPr lang="en-US" sz="1500" i="1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within 4 years </a:t>
            </a:r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of first enrollment</a:t>
            </a: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08A1B2-2AF9-FCE5-C7D3-05EB573F1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611935"/>
              </p:ext>
            </p:extLst>
          </p:nvPr>
        </p:nvGraphicFramePr>
        <p:xfrm>
          <a:off x="1994654" y="2002316"/>
          <a:ext cx="8168640" cy="111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136641851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318054522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1567252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051933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Alameda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Berkeley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Laney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Merritt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1326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21% [80]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19% [93]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15% [92]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20% [66]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977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/>
                        <a:t>Bay Area: </a:t>
                      </a:r>
                      <a:r>
                        <a:rPr lang="en-US" b="0"/>
                        <a:t>26%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/>
                        <a:t>Statewide: </a:t>
                      </a:r>
                      <a:r>
                        <a:rPr lang="en-US" b="0"/>
                        <a:t>27%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926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4FECB9E-8716-9D16-7F21-E52FE7231E98}"/>
              </a:ext>
            </a:extLst>
          </p:cNvPr>
          <p:cNvSpPr txBox="1"/>
          <p:nvPr/>
        </p:nvSpPr>
        <p:spPr>
          <a:xfrm>
            <a:off x="1741521" y="3530475"/>
            <a:ext cx="8717720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ea typeface="+mn-lt"/>
                <a:cs typeface="+mn-lt"/>
              </a:rPr>
              <a:t>Disproportionately impacted subgroups at more than one </a:t>
            </a:r>
            <a:r>
              <a:rPr lang="en-US" sz="2000" b="1">
                <a:solidFill>
                  <a:srgbClr val="0070C0"/>
                </a:solidFill>
              </a:rPr>
              <a:t>college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489C3EE1-7A04-3D4B-4ED5-A62FF2C628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936253"/>
              </p:ext>
            </p:extLst>
          </p:nvPr>
        </p:nvGraphicFramePr>
        <p:xfrm>
          <a:off x="2881690" y="3924439"/>
          <a:ext cx="6444336" cy="112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84">
                  <a:extLst>
                    <a:ext uri="{9D8B030D-6E8A-4147-A177-3AD203B41FA5}">
                      <a16:colId xmlns:a16="http://schemas.microsoft.com/office/drawing/2014/main" val="650551816"/>
                    </a:ext>
                  </a:extLst>
                </a:gridCol>
                <a:gridCol w="1611084">
                  <a:extLst>
                    <a:ext uri="{9D8B030D-6E8A-4147-A177-3AD203B41FA5}">
                      <a16:colId xmlns:a16="http://schemas.microsoft.com/office/drawing/2014/main" val="3896341068"/>
                    </a:ext>
                  </a:extLst>
                </a:gridCol>
                <a:gridCol w="1611084">
                  <a:extLst>
                    <a:ext uri="{9D8B030D-6E8A-4147-A177-3AD203B41FA5}">
                      <a16:colId xmlns:a16="http://schemas.microsoft.com/office/drawing/2014/main" val="2095844129"/>
                    </a:ext>
                  </a:extLst>
                </a:gridCol>
                <a:gridCol w="1611084">
                  <a:extLst>
                    <a:ext uri="{9D8B030D-6E8A-4147-A177-3AD203B41FA5}">
                      <a16:colId xmlns:a16="http://schemas.microsoft.com/office/drawing/2014/main" val="296485259"/>
                    </a:ext>
                  </a:extLst>
                </a:gridCol>
              </a:tblGrid>
              <a:tr h="385280">
                <a:tc>
                  <a:txBody>
                    <a:bodyPr/>
                    <a:lstStyle/>
                    <a:p>
                      <a:r>
                        <a:rPr lang="en-US" dirty="0"/>
                        <a:t>Alameda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Merritt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6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Asian  13% [24]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Asian  12% [30]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3554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 err="1"/>
                        <a:t>Latiné</a:t>
                      </a:r>
                      <a:r>
                        <a:rPr lang="en-US" sz="1600" dirty="0"/>
                        <a:t>  13% [12]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Aptos"/>
                        </a:rPr>
                        <a:t>Latiné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  13% </a:t>
                      </a:r>
                      <a:r>
                        <a:rPr lang="en-US" sz="1600" dirty="0"/>
                        <a:t>[17]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245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59DFBC0-15B7-3D1B-711B-E1356886A667}"/>
              </a:ext>
            </a:extLst>
          </p:cNvPr>
          <p:cNvSpPr txBox="1"/>
          <p:nvPr/>
        </p:nvSpPr>
        <p:spPr>
          <a:xfrm>
            <a:off x="456000" y="5101221"/>
            <a:ext cx="1126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Asian students comprised a higher proportion of the transfer cohort than the general first-time cohort or student population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 sz="1600"/>
              <a:t>Cohort partially during the height of pandemic</a:t>
            </a:r>
          </a:p>
        </p:txBody>
      </p:sp>
    </p:spTree>
    <p:extLst>
      <p:ext uri="{BB962C8B-B14F-4D97-AF65-F5344CB8AC3E}">
        <p14:creationId xmlns:p14="http://schemas.microsoft.com/office/powerpoint/2010/main" val="86062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F0E91-E73C-4540-7F0A-C2E166C2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85C-3A26-C156-5723-85DD38DF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6276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Comprehensive Student Education Plans </a:t>
            </a:r>
            <a:br>
              <a:rPr lang="en-US"/>
            </a:br>
            <a:endParaRPr lang="en-US" sz="20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17A67B-A0D5-0A39-03EC-ED469D1F7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771948"/>
              </p:ext>
            </p:extLst>
          </p:nvPr>
        </p:nvGraphicFramePr>
        <p:xfrm>
          <a:off x="654801" y="1456700"/>
          <a:ext cx="10878766" cy="222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742">
                  <a:extLst>
                    <a:ext uri="{9D8B030D-6E8A-4147-A177-3AD203B41FA5}">
                      <a16:colId xmlns:a16="http://schemas.microsoft.com/office/drawing/2014/main" val="3669895494"/>
                    </a:ext>
                  </a:extLst>
                </a:gridCol>
                <a:gridCol w="2630008">
                  <a:extLst>
                    <a:ext uri="{9D8B030D-6E8A-4147-A177-3AD203B41FA5}">
                      <a16:colId xmlns:a16="http://schemas.microsoft.com/office/drawing/2014/main" val="3651677999"/>
                    </a:ext>
                  </a:extLst>
                </a:gridCol>
                <a:gridCol w="2630008">
                  <a:extLst>
                    <a:ext uri="{9D8B030D-6E8A-4147-A177-3AD203B41FA5}">
                      <a16:colId xmlns:a16="http://schemas.microsoft.com/office/drawing/2014/main" val="63695357"/>
                    </a:ext>
                  </a:extLst>
                </a:gridCol>
                <a:gridCol w="2630008">
                  <a:extLst>
                    <a:ext uri="{9D8B030D-6E8A-4147-A177-3AD203B41FA5}">
                      <a16:colId xmlns:a16="http://schemas.microsoft.com/office/drawing/2014/main" val="2215672528"/>
                    </a:ext>
                  </a:extLst>
                </a:gridCol>
              </a:tblGrid>
              <a:tr h="370839">
                <a:tc gridSpan="4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/>
                        <a:t>New, First-time, Matriculating Students (Fall 2022 – Spring 2024)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92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# in Cohorts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% SEP in First Semester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% SEP in First Year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1326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Alameda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9% [185]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12% [268]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9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Berkeley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2040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21% [419]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27% [545]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9263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Laney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2787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18% [488]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23% [646]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7936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</a:rPr>
                        <a:t>Merritt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1195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21% [249]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27% [324]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470717"/>
                  </a:ext>
                </a:extLst>
              </a:tr>
            </a:tbl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C779CB16-5805-60FB-2AFE-39FD84B84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08119"/>
              </p:ext>
            </p:extLst>
          </p:nvPr>
        </p:nvGraphicFramePr>
        <p:xfrm>
          <a:off x="654911" y="4723557"/>
          <a:ext cx="10901412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353">
                  <a:extLst>
                    <a:ext uri="{9D8B030D-6E8A-4147-A177-3AD203B41FA5}">
                      <a16:colId xmlns:a16="http://schemas.microsoft.com/office/drawing/2014/main" val="650551816"/>
                    </a:ext>
                  </a:extLst>
                </a:gridCol>
                <a:gridCol w="2725353">
                  <a:extLst>
                    <a:ext uri="{9D8B030D-6E8A-4147-A177-3AD203B41FA5}">
                      <a16:colId xmlns:a16="http://schemas.microsoft.com/office/drawing/2014/main" val="3896341068"/>
                    </a:ext>
                  </a:extLst>
                </a:gridCol>
                <a:gridCol w="2725353">
                  <a:extLst>
                    <a:ext uri="{9D8B030D-6E8A-4147-A177-3AD203B41FA5}">
                      <a16:colId xmlns:a16="http://schemas.microsoft.com/office/drawing/2014/main" val="2095844129"/>
                    </a:ext>
                  </a:extLst>
                </a:gridCol>
                <a:gridCol w="2725353">
                  <a:extLst>
                    <a:ext uri="{9D8B030D-6E8A-4147-A177-3AD203B41FA5}">
                      <a16:colId xmlns:a16="http://schemas.microsoft.com/office/drawing/2014/main" val="296485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Alameda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Merritt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6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American Indian, Asian, Pacific Islander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Black/African American, 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Latiné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, Multi-ethnic,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Aged 25+, Asian, White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Latiné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355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23B9C4C-6CE5-F8E5-8101-933C98617F62}"/>
              </a:ext>
            </a:extLst>
          </p:cNvPr>
          <p:cNvSpPr txBox="1"/>
          <p:nvPr/>
        </p:nvSpPr>
        <p:spPr>
          <a:xfrm>
            <a:off x="1733583" y="4323018"/>
            <a:ext cx="8717720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ea typeface="+mn-lt"/>
                <a:cs typeface="+mn-lt"/>
              </a:rPr>
              <a:t>Disproportionately Impacted Subgroups</a:t>
            </a:r>
            <a:endParaRPr lang="en-US" sz="20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D45EE-529D-30AA-ED9A-5B14CED9D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3B4B-90F2-F110-BBEF-37F16970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6276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Equity Considerations for Transformation Recommendations</a:t>
            </a:r>
            <a:br>
              <a:rPr lang="en-US"/>
            </a:br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587F73-0BAF-2FE4-8B08-9B45A400D1F0}"/>
              </a:ext>
            </a:extLst>
          </p:cNvPr>
          <p:cNvSpPr txBox="1"/>
          <p:nvPr/>
        </p:nvSpPr>
        <p:spPr>
          <a:xfrm>
            <a:off x="1179241" y="1387999"/>
            <a:ext cx="9849677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+mn-lt"/>
                <a:cs typeface="+mn-lt"/>
              </a:rPr>
              <a:t>District wide transformation grounded in equity and social justice to mitigate barriers for students. Transformation to be student ready colleges fostering a sense of belonging for all student groups.</a:t>
            </a:r>
          </a:p>
          <a:p>
            <a:endParaRPr lang="en-US" sz="2000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Keep </a:t>
            </a:r>
            <a:r>
              <a:rPr lang="en-US" sz="2000" b="1">
                <a:solidFill>
                  <a:srgbClr val="0070C0"/>
                </a:solidFill>
                <a:ea typeface="+mn-lt"/>
                <a:cs typeface="+mn-lt"/>
              </a:rPr>
              <a:t>equity and student success </a:t>
            </a:r>
            <a:r>
              <a:rPr lang="en-US" sz="2000">
                <a:ea typeface="+mn-lt"/>
                <a:cs typeface="+mn-lt"/>
              </a:rPr>
              <a:t>at the center of transformation planning and decision-making</a:t>
            </a:r>
            <a:br>
              <a:rPr lang="en-US" sz="200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Use the transformation process to </a:t>
            </a:r>
            <a:r>
              <a:rPr lang="en-US" sz="2000" b="1">
                <a:solidFill>
                  <a:srgbClr val="0070C0"/>
                </a:solidFill>
                <a:ea typeface="+mn-lt"/>
                <a:cs typeface="+mn-lt"/>
              </a:rPr>
              <a:t>identify and reduce structural barriers</a:t>
            </a:r>
            <a:r>
              <a:rPr lang="en-US" sz="2000">
                <a:ea typeface="+mn-lt"/>
                <a:cs typeface="+mn-lt"/>
              </a:rPr>
              <a:t> that hinder access, persistence, or completion</a:t>
            </a:r>
            <a:endParaRPr lang="en-US" sz="2000"/>
          </a:p>
          <a:p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/>
              <a:t>Develop a cross-district approach to </a:t>
            </a:r>
            <a:r>
              <a:rPr lang="en-US" sz="2000" b="1">
                <a:solidFill>
                  <a:srgbClr val="0070C0"/>
                </a:solidFill>
              </a:rPr>
              <a:t>increase students completing SEPs</a:t>
            </a:r>
          </a:p>
          <a:p>
            <a:pPr marL="285750" indent="-285750">
              <a:buFont typeface="Arial"/>
              <a:buChar char="•"/>
            </a:pPr>
            <a:endParaRPr lang="en-US" sz="2000"/>
          </a:p>
          <a:p>
            <a:pPr marL="285750" indent="-285750">
              <a:buFont typeface="Arial"/>
              <a:buChar char="•"/>
            </a:pPr>
            <a:endParaRPr lang="en-US" sz="2000"/>
          </a:p>
          <a:p>
            <a:pPr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2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D019A-3275-C0C7-1F35-47B542679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BE24-76F5-7961-988B-6E02BE48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33" y="1501634"/>
            <a:ext cx="11620692" cy="1499616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 Academic Program Analysis</a:t>
            </a:r>
            <a:endParaRPr lang="en-US" sz="8000" b="1" i="1">
              <a:solidFill>
                <a:srgbClr val="0070C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3C17EC-E55A-C9D6-11E4-218AF464B63B}"/>
              </a:ext>
            </a:extLst>
          </p:cNvPr>
          <p:cNvSpPr txBox="1">
            <a:spLocks/>
          </p:cNvSpPr>
          <p:nvPr/>
        </p:nvSpPr>
        <p:spPr>
          <a:xfrm>
            <a:off x="7957784" y="4484751"/>
            <a:ext cx="2555520" cy="1447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0">
                <a:solidFill>
                  <a:srgbClr val="0070C0"/>
                </a:solidFill>
              </a:rPr>
              <a:t>Dr. Helen Ku</a:t>
            </a:r>
          </a:p>
        </p:txBody>
      </p:sp>
    </p:spTree>
    <p:extLst>
      <p:ext uri="{BB962C8B-B14F-4D97-AF65-F5344CB8AC3E}">
        <p14:creationId xmlns:p14="http://schemas.microsoft.com/office/powerpoint/2010/main" val="386868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78403-074E-D3D2-9500-4771DDFAE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CF156A8A-14AF-148C-9BC6-38658F802D65}"/>
              </a:ext>
            </a:extLst>
          </p:cNvPr>
          <p:cNvSpPr txBox="1">
            <a:spLocks/>
          </p:cNvSpPr>
          <p:nvPr/>
        </p:nvSpPr>
        <p:spPr>
          <a:xfrm>
            <a:off x="366204" y="1911215"/>
            <a:ext cx="11429714" cy="183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sz="6600" b="1">
                <a:solidFill>
                  <a:srgbClr val="416BA9"/>
                </a:solidFill>
                <a:latin typeface="Aptos Display"/>
                <a:cs typeface="Arial"/>
              </a:rPr>
              <a:t>378</a:t>
            </a:r>
            <a:r>
              <a:rPr lang="en-US" sz="4000" b="1">
                <a:latin typeface="Aptos Display"/>
                <a:cs typeface="Arial"/>
              </a:rPr>
              <a:t> </a:t>
            </a:r>
            <a:r>
              <a:rPr lang="en-US" sz="4000" b="1">
                <a:solidFill>
                  <a:schemeClr val="tx2"/>
                </a:solidFill>
                <a:latin typeface="Aptos Display"/>
                <a:cs typeface="Arial"/>
              </a:rPr>
              <a:t>current unique academic programs</a:t>
            </a:r>
            <a:endParaRPr lang="en-US" sz="4000">
              <a:solidFill>
                <a:schemeClr val="tx2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3600" b="1"/>
          </a:p>
          <a:p>
            <a:pPr marL="628650" indent="-514350">
              <a:lnSpc>
                <a:spcPct val="115000"/>
              </a:lnSpc>
              <a:spcBef>
                <a:spcPts val="0"/>
              </a:spcBef>
              <a:buSzPts val="1800"/>
              <a:buFont typeface="+mj-lt"/>
              <a:buAutoNum type="arabicPeriod"/>
            </a:pPr>
            <a:endParaRPr lang="en-US" sz="3600" b="1"/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3600" b="1"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  <a:latin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5BFCC946-37BB-A058-7FA5-5E23B1173804}"/>
              </a:ext>
            </a:extLst>
          </p:cNvPr>
          <p:cNvSpPr txBox="1">
            <a:spLocks/>
          </p:cNvSpPr>
          <p:nvPr/>
        </p:nvSpPr>
        <p:spPr>
          <a:xfrm>
            <a:off x="430786" y="457199"/>
            <a:ext cx="10940786" cy="759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buFont typeface="Play"/>
              <a:buNone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Academic Programs at Peralta Colleges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lameda - MCPR">
            <a:extLst>
              <a:ext uri="{FF2B5EF4-FFF2-40B4-BE49-F238E27FC236}">
                <a16:creationId xmlns:a16="http://schemas.microsoft.com/office/drawing/2014/main" id="{66608F48-BE40-998E-0543-AE0A97C6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135" y="4454332"/>
            <a:ext cx="1194487" cy="1309263"/>
          </a:xfrm>
          <a:prstGeom prst="rect">
            <a:avLst/>
          </a:prstGeom>
        </p:spPr>
      </p:pic>
      <p:pic>
        <p:nvPicPr>
          <p:cNvPr id="5" name="Picture 4" descr="Laney - MCPR">
            <a:extLst>
              <a:ext uri="{FF2B5EF4-FFF2-40B4-BE49-F238E27FC236}">
                <a16:creationId xmlns:a16="http://schemas.microsoft.com/office/drawing/2014/main" id="{88EC5281-E0EE-4ECA-DEA9-32855C341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038" y="4454218"/>
            <a:ext cx="1318056" cy="1328353"/>
          </a:xfrm>
          <a:prstGeom prst="rect">
            <a:avLst/>
          </a:prstGeom>
        </p:spPr>
      </p:pic>
      <p:pic>
        <p:nvPicPr>
          <p:cNvPr id="6" name="Picture 5" descr="Merritt - MCPR">
            <a:extLst>
              <a:ext uri="{FF2B5EF4-FFF2-40B4-BE49-F238E27FC236}">
                <a16:creationId xmlns:a16="http://schemas.microsoft.com/office/drawing/2014/main" id="{AF764DD1-FBB6-825D-431C-84BA2BEFC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698" y="4454218"/>
            <a:ext cx="1318055" cy="1328353"/>
          </a:xfrm>
          <a:prstGeom prst="rect">
            <a:avLst/>
          </a:prstGeom>
        </p:spPr>
      </p:pic>
      <p:pic>
        <p:nvPicPr>
          <p:cNvPr id="7" name="Picture 6" descr="Berkeley - MCPR">
            <a:extLst>
              <a:ext uri="{FF2B5EF4-FFF2-40B4-BE49-F238E27FC236}">
                <a16:creationId xmlns:a16="http://schemas.microsoft.com/office/drawing/2014/main" id="{A87FC4D5-7516-A10B-3470-668EDF4DB4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857" y="4452481"/>
            <a:ext cx="1318054" cy="132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9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8D8F3-2236-BA06-41A4-E74DAC6F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9730-3F71-916E-D79F-F93B3A03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22" y="249032"/>
            <a:ext cx="11204117" cy="54661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800"/>
              <a:t>     Degree and Award Types</a:t>
            </a:r>
            <a:br>
              <a:rPr lang="en-US" sz="2700"/>
            </a:br>
            <a:r>
              <a:rPr lang="en-US" sz="2700">
                <a:solidFill>
                  <a:schemeClr val="tx1"/>
                </a:solidFill>
              </a:rPr>
              <a:t>  </a:t>
            </a:r>
            <a:br>
              <a:rPr lang="en-US" sz="2700">
                <a:solidFill>
                  <a:schemeClr val="tx1"/>
                </a:solidFill>
              </a:rPr>
            </a:br>
            <a:r>
              <a:rPr lang="en-US" sz="2700">
                <a:solidFill>
                  <a:schemeClr val="tx1"/>
                </a:solidFill>
              </a:rPr>
              <a:t>  AA</a:t>
            </a:r>
            <a:r>
              <a:rPr lang="en-US" sz="2700"/>
              <a:t>   = </a:t>
            </a:r>
            <a:r>
              <a:rPr lang="en-US" sz="2700">
                <a:solidFill>
                  <a:srgbClr val="0070C0"/>
                </a:solidFill>
              </a:rPr>
              <a:t>Associate of Arts</a:t>
            </a:r>
            <a:br>
              <a:rPr lang="en-US" sz="2700"/>
            </a:br>
            <a:r>
              <a:rPr lang="en-US" sz="2700"/>
              <a:t>  </a:t>
            </a:r>
            <a:r>
              <a:rPr lang="en-US" sz="2700">
                <a:solidFill>
                  <a:schemeClr val="tx1"/>
                </a:solidFill>
              </a:rPr>
              <a:t>AAT</a:t>
            </a:r>
            <a:r>
              <a:rPr lang="en-US" sz="2700"/>
              <a:t> = </a:t>
            </a:r>
            <a:r>
              <a:rPr lang="en-US" sz="2700">
                <a:solidFill>
                  <a:srgbClr val="0070C0"/>
                </a:solidFill>
              </a:rPr>
              <a:t>Associate of Arts -Transfer</a:t>
            </a:r>
            <a:br>
              <a:rPr lang="en-US" sz="2700"/>
            </a:br>
            <a:r>
              <a:rPr lang="en-US" sz="2700"/>
              <a:t>  </a:t>
            </a:r>
            <a:r>
              <a:rPr lang="en-US" sz="2700">
                <a:solidFill>
                  <a:schemeClr val="tx1"/>
                </a:solidFill>
              </a:rPr>
              <a:t>AS</a:t>
            </a:r>
            <a:r>
              <a:rPr lang="en-US" sz="2700"/>
              <a:t>    = </a:t>
            </a:r>
            <a:r>
              <a:rPr lang="en-US" sz="2700">
                <a:solidFill>
                  <a:srgbClr val="0070C0"/>
                </a:solidFill>
              </a:rPr>
              <a:t>Associate of Science</a:t>
            </a:r>
            <a:br>
              <a:rPr lang="en-US" sz="2700"/>
            </a:br>
            <a:r>
              <a:rPr lang="en-US" sz="2700"/>
              <a:t>  </a:t>
            </a:r>
            <a:r>
              <a:rPr lang="en-US" sz="2700">
                <a:solidFill>
                  <a:schemeClr val="tx1"/>
                </a:solidFill>
              </a:rPr>
              <a:t>AST</a:t>
            </a:r>
            <a:r>
              <a:rPr lang="en-US" sz="2700"/>
              <a:t>  = </a:t>
            </a:r>
            <a:r>
              <a:rPr lang="en-US" sz="2700">
                <a:solidFill>
                  <a:srgbClr val="0070C0"/>
                </a:solidFill>
              </a:rPr>
              <a:t>Associate of Science –Transfer</a:t>
            </a:r>
            <a:br>
              <a:rPr lang="en-US" sz="2700"/>
            </a:br>
            <a:r>
              <a:rPr lang="en-US" sz="2700"/>
              <a:t>  </a:t>
            </a:r>
            <a:r>
              <a:rPr lang="en-US" sz="2700">
                <a:solidFill>
                  <a:schemeClr val="tx1"/>
                </a:solidFill>
              </a:rPr>
              <a:t>CA </a:t>
            </a:r>
            <a:r>
              <a:rPr lang="en-US" sz="2700"/>
              <a:t>   = </a:t>
            </a:r>
            <a:r>
              <a:rPr lang="en-US" sz="2700">
                <a:solidFill>
                  <a:srgbClr val="0070C0"/>
                </a:solidFill>
              </a:rPr>
              <a:t>Certificate of Achievement</a:t>
            </a:r>
            <a:br>
              <a:rPr lang="en-US" sz="2700"/>
            </a:br>
            <a:r>
              <a:rPr lang="en-US" sz="2700"/>
              <a:t>  </a:t>
            </a:r>
            <a:r>
              <a:rPr lang="en-US" sz="2700">
                <a:solidFill>
                  <a:schemeClr val="tx1"/>
                </a:solidFill>
              </a:rPr>
              <a:t>CP</a:t>
            </a:r>
            <a:r>
              <a:rPr lang="en-US" sz="2700"/>
              <a:t>    = </a:t>
            </a:r>
            <a:r>
              <a:rPr lang="en-US" sz="2700">
                <a:solidFill>
                  <a:srgbClr val="0070C0"/>
                </a:solidFill>
              </a:rPr>
              <a:t>Certificate of Proficiency</a:t>
            </a:r>
            <a:br>
              <a:rPr lang="en-US" sz="4800"/>
            </a:br>
            <a:endParaRPr lang="en-US" sz="4800"/>
          </a:p>
        </p:txBody>
      </p:sp>
      <p:pic>
        <p:nvPicPr>
          <p:cNvPr id="3" name="Picture 2" descr="Peralta Community College District Employees, Location, Alumni | LinkedIn">
            <a:extLst>
              <a:ext uri="{FF2B5EF4-FFF2-40B4-BE49-F238E27FC236}">
                <a16:creationId xmlns:a16="http://schemas.microsoft.com/office/drawing/2014/main" id="{8643ACF4-02F8-1637-8F4D-59FAADC18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174" y="4474810"/>
            <a:ext cx="4594833" cy="17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3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5F5E1-1F63-C98B-2867-E45B8B313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145881-EED3-EF6E-9CF7-F34F0C1D9B5D}"/>
              </a:ext>
            </a:extLst>
          </p:cNvPr>
          <p:cNvSpPr/>
          <p:nvPr/>
        </p:nvSpPr>
        <p:spPr>
          <a:xfrm>
            <a:off x="8515864" y="1688756"/>
            <a:ext cx="2831756" cy="1472513"/>
          </a:xfrm>
          <a:prstGeom prst="roundRect">
            <a:avLst/>
          </a:prstGeom>
          <a:solidFill>
            <a:srgbClr val="63A3E3"/>
          </a:solidFill>
          <a:ln>
            <a:solidFill>
              <a:srgbClr val="63A3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8C87074C-E0DD-B65C-A075-074D9DBEDF8A}"/>
              </a:ext>
            </a:extLst>
          </p:cNvPr>
          <p:cNvSpPr txBox="1">
            <a:spLocks/>
          </p:cNvSpPr>
          <p:nvPr/>
        </p:nvSpPr>
        <p:spPr>
          <a:xfrm>
            <a:off x="267273" y="1532379"/>
            <a:ext cx="10585511" cy="486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3000" b="1">
                <a:latin typeface="Aptos Display"/>
                <a:cs typeface="Arial"/>
              </a:rPr>
              <a:t>Liberal Arts/Social &amp; Behavior, AA </a:t>
            </a:r>
            <a:r>
              <a:rPr lang="en-US" sz="3000">
                <a:latin typeface="Aptos Display"/>
                <a:cs typeface="Arial"/>
              </a:rPr>
              <a:t>(162) </a:t>
            </a:r>
            <a:endParaRPr lang="en-US" sz="3000">
              <a:latin typeface="Aptos Display"/>
            </a:endParaRPr>
          </a:p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900" b="1">
                <a:latin typeface="Aptos Display"/>
                <a:cs typeface="Arial"/>
              </a:rPr>
              <a:t>Social Sciences, AA</a:t>
            </a:r>
            <a:r>
              <a:rPr lang="en-US" sz="2900">
                <a:latin typeface="Aptos Display"/>
                <a:cs typeface="Arial"/>
              </a:rPr>
              <a:t> (152) </a:t>
            </a:r>
          </a:p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800" b="1">
                <a:latin typeface="Aptos Display"/>
                <a:cs typeface="Arial"/>
              </a:rPr>
              <a:t>Assistant Teacher, CP</a:t>
            </a:r>
            <a:r>
              <a:rPr lang="en-US" sz="2800">
                <a:latin typeface="Aptos Display"/>
                <a:cs typeface="Arial"/>
              </a:rPr>
              <a:t> (143) </a:t>
            </a:r>
            <a:endParaRPr lang="en-US" sz="2800">
              <a:latin typeface="Aptos Display"/>
            </a:endParaRPr>
          </a:p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700" b="1">
                <a:latin typeface="Aptos Display"/>
                <a:cs typeface="Arial"/>
              </a:rPr>
              <a:t>Health Sciences, AS</a:t>
            </a:r>
            <a:r>
              <a:rPr lang="en-US" sz="2700">
                <a:latin typeface="Aptos Display"/>
                <a:cs typeface="Arial"/>
              </a:rPr>
              <a:t> (120)</a:t>
            </a:r>
            <a:r>
              <a:rPr lang="en-US" sz="2700" b="1">
                <a:latin typeface="Aptos Display"/>
                <a:cs typeface="Arial"/>
              </a:rPr>
              <a:t> </a:t>
            </a:r>
            <a:endParaRPr lang="en-US" sz="2700" b="1">
              <a:latin typeface="Aptos Display"/>
            </a:endParaRPr>
          </a:p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400" b="1">
                <a:latin typeface="Aptos Display"/>
                <a:cs typeface="Arial"/>
              </a:rPr>
              <a:t>Business Administration, AST </a:t>
            </a:r>
            <a:r>
              <a:rPr lang="en-US" sz="2400">
                <a:latin typeface="Aptos Display"/>
                <a:cs typeface="Arial"/>
              </a:rPr>
              <a:t>(111)</a:t>
            </a:r>
            <a:r>
              <a:rPr lang="en-US" sz="2400" b="1">
                <a:latin typeface="Aptos Display"/>
                <a:cs typeface="Arial"/>
              </a:rPr>
              <a:t> </a:t>
            </a:r>
          </a:p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200" b="1">
                <a:latin typeface="Aptos Display"/>
                <a:cs typeface="Arial"/>
              </a:rPr>
              <a:t>Psychology, AAT </a:t>
            </a:r>
            <a:r>
              <a:rPr lang="en-US" sz="2200">
                <a:latin typeface="Aptos Display"/>
                <a:cs typeface="Arial"/>
              </a:rPr>
              <a:t>(103) </a:t>
            </a:r>
            <a:endParaRPr lang="en-US" sz="2200">
              <a:latin typeface="Aptos Display"/>
            </a:endParaRPr>
          </a:p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000" b="1">
                <a:latin typeface="Aptos Display"/>
                <a:cs typeface="Arial"/>
              </a:rPr>
              <a:t>Biology, AS </a:t>
            </a:r>
            <a:r>
              <a:rPr lang="en-US" sz="2100">
                <a:latin typeface="Aptos Display"/>
                <a:cs typeface="Arial"/>
              </a:rPr>
              <a:t>(74) </a:t>
            </a:r>
            <a:endParaRPr lang="en-US">
              <a:latin typeface="Aptos Display"/>
            </a:endParaRPr>
          </a:p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000" b="1">
                <a:latin typeface="Aptos Display"/>
                <a:cs typeface="Arial"/>
              </a:rPr>
              <a:t>Associate Teacher, CP </a:t>
            </a:r>
            <a:r>
              <a:rPr lang="en-US" sz="2100">
                <a:latin typeface="Aptos Display"/>
                <a:cs typeface="Arial"/>
              </a:rPr>
              <a:t>(73) </a:t>
            </a:r>
          </a:p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1900" b="1">
                <a:latin typeface="Aptos Display"/>
                <a:cs typeface="Arial"/>
              </a:rPr>
              <a:t>Mathematics, AST </a:t>
            </a:r>
            <a:r>
              <a:rPr lang="en-US" sz="1900">
                <a:latin typeface="Aptos Display"/>
                <a:cs typeface="Arial"/>
              </a:rPr>
              <a:t>(60) </a:t>
            </a:r>
          </a:p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1900" b="1">
                <a:latin typeface="Aptos Display"/>
                <a:cs typeface="Arial"/>
              </a:rPr>
              <a:t>Cosmetology, CA </a:t>
            </a:r>
            <a:r>
              <a:rPr lang="en-US" sz="1900">
                <a:latin typeface="Aptos Display"/>
                <a:cs typeface="Arial"/>
              </a:rPr>
              <a:t>(53) </a:t>
            </a:r>
            <a:r>
              <a:rPr lang="en-US" sz="1900" b="1">
                <a:latin typeface="Aptos Display"/>
                <a:cs typeface="Arial"/>
              </a:rPr>
              <a:t>   </a:t>
            </a:r>
          </a:p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800"/>
              <a:buAutoNum type="arabicPeriod"/>
            </a:pPr>
            <a:r>
              <a:rPr lang="en-US" sz="1900" b="1">
                <a:latin typeface="Aptos Display"/>
                <a:cs typeface="Arial"/>
              </a:rPr>
              <a:t>Emergency Med Tech I, CP </a:t>
            </a:r>
            <a:r>
              <a:rPr lang="en-US" sz="1900">
                <a:latin typeface="Aptos Display"/>
                <a:cs typeface="Arial"/>
              </a:rPr>
              <a:t>(41)</a:t>
            </a:r>
          </a:p>
          <a:p>
            <a:pPr marL="1085850" lvl="1" indent="-51435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ts val="1800"/>
              <a:buAutoNum type="arabicPeriod"/>
            </a:pPr>
            <a:r>
              <a:rPr lang="en-US" sz="1900" b="1">
                <a:latin typeface="Aptos Display"/>
                <a:cs typeface="Arial"/>
              </a:rPr>
              <a:t>Sociology, AAT </a:t>
            </a:r>
            <a:r>
              <a:rPr lang="en-US" sz="1900">
                <a:latin typeface="Aptos Display"/>
                <a:cs typeface="Arial"/>
              </a:rPr>
              <a:t>(41)</a:t>
            </a:r>
            <a:endParaRPr lang="en-US" sz="1900">
              <a:latin typeface="Aptos Display"/>
            </a:endParaRPr>
          </a:p>
          <a:p>
            <a:pPr marL="571500" lvl="1" indent="0">
              <a:lnSpc>
                <a:spcPct val="114999"/>
              </a:lnSpc>
              <a:spcBef>
                <a:spcPts val="0"/>
              </a:spcBef>
              <a:buSzPts val="1800"/>
              <a:buNone/>
            </a:pPr>
            <a:endParaRPr lang="en-US" sz="1900" b="1">
              <a:solidFill>
                <a:srgbClr val="000000"/>
              </a:solidFill>
            </a:endParaRPr>
          </a:p>
          <a:p>
            <a:pPr marL="628650" indent="-514350">
              <a:lnSpc>
                <a:spcPct val="115000"/>
              </a:lnSpc>
              <a:spcBef>
                <a:spcPts val="0"/>
              </a:spcBef>
              <a:buSzPts val="1800"/>
              <a:buFont typeface="Aptos Display" panose="02110004020202020204"/>
              <a:buAutoNum type="arabicPeriod"/>
            </a:pPr>
            <a:endParaRPr lang="en-US" sz="3600" b="1">
              <a:solidFill>
                <a:srgbClr val="000000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rgbClr val="000000"/>
              </a:solidFill>
              <a:ea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ea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3600" b="1">
              <a:solidFill>
                <a:schemeClr val="accent1"/>
              </a:solidFill>
              <a:ea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2400" b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2400">
              <a:solidFill>
                <a:schemeClr val="accent1"/>
              </a:solidFill>
              <a:ea typeface="Calibri"/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C84365C9-4356-6B32-1D5E-92E370650A35}"/>
              </a:ext>
            </a:extLst>
          </p:cNvPr>
          <p:cNvSpPr txBox="1">
            <a:spLocks/>
          </p:cNvSpPr>
          <p:nvPr/>
        </p:nvSpPr>
        <p:spPr>
          <a:xfrm>
            <a:off x="465033" y="457199"/>
            <a:ext cx="10897978" cy="836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Top 12 PCCD Program (Degrees/Awards</a:t>
            </a:r>
            <a:r>
              <a:rPr lang="en-US" sz="3600">
                <a:solidFill>
                  <a:schemeClr val="lt1"/>
                </a:solidFill>
                <a:latin typeface="Aptos Display"/>
                <a:ea typeface="Arial"/>
                <a:cs typeface="Arial"/>
                <a:sym typeface="Arial"/>
              </a:rPr>
              <a:t>)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D7815-126C-DA6D-C1BE-E0F60CC30A84}"/>
              </a:ext>
            </a:extLst>
          </p:cNvPr>
          <p:cNvSpPr txBox="1"/>
          <p:nvPr/>
        </p:nvSpPr>
        <p:spPr>
          <a:xfrm>
            <a:off x="8629135" y="1858809"/>
            <a:ext cx="2605216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AY 2025 PCCD Total Degrees/Awards</a:t>
            </a:r>
          </a:p>
          <a:p>
            <a:pPr algn="ctr"/>
            <a:r>
              <a:rPr lang="en-US" sz="2800" b="1"/>
              <a:t>3,400</a:t>
            </a:r>
          </a:p>
        </p:txBody>
      </p:sp>
      <p:pic>
        <p:nvPicPr>
          <p:cNvPr id="5" name="Picture 4" descr="Peralta Colleges. Passion. Purpose. Possibilities.">
            <a:extLst>
              <a:ext uri="{FF2B5EF4-FFF2-40B4-BE49-F238E27FC236}">
                <a16:creationId xmlns:a16="http://schemas.microsoft.com/office/drawing/2014/main" id="{B9F0D5AB-D32B-B54D-E2EE-4DE5743A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724" y="4571809"/>
            <a:ext cx="4833550" cy="15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2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B0751-CE77-AE31-8F36-4C4FDE71D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F8269158-FCFA-2CB7-D2CA-B6A8E4B8ED5C}"/>
              </a:ext>
            </a:extLst>
          </p:cNvPr>
          <p:cNvSpPr txBox="1">
            <a:spLocks/>
          </p:cNvSpPr>
          <p:nvPr/>
        </p:nvSpPr>
        <p:spPr>
          <a:xfrm>
            <a:off x="467665" y="1341396"/>
            <a:ext cx="10564917" cy="4611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1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Aptos Display" panose="02110004020202020204"/>
              <a:buAutoNum type="arabicPeriod"/>
            </a:pPr>
            <a:endParaRPr lang="en-US" sz="2400" b="1">
              <a:latin typeface="Aptos Display"/>
              <a:cs typeface="Arial"/>
            </a:endParaRPr>
          </a:p>
          <a:p>
            <a:pPr marL="1085850" lvl="1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400" b="1">
                <a:latin typeface="Aptos Display"/>
                <a:cs typeface="Arial"/>
              </a:rPr>
              <a:t>Anthropology (AAT)</a:t>
            </a:r>
            <a:endParaRPr lang="en-US" sz="2400">
              <a:latin typeface="Aptos Display"/>
            </a:endParaRPr>
          </a:p>
          <a:p>
            <a:pPr marL="1085850" lvl="1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400" b="1">
                <a:latin typeface="Aptos Display"/>
                <a:cs typeface="Arial"/>
              </a:rPr>
              <a:t>Business/Accounting (AST)</a:t>
            </a:r>
          </a:p>
          <a:p>
            <a:pPr marL="1085850" lvl="1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400" b="1">
                <a:latin typeface="Aptos Display"/>
                <a:cs typeface="Arial"/>
              </a:rPr>
              <a:t>Business Administration (AST) </a:t>
            </a:r>
            <a:endParaRPr lang="en-US"/>
          </a:p>
          <a:p>
            <a:pPr marL="1085850" lvl="1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+mj-lt"/>
              <a:buAutoNum type="arabicPeriod"/>
            </a:pPr>
            <a:r>
              <a:rPr lang="en-US" sz="2400" b="1">
                <a:latin typeface="Aptos Display"/>
                <a:cs typeface="Arial"/>
              </a:rPr>
              <a:t>Communication Studies (AAT)</a:t>
            </a:r>
          </a:p>
          <a:p>
            <a:pPr marL="1085850" lvl="1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400" b="1">
                <a:latin typeface="Aptos Display"/>
                <a:cs typeface="Arial"/>
              </a:rPr>
              <a:t>Economics (AAT)</a:t>
            </a:r>
          </a:p>
          <a:p>
            <a:pPr marL="1085850" lvl="1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400" b="1">
                <a:latin typeface="Aptos Display"/>
                <a:cs typeface="Arial"/>
              </a:rPr>
              <a:t>Mathematics (AST) </a:t>
            </a:r>
            <a:endParaRPr lang="en-US" sz="2400">
              <a:latin typeface="Aptos Display"/>
            </a:endParaRPr>
          </a:p>
          <a:p>
            <a:pPr marL="1085850" lvl="1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+mj-lt"/>
              <a:buAutoNum type="arabicPeriod"/>
            </a:pPr>
            <a:r>
              <a:rPr lang="en-US" sz="2400" b="1">
                <a:latin typeface="Aptos Display"/>
                <a:cs typeface="Arial"/>
              </a:rPr>
              <a:t>Psychology (AAT)</a:t>
            </a:r>
          </a:p>
          <a:p>
            <a:pPr marL="1085850" lvl="1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+mj-lt"/>
              <a:buAutoNum type="arabicPeriod"/>
            </a:pPr>
            <a:r>
              <a:rPr lang="en-US" sz="2400" b="1">
                <a:latin typeface="Aptos Display"/>
                <a:cs typeface="Arial"/>
              </a:rPr>
              <a:t>Sociology (AAT)</a:t>
            </a:r>
          </a:p>
          <a:p>
            <a:pPr marL="1085850" lvl="1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400" b="1">
                <a:latin typeface="Aptos Display"/>
                <a:cs typeface="Arial"/>
              </a:rPr>
              <a:t>Transfer Studies/IGETC (CA) *</a:t>
            </a:r>
            <a:endParaRPr lang="en-US" sz="2400">
              <a:latin typeface="Aptos Display"/>
            </a:endParaRPr>
          </a:p>
          <a:p>
            <a:pPr marL="1085850" lvl="1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+mj-lt"/>
              <a:buAutoNum type="arabicPeriod"/>
            </a:pPr>
            <a:r>
              <a:rPr lang="en-US" sz="2400" b="1">
                <a:latin typeface="Aptos Display"/>
                <a:cs typeface="Arial"/>
              </a:rPr>
              <a:t>Transfer Studies/CSU GE Breadth (CA) *  </a:t>
            </a:r>
            <a:endParaRPr lang="en-US" sz="2400">
              <a:latin typeface="Aptos Display"/>
              <a:cs typeface="Arial"/>
            </a:endParaRPr>
          </a:p>
          <a:p>
            <a:pPr marL="5715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en-US" sz="2200" b="1">
              <a:latin typeface="Aptos Display"/>
              <a:cs typeface="Arial"/>
            </a:endParaRPr>
          </a:p>
          <a:p>
            <a:pPr marL="5715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3000" b="1">
                <a:latin typeface="Aptos Display"/>
                <a:cs typeface="Arial"/>
              </a:rPr>
              <a:t> </a:t>
            </a:r>
            <a:r>
              <a:rPr lang="en-US" sz="2600" b="1" i="1">
                <a:solidFill>
                  <a:srgbClr val="0070C0"/>
                </a:solidFill>
                <a:latin typeface="Aptos Display"/>
                <a:cs typeface="Arial"/>
              </a:rPr>
              <a:t>*</a:t>
            </a:r>
            <a:r>
              <a:rPr lang="en-US" sz="2200" b="1" i="1">
                <a:solidFill>
                  <a:srgbClr val="0070C0"/>
                </a:solidFill>
                <a:latin typeface="Aptos Display"/>
                <a:cs typeface="Arial"/>
              </a:rPr>
              <a:t> no longer an option moving forward</a:t>
            </a:r>
          </a:p>
          <a:p>
            <a:pPr marL="628650" indent="-514350">
              <a:lnSpc>
                <a:spcPct val="115000"/>
              </a:lnSpc>
              <a:spcBef>
                <a:spcPts val="0"/>
              </a:spcBef>
              <a:buSzPts val="1800"/>
              <a:buFont typeface="Aptos Display" panose="02110004020202020204"/>
              <a:buAutoNum type="arabicPeriod"/>
            </a:pPr>
            <a:endParaRPr lang="en-US" sz="3600" b="1"/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rgbClr val="000000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8E818184-8BAC-2CAF-D42A-BBEB67CBEC7D}"/>
              </a:ext>
            </a:extLst>
          </p:cNvPr>
          <p:cNvSpPr txBox="1">
            <a:spLocks/>
          </p:cNvSpPr>
          <p:nvPr/>
        </p:nvSpPr>
        <p:spPr>
          <a:xfrm>
            <a:off x="465033" y="457199"/>
            <a:ext cx="10906539" cy="759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10 Academic Programs Offered at Every PCCD College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Untitled photo">
            <a:extLst>
              <a:ext uri="{FF2B5EF4-FFF2-40B4-BE49-F238E27FC236}">
                <a16:creationId xmlns:a16="http://schemas.microsoft.com/office/drawing/2014/main" id="{9FAA3AC7-DC12-A268-F239-83781F2B2A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59" r="26327"/>
          <a:stretch>
            <a:fillRect/>
          </a:stretch>
        </p:blipFill>
        <p:spPr>
          <a:xfrm>
            <a:off x="8209954" y="1850020"/>
            <a:ext cx="2647910" cy="31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7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D5EAB-C097-2A20-1C7B-09BD60632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D01E40C4-08DC-B657-B68A-0F24558D5B54}"/>
              </a:ext>
            </a:extLst>
          </p:cNvPr>
          <p:cNvSpPr txBox="1">
            <a:spLocks/>
          </p:cNvSpPr>
          <p:nvPr/>
        </p:nvSpPr>
        <p:spPr>
          <a:xfrm>
            <a:off x="433283" y="224366"/>
            <a:ext cx="10906539" cy="759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10 Academic Programs Offered at Every PCCD College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03E34E-68A6-6266-0D91-06D07E3D1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83" y="990962"/>
            <a:ext cx="11673417" cy="54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27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861D0-BF06-F806-3D1D-7DC8DB71E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A4E80D74-6057-A164-D2CF-FC30426EEFEB}"/>
              </a:ext>
            </a:extLst>
          </p:cNvPr>
          <p:cNvSpPr txBox="1">
            <a:spLocks/>
          </p:cNvSpPr>
          <p:nvPr/>
        </p:nvSpPr>
        <p:spPr>
          <a:xfrm>
            <a:off x="342419" y="1594134"/>
            <a:ext cx="10958387" cy="467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3800" b="1">
                <a:solidFill>
                  <a:srgbClr val="0070C0"/>
                </a:solidFill>
                <a:latin typeface="Aptos Display"/>
                <a:cs typeface="Arial"/>
              </a:rPr>
              <a:t>BCC &amp; COA &amp; LC</a:t>
            </a:r>
          </a:p>
          <a:p>
            <a:pPr marL="1543050" lvl="2" indent="-51435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3200">
                <a:latin typeface="Aptos Display"/>
                <a:cs typeface="Arial"/>
              </a:rPr>
              <a:t>English (AAT)</a:t>
            </a:r>
          </a:p>
          <a:p>
            <a:pPr marL="1543050" lvl="2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3200">
                <a:latin typeface="Aptos Display"/>
                <a:cs typeface="Arial"/>
              </a:rPr>
              <a:t>History (AAT)</a:t>
            </a:r>
          </a:p>
          <a:p>
            <a:pPr marL="1543050" lvl="2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3200">
                <a:latin typeface="Aptos Display"/>
                <a:cs typeface="Arial"/>
              </a:rPr>
              <a:t>Political Science (AAT)</a:t>
            </a: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>
              <a:latin typeface="Aptos Display"/>
            </a:endParaRP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3800" b="1">
                <a:solidFill>
                  <a:srgbClr val="0070C0"/>
                </a:solidFill>
                <a:latin typeface="Aptos Display"/>
                <a:cs typeface="Arial"/>
              </a:rPr>
              <a:t>BCC &amp; LC &amp; MC </a:t>
            </a:r>
            <a:r>
              <a:rPr lang="en-US" sz="3600" b="1">
                <a:solidFill>
                  <a:srgbClr val="0070C0"/>
                </a:solidFill>
                <a:latin typeface="Aptos Display"/>
                <a:cs typeface="Arial"/>
              </a:rPr>
              <a:t>(no duplicated programs)</a:t>
            </a: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>
              <a:solidFill>
                <a:srgbClr val="000000"/>
              </a:solidFill>
              <a:latin typeface="Aptos Display"/>
            </a:endParaRP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3800" b="1">
                <a:solidFill>
                  <a:srgbClr val="0070C0"/>
                </a:solidFill>
                <a:latin typeface="Aptos Display"/>
                <a:cs typeface="Arial"/>
              </a:rPr>
              <a:t>BCC &amp; COA &amp; MC</a:t>
            </a:r>
          </a:p>
          <a:p>
            <a:pPr marL="1543050" lvl="2" indent="-51435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3200">
                <a:latin typeface="Aptos Display"/>
                <a:cs typeface="Arial"/>
              </a:rPr>
              <a:t>Liberal Arts/Arts &amp; Humanities (AA)</a:t>
            </a: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>
              <a:solidFill>
                <a:srgbClr val="0070C0"/>
              </a:solidFill>
              <a:latin typeface="Aptos Display"/>
            </a:endParaRP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3800" b="1">
                <a:solidFill>
                  <a:srgbClr val="0070C0"/>
                </a:solidFill>
                <a:latin typeface="Aptos Display"/>
                <a:cs typeface="Arial"/>
              </a:rPr>
              <a:t>COA &amp; LC &amp; MC</a:t>
            </a:r>
          </a:p>
          <a:p>
            <a:pPr marL="1543050" lvl="2" indent="-51435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3200">
                <a:latin typeface="Aptos Display"/>
                <a:cs typeface="Arial"/>
              </a:rPr>
              <a:t>African-American Studies (AA)</a:t>
            </a:r>
          </a:p>
          <a:p>
            <a:pPr marL="1543050" lvl="2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3200">
                <a:latin typeface="Aptos Display"/>
                <a:cs typeface="Arial"/>
              </a:rPr>
              <a:t>Business/Accounting (CA)</a:t>
            </a:r>
          </a:p>
          <a:p>
            <a:pPr marL="1543050" lvl="2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3200">
                <a:latin typeface="Aptos Display"/>
                <a:cs typeface="Arial"/>
              </a:rPr>
              <a:t>Mathematics (AS)</a:t>
            </a: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628650" indent="-514350">
              <a:lnSpc>
                <a:spcPct val="115000"/>
              </a:lnSpc>
              <a:spcBef>
                <a:spcPts val="0"/>
              </a:spcBef>
              <a:buSzPts val="1800"/>
              <a:buFont typeface="+mj-lt"/>
              <a:buAutoNum type="arabicPeriod"/>
            </a:pPr>
            <a:endParaRPr lang="en-US" sz="3600" b="1"/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3600" b="1"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  <a:latin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D0DF0152-C49C-0F4E-6248-848F4334B4FC}"/>
              </a:ext>
            </a:extLst>
          </p:cNvPr>
          <p:cNvSpPr txBox="1">
            <a:spLocks/>
          </p:cNvSpPr>
          <p:nvPr/>
        </p:nvSpPr>
        <p:spPr>
          <a:xfrm>
            <a:off x="422225" y="457199"/>
            <a:ext cx="10923662" cy="78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Programs Offered Only at 3 Peralta Colleges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04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C886-9DB1-67C3-BF66-ADB7877C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Welcome &amp; Overview</a:t>
            </a:r>
            <a:r>
              <a:rPr lang="en-US" sz="320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069D4-1CE3-41B4-3EA3-3E111DF0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800"/>
          </a:p>
          <a:p>
            <a:r>
              <a:rPr lang="en-US" sz="2800" b="1">
                <a:solidFill>
                  <a:srgbClr val="0070C0"/>
                </a:solidFill>
                <a:latin typeface="Arial"/>
                <a:cs typeface="Arial"/>
              </a:rPr>
              <a:t>Data Summit Goal</a:t>
            </a:r>
            <a:r>
              <a:rPr lang="en-US" sz="2800">
                <a:latin typeface="Arial"/>
                <a:cs typeface="Arial"/>
              </a:rPr>
              <a:t>: Provide SSEMC and Transformation Taskforces data overview in support of recommendations for Unification</a:t>
            </a:r>
            <a:endParaRPr lang="en-US" sz="2800"/>
          </a:p>
          <a:p>
            <a:r>
              <a:rPr lang="en-US" sz="2800">
                <a:latin typeface="Arial"/>
                <a:cs typeface="Arial"/>
              </a:rPr>
              <a:t>Additional data dives and a deeper dialogue will occur in committee and taskforce meetings throughout the next several months</a:t>
            </a:r>
          </a:p>
          <a:p>
            <a:endParaRPr lang="en-US"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58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7F30F-5744-8EAE-F987-F85367F92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5C8394D4-2220-058D-0323-73202D27488E}"/>
              </a:ext>
            </a:extLst>
          </p:cNvPr>
          <p:cNvSpPr txBox="1">
            <a:spLocks/>
          </p:cNvSpPr>
          <p:nvPr/>
        </p:nvSpPr>
        <p:spPr>
          <a:xfrm>
            <a:off x="304426" y="1527791"/>
            <a:ext cx="10906538" cy="478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2400" b="1">
                <a:solidFill>
                  <a:srgbClr val="0070C0"/>
                </a:solidFill>
                <a:latin typeface="Aptos Display"/>
                <a:cs typeface="Arial"/>
              </a:rPr>
              <a:t>BCC &amp; COA </a:t>
            </a:r>
          </a:p>
          <a:p>
            <a:pPr marL="1543050" lvl="2" indent="-5143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0B0604020202020204" pitchFamily="34" charset="0"/>
              <a:buChar char="ü"/>
            </a:pPr>
            <a:r>
              <a:rPr lang="en-US" sz="2200">
                <a:latin typeface="Aptos Display"/>
                <a:cs typeface="Arial"/>
              </a:rPr>
              <a:t>Art History (AAT)</a:t>
            </a:r>
          </a:p>
          <a:p>
            <a:pPr marL="1543050" lvl="2" indent="-5143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0B0604020202020204" pitchFamily="34" charset="0"/>
              <a:buChar char="ü"/>
            </a:pPr>
            <a:r>
              <a:rPr lang="en-US" sz="2200">
                <a:latin typeface="Aptos Display"/>
                <a:cs typeface="Arial"/>
              </a:rPr>
              <a:t>Liberal Arts/Social &amp; Behavior (AA)</a:t>
            </a:r>
            <a:endParaRPr lang="en-US">
              <a:latin typeface="Aptos Display"/>
            </a:endParaRPr>
          </a:p>
          <a:p>
            <a:pPr marL="571500" lvl="1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2400" b="1">
                <a:solidFill>
                  <a:srgbClr val="0070C0"/>
                </a:solidFill>
                <a:latin typeface="Aptos Display"/>
                <a:cs typeface="Arial"/>
              </a:rPr>
              <a:t>BCC &amp; LC</a:t>
            </a:r>
          </a:p>
          <a:p>
            <a:pPr marL="1543050" lvl="2" indent="-5143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2200">
                <a:latin typeface="Aptos Display"/>
                <a:cs typeface="Arial"/>
              </a:rPr>
              <a:t>CIS Computer Programming (AS)</a:t>
            </a:r>
          </a:p>
          <a:p>
            <a:pPr marL="1543050" lvl="2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2200">
                <a:latin typeface="Aptos Display"/>
                <a:cs typeface="Arial"/>
              </a:rPr>
              <a:t>Studio Arts (AAT)</a:t>
            </a:r>
          </a:p>
          <a:p>
            <a:pPr marL="1543050" lvl="2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2200">
                <a:latin typeface="Aptos Display"/>
                <a:cs typeface="Arial"/>
              </a:rPr>
              <a:t>Philosophy (AAT)</a:t>
            </a:r>
          </a:p>
          <a:p>
            <a:pPr marL="1543050" lvl="2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2200">
                <a:latin typeface="Aptos Display"/>
                <a:cs typeface="Arial"/>
              </a:rPr>
              <a:t>Global Studies (AAT)</a:t>
            </a:r>
          </a:p>
          <a:p>
            <a:pPr marL="1543050" lvl="2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2200">
                <a:latin typeface="Aptos Display"/>
                <a:cs typeface="Arial"/>
              </a:rPr>
              <a:t>Spanish Language (AAT)</a:t>
            </a:r>
          </a:p>
          <a:p>
            <a:pPr marL="571500" lvl="1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2400" b="1">
                <a:solidFill>
                  <a:srgbClr val="0070C0"/>
                </a:solidFill>
                <a:latin typeface="Aptos Display"/>
                <a:cs typeface="Arial"/>
              </a:rPr>
              <a:t>BCC &amp; MC (no duplicated programs)</a:t>
            </a:r>
            <a:endParaRPr lang="en-US" sz="2400" b="1">
              <a:solidFill>
                <a:srgbClr val="0070C0"/>
              </a:solidFill>
              <a:latin typeface="Aptos Display"/>
            </a:endParaRPr>
          </a:p>
          <a:p>
            <a:pPr marL="1543050" lvl="2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endParaRPr lang="en-US" sz="2200" b="1">
              <a:highlight>
                <a:srgbClr val="FFFF00"/>
              </a:highlight>
            </a:endParaRP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628650" indent="-514350">
              <a:lnSpc>
                <a:spcPct val="115000"/>
              </a:lnSpc>
              <a:spcBef>
                <a:spcPts val="0"/>
              </a:spcBef>
              <a:buSzPts val="1800"/>
              <a:buFont typeface="+mj-lt"/>
              <a:buAutoNum type="arabicPeriod"/>
            </a:pPr>
            <a:endParaRPr lang="en-US" sz="3600" b="1"/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3600" b="1"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  <a:latin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E82E5E91-9D43-B078-8F6A-4DF2FB4E01B4}"/>
              </a:ext>
            </a:extLst>
          </p:cNvPr>
          <p:cNvSpPr txBox="1">
            <a:spLocks/>
          </p:cNvSpPr>
          <p:nvPr/>
        </p:nvSpPr>
        <p:spPr>
          <a:xfrm>
            <a:off x="413663" y="457199"/>
            <a:ext cx="10897977" cy="78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Programs Offered Only at 2 Peralta Colleges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56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61CA0-91EE-6C89-29B5-DF2D3B19E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833AC123-6836-38BE-ABC7-33F59E9B2054}"/>
              </a:ext>
            </a:extLst>
          </p:cNvPr>
          <p:cNvSpPr txBox="1">
            <a:spLocks/>
          </p:cNvSpPr>
          <p:nvPr/>
        </p:nvSpPr>
        <p:spPr>
          <a:xfrm>
            <a:off x="327872" y="1612492"/>
            <a:ext cx="10906538" cy="478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2600" b="1">
                <a:solidFill>
                  <a:srgbClr val="0070C0"/>
                </a:solidFill>
                <a:latin typeface="Aptos Display"/>
                <a:cs typeface="Arial"/>
              </a:rPr>
              <a:t>COA &amp; LC</a:t>
            </a:r>
          </a:p>
          <a:p>
            <a:pPr marL="1771650" lvl="2" indent="-742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2200">
                <a:latin typeface="Aptos Display"/>
                <a:cs typeface="Arial"/>
              </a:rPr>
              <a:t>Mexican/Latin-American Studies (AA)</a:t>
            </a:r>
          </a:p>
          <a:p>
            <a:pPr marL="1771650" lvl="2" indent="-7429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2200">
                <a:latin typeface="Aptos Display"/>
                <a:cs typeface="Arial"/>
              </a:rPr>
              <a:t>Geography (AAT)</a:t>
            </a:r>
          </a:p>
          <a:p>
            <a:pPr marL="571500" lvl="1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2600" b="1">
                <a:solidFill>
                  <a:srgbClr val="0070C0"/>
                </a:solidFill>
                <a:latin typeface="Aptos Display"/>
                <a:cs typeface="Arial"/>
              </a:rPr>
              <a:t>COA &amp; MC </a:t>
            </a:r>
            <a:r>
              <a:rPr lang="en-US" sz="2400" b="1">
                <a:solidFill>
                  <a:srgbClr val="0070C0"/>
                </a:solidFill>
                <a:latin typeface="Aptos Display"/>
                <a:cs typeface="Arial"/>
              </a:rPr>
              <a:t>(no duplicated programs)</a:t>
            </a:r>
          </a:p>
          <a:p>
            <a:pPr marL="571500" lvl="1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2600" b="1">
                <a:solidFill>
                  <a:srgbClr val="0070C0"/>
                </a:solidFill>
                <a:latin typeface="Aptos Display"/>
                <a:cs typeface="Arial"/>
              </a:rPr>
              <a:t>LC &amp; MC</a:t>
            </a:r>
          </a:p>
          <a:p>
            <a:pPr marL="1771650" lvl="2" indent="-742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Wingdings" panose="02110004020202020204"/>
              <a:buChar char="ü"/>
            </a:pPr>
            <a:r>
              <a:rPr lang="en-US" sz="2200">
                <a:latin typeface="Aptos Display"/>
                <a:cs typeface="Arial"/>
              </a:rPr>
              <a:t>Business/Business Administration (AS)</a:t>
            </a: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628650" indent="-514350">
              <a:lnSpc>
                <a:spcPct val="115000"/>
              </a:lnSpc>
              <a:spcBef>
                <a:spcPts val="0"/>
              </a:spcBef>
              <a:buSzPts val="1800"/>
              <a:buFont typeface="+mj-lt"/>
              <a:buAutoNum type="arabicPeriod"/>
            </a:pPr>
            <a:endParaRPr lang="en-US" sz="3600" b="1"/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3600" b="1"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  <a:latin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675C660E-D3D7-22EE-C244-D0FDADF01A32}"/>
              </a:ext>
            </a:extLst>
          </p:cNvPr>
          <p:cNvSpPr txBox="1">
            <a:spLocks/>
          </p:cNvSpPr>
          <p:nvPr/>
        </p:nvSpPr>
        <p:spPr>
          <a:xfrm>
            <a:off x="422225" y="457199"/>
            <a:ext cx="10906539" cy="759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Programs Offered Only at 2 Peralta Colleges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555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1A3AC-010F-1982-60B9-CCC6CA295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04A9A6D4-0C12-737B-C28B-23A0E755A2EA}"/>
              </a:ext>
            </a:extLst>
          </p:cNvPr>
          <p:cNvSpPr txBox="1">
            <a:spLocks/>
          </p:cNvSpPr>
          <p:nvPr/>
        </p:nvSpPr>
        <p:spPr>
          <a:xfrm>
            <a:off x="466885" y="1588373"/>
            <a:ext cx="10906538" cy="478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3600" b="1">
                <a:solidFill>
                  <a:srgbClr val="416BA9"/>
                </a:solidFill>
                <a:latin typeface="Aptos Display"/>
                <a:cs typeface="Arial"/>
              </a:rPr>
              <a:t>BCC</a:t>
            </a:r>
            <a:r>
              <a:rPr lang="en-US" sz="3200" b="1">
                <a:latin typeface="Aptos Display"/>
                <a:cs typeface="Arial"/>
              </a:rPr>
              <a:t>   67 programs</a:t>
            </a:r>
          </a:p>
          <a:p>
            <a:pPr marL="571500" lvl="1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3600" b="1">
                <a:solidFill>
                  <a:srgbClr val="416BA9"/>
                </a:solidFill>
                <a:latin typeface="Aptos Display"/>
                <a:cs typeface="Arial"/>
              </a:rPr>
              <a:t>COA</a:t>
            </a:r>
            <a:r>
              <a:rPr lang="en-US" sz="3200" b="1">
                <a:latin typeface="Aptos Display"/>
                <a:cs typeface="Arial"/>
              </a:rPr>
              <a:t>   64 programs</a:t>
            </a:r>
          </a:p>
          <a:p>
            <a:pPr marL="571500" lvl="1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3600" b="1">
                <a:solidFill>
                  <a:srgbClr val="416BA9"/>
                </a:solidFill>
                <a:latin typeface="Aptos Display"/>
                <a:cs typeface="Arial"/>
              </a:rPr>
              <a:t>LC      </a:t>
            </a:r>
            <a:r>
              <a:rPr lang="en-US" sz="3200" b="1">
                <a:latin typeface="Aptos Display"/>
                <a:cs typeface="Arial"/>
              </a:rPr>
              <a:t>143 programs</a:t>
            </a:r>
          </a:p>
          <a:p>
            <a:pPr marL="571500" lvl="1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3600" b="1">
                <a:solidFill>
                  <a:srgbClr val="416BA9"/>
                </a:solidFill>
                <a:latin typeface="Aptos Display"/>
                <a:cs typeface="Arial"/>
              </a:rPr>
              <a:t>MC     </a:t>
            </a:r>
            <a:r>
              <a:rPr lang="en-US" sz="3200" b="1">
                <a:latin typeface="Aptos Display"/>
                <a:cs typeface="Arial"/>
              </a:rPr>
              <a:t>77 programs</a:t>
            </a: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3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800" b="1"/>
          </a:p>
          <a:p>
            <a:pPr marL="628650" indent="-514350">
              <a:lnSpc>
                <a:spcPct val="115000"/>
              </a:lnSpc>
              <a:spcBef>
                <a:spcPts val="0"/>
              </a:spcBef>
              <a:buSzPts val="1800"/>
              <a:buFont typeface="+mj-lt"/>
              <a:buAutoNum type="arabicPeriod"/>
            </a:pPr>
            <a:endParaRPr lang="en-US" sz="3600" b="1"/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3600" b="1"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  <a:latin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D00E8970-ABB9-921B-2EE5-4A46C524D789}"/>
              </a:ext>
            </a:extLst>
          </p:cNvPr>
          <p:cNvSpPr txBox="1">
            <a:spLocks/>
          </p:cNvSpPr>
          <p:nvPr/>
        </p:nvSpPr>
        <p:spPr>
          <a:xfrm>
            <a:off x="465033" y="457199"/>
            <a:ext cx="10906539" cy="743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Programs Offered Only at 1 Peralta College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56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0405-B756-C46E-C252-BD5AE2CEE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4;p2">
            <a:extLst>
              <a:ext uri="{FF2B5EF4-FFF2-40B4-BE49-F238E27FC236}">
                <a16:creationId xmlns:a16="http://schemas.microsoft.com/office/drawing/2014/main" id="{F6305001-42D6-81CE-5330-07EA685D929D}"/>
              </a:ext>
            </a:extLst>
          </p:cNvPr>
          <p:cNvSpPr txBox="1">
            <a:spLocks/>
          </p:cNvSpPr>
          <p:nvPr/>
        </p:nvSpPr>
        <p:spPr>
          <a:xfrm>
            <a:off x="465035" y="323361"/>
            <a:ext cx="10906539" cy="743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4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Academic Programs Across Peralta Colleges</a:t>
            </a:r>
          </a:p>
          <a:p>
            <a:pPr defTabSz="685859">
              <a:lnSpc>
                <a:spcPct val="100000"/>
              </a:lnSpc>
              <a:spcBef>
                <a:spcPts val="0"/>
              </a:spcBef>
              <a:defRPr/>
            </a:pPr>
            <a:endParaRPr lang="en-US" sz="2400">
              <a:solidFill>
                <a:schemeClr val="lt1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CCDEB-70BD-AF97-A12D-057CC21D304D}"/>
              </a:ext>
            </a:extLst>
          </p:cNvPr>
          <p:cNvSpPr txBox="1"/>
          <p:nvPr/>
        </p:nvSpPr>
        <p:spPr>
          <a:xfrm>
            <a:off x="674841" y="1401575"/>
            <a:ext cx="9784521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ptos Display"/>
              </a:rPr>
              <a:t>Table Discussion Activity</a:t>
            </a:r>
            <a:endParaRPr lang="en-US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kern="1200">
                <a:latin typeface="Aptos Display"/>
              </a:rPr>
              <a:t>Examine </a:t>
            </a:r>
            <a:r>
              <a:rPr lang="en-US" sz="2400" b="1">
                <a:latin typeface="Aptos Display"/>
              </a:rPr>
              <a:t>programs</a:t>
            </a:r>
            <a:r>
              <a:rPr lang="en-US" sz="2400" b="1" kern="1200">
                <a:latin typeface="Aptos Display"/>
              </a:rPr>
              <a:t> across Peralta Colleges: </a:t>
            </a:r>
            <a:r>
              <a:rPr lang="en-US" sz="2400" b="1">
                <a:latin typeface="Aptos Display"/>
              </a:rPr>
              <a:t>Students</a:t>
            </a:r>
            <a:r>
              <a:rPr lang="en-US" sz="2400" b="1" kern="1200">
                <a:latin typeface="Aptos Display"/>
              </a:rPr>
              <a:t> majoring in </a:t>
            </a:r>
            <a:r>
              <a:rPr lang="en-US" sz="2400" b="1">
                <a:latin typeface="Aptos Display"/>
              </a:rPr>
              <a:t>each program</a:t>
            </a:r>
            <a:r>
              <a:rPr lang="en-US" sz="2400" b="1" kern="1200">
                <a:latin typeface="Aptos Display"/>
              </a:rPr>
              <a:t> and awards completed</a:t>
            </a:r>
            <a:r>
              <a:rPr lang="en-US" sz="2400" kern="1200">
                <a:latin typeface="Aptos Display"/>
              </a:rPr>
              <a:t>​</a:t>
            </a:r>
            <a:endParaRPr lang="en-US"/>
          </a:p>
          <a:p>
            <a:pPr marL="800100" lvl="1" indent="-342900">
              <a:buFont typeface="Courier New"/>
              <a:buChar char="o"/>
            </a:pPr>
            <a:r>
              <a:rPr lang="en-US" sz="2400">
                <a:latin typeface="Aptos Display"/>
                <a:ea typeface="+mn-lt"/>
                <a:cs typeface="+mn-lt"/>
              </a:rPr>
              <a:t>What do you notice? (duplication, gaps, interest vs completers, </a:t>
            </a:r>
            <a:r>
              <a:rPr lang="en-US" sz="2400" err="1">
                <a:latin typeface="Aptos Display"/>
                <a:ea typeface="+mn-lt"/>
                <a:cs typeface="+mn-lt"/>
              </a:rPr>
              <a:t>etc</a:t>
            </a:r>
            <a:r>
              <a:rPr lang="en-US" sz="2400">
                <a:latin typeface="Aptos Display"/>
                <a:ea typeface="+mn-lt"/>
                <a:cs typeface="+mn-lt"/>
              </a:rPr>
              <a:t>?)</a:t>
            </a:r>
          </a:p>
          <a:p>
            <a:pPr marL="342900" indent="-342900">
              <a:buAutoNum type="arabicPeriod"/>
            </a:pPr>
            <a:endParaRPr lang="en-US" sz="2400">
              <a:latin typeface="Aptos Display"/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US" sz="2400" b="1">
                <a:latin typeface="Aptos Display"/>
                <a:ea typeface="+mn-lt"/>
                <a:cs typeface="+mn-lt"/>
              </a:rPr>
              <a:t>Through your lens (as students, instructors, administrator, and classified staff at each college), what</a:t>
            </a:r>
            <a:r>
              <a:rPr lang="en-US" sz="2400" b="1" kern="1200">
                <a:latin typeface="Aptos Display"/>
                <a:ea typeface="+mn-lt"/>
                <a:cs typeface="+mn-lt"/>
              </a:rPr>
              <a:t> </a:t>
            </a:r>
            <a:r>
              <a:rPr lang="en-US" sz="2400" b="1">
                <a:latin typeface="Aptos Display"/>
                <a:ea typeface="+mn-lt"/>
                <a:cs typeface="+mn-lt"/>
              </a:rPr>
              <a:t>are factors to consider </a:t>
            </a:r>
            <a:r>
              <a:rPr lang="en-US" sz="2400" b="1" kern="1200">
                <a:latin typeface="Aptos Display"/>
                <a:ea typeface="+mn-lt"/>
                <a:cs typeface="+mn-lt"/>
              </a:rPr>
              <a:t>to </a:t>
            </a:r>
            <a:r>
              <a:rPr lang="en-US" sz="2400" b="1">
                <a:latin typeface="Aptos Display"/>
                <a:ea typeface="+mn-lt"/>
                <a:cs typeface="+mn-lt"/>
              </a:rPr>
              <a:t>help maximize program efficiency in serving </a:t>
            </a:r>
            <a:r>
              <a:rPr lang="en-US" sz="2400" b="1" kern="1200">
                <a:latin typeface="Aptos Display"/>
                <a:ea typeface="+mn-lt"/>
                <a:cs typeface="+mn-lt"/>
              </a:rPr>
              <a:t>students?</a:t>
            </a:r>
            <a:r>
              <a:rPr lang="en-US" sz="2400" b="1">
                <a:latin typeface="Aptos Display"/>
                <a:ea typeface="+mn-lt"/>
                <a:cs typeface="+mn-lt"/>
              </a:rPr>
              <a:t> </a:t>
            </a:r>
          </a:p>
          <a:p>
            <a:pPr marL="342900" indent="-342900" algn="l">
              <a:buAutoNum type="arabicPeriod"/>
            </a:pPr>
            <a:endParaRPr lang="en-US" sz="2400" kern="1200">
              <a:latin typeface="Aptos Display"/>
            </a:endParaRPr>
          </a:p>
          <a:p>
            <a:pPr marL="342900" indent="-342900">
              <a:buAutoNum type="arabicPeriod"/>
            </a:pPr>
            <a:r>
              <a:rPr lang="en-US" sz="2400" b="1" kern="1200">
                <a:latin typeface="Aptos Display"/>
              </a:rPr>
              <a:t>What are possible environmental/community factors that should also be considered as </a:t>
            </a:r>
            <a:r>
              <a:rPr lang="en-US" sz="2400" b="1">
                <a:latin typeface="Aptos Display"/>
              </a:rPr>
              <a:t>we try</a:t>
            </a:r>
            <a:r>
              <a:rPr lang="en-US" sz="2400" b="1" kern="1200">
                <a:latin typeface="Aptos Display"/>
              </a:rPr>
              <a:t> to most efficiently unify Peralta Colleges?</a:t>
            </a:r>
            <a:r>
              <a:rPr lang="en-US" sz="2400" kern="1200">
                <a:latin typeface="Aptos Display"/>
              </a:rPr>
              <a:t>​</a:t>
            </a:r>
          </a:p>
          <a:p>
            <a:pPr marL="342900" indent="-342900" algn="l" rtl="0">
              <a:buAutoNum type="arabicPeriod"/>
            </a:pPr>
            <a:endParaRPr lang="en-US" sz="2000"/>
          </a:p>
          <a:p>
            <a:endParaRPr lang="en-US" sz="2000">
              <a:highlight>
                <a:srgbClr val="FFFF00"/>
              </a:highlight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6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1C20E-F46A-4C78-F7A5-DB053A2EE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39029-E04C-D6D8-12BC-E83F2A34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7" y="1711841"/>
            <a:ext cx="10744830" cy="1499616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PCCD Evening and Weekend Survey &amp; </a:t>
            </a:r>
            <a:br>
              <a:rPr lang="en-US" sz="4000"/>
            </a:br>
            <a:r>
              <a:rPr lang="en-US" sz="4000"/>
              <a:t>Course Enrollment Analysis</a:t>
            </a:r>
            <a:endParaRPr lang="en-US" sz="4000" b="1">
              <a:solidFill>
                <a:srgbClr val="0E4C9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85A0BB-B230-9D60-7454-6DA4804A9AF7}"/>
              </a:ext>
            </a:extLst>
          </p:cNvPr>
          <p:cNvSpPr txBox="1">
            <a:spLocks/>
          </p:cNvSpPr>
          <p:nvPr/>
        </p:nvSpPr>
        <p:spPr>
          <a:xfrm>
            <a:off x="8493243" y="4453859"/>
            <a:ext cx="3483933" cy="1447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0" err="1">
                <a:solidFill>
                  <a:srgbClr val="0070C0"/>
                </a:solidFill>
              </a:rPr>
              <a:t>Phoumy</a:t>
            </a:r>
            <a:r>
              <a:rPr lang="en-US" sz="2400" b="0">
                <a:solidFill>
                  <a:srgbClr val="0070C0"/>
                </a:solidFill>
              </a:rPr>
              <a:t> Sayavong</a:t>
            </a:r>
            <a:endParaRPr lang="en-US"/>
          </a:p>
          <a:p>
            <a:pPr algn="r"/>
            <a:r>
              <a:rPr lang="en-US" sz="2400" b="0">
                <a:solidFill>
                  <a:srgbClr val="0070C0"/>
                </a:solidFill>
              </a:rPr>
              <a:t>Rhiannon </a:t>
            </a:r>
            <a:r>
              <a:rPr lang="en-US" sz="2400" b="0" err="1">
                <a:solidFill>
                  <a:srgbClr val="0070C0"/>
                </a:solidFill>
              </a:rPr>
              <a:t>Follenfant</a:t>
            </a:r>
            <a:endParaRPr lang="en-US" sz="2400" b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2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7895-78A3-2E8C-01DB-98D92F8EA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6253"/>
            <a:ext cx="11277599" cy="1119678"/>
          </a:xfrm>
        </p:spPr>
        <p:txBody>
          <a:bodyPr>
            <a:normAutofit/>
          </a:bodyPr>
          <a:lstStyle/>
          <a:p>
            <a:r>
              <a:rPr lang="en-US" sz="3200"/>
              <a:t>Evening and Weekend College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9BF21-0AEB-424D-5843-6242F5B0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63238"/>
            <a:ext cx="11277599" cy="4598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cs typeface="Arial"/>
              </a:rPr>
              <a:t>Survey Focus Areas</a:t>
            </a:r>
            <a:endParaRPr lang="en-US" sz="2400">
              <a:solidFill>
                <a:srgbClr val="0070C0"/>
              </a:solidFill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b="1">
                <a:latin typeface="Arial"/>
                <a:cs typeface="Arial"/>
              </a:rPr>
              <a:t>Student preferences for in-person evening and weekend course and program offerings </a:t>
            </a:r>
            <a:endParaRPr lang="en-US" sz="2400">
              <a:latin typeface="Arial"/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b="1">
                <a:latin typeface="Arial"/>
                <a:cs typeface="Arial"/>
              </a:rPr>
              <a:t>Challenges that affect enrollment in evening and weekend classes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b="1">
                <a:latin typeface="Arial"/>
                <a:cs typeface="Arial"/>
              </a:rPr>
              <a:t>Examine results by student demographics </a:t>
            </a:r>
            <a:r>
              <a:rPr lang="en-US" sz="1600" b="1">
                <a:latin typeface="Arial"/>
                <a:cs typeface="Arial"/>
              </a:rPr>
              <a:t>(e.g., ethnicity, part-time, full-time, major, age group, etc.)</a:t>
            </a:r>
            <a:endParaRPr lang="en-US" sz="1600" b="1">
              <a:latin typeface="Arial"/>
            </a:endParaRPr>
          </a:p>
          <a:p>
            <a:pPr>
              <a:buFont typeface="Courier New" panose="020B0604020202020204" pitchFamily="34" charset="0"/>
              <a:buChar char="o"/>
            </a:pPr>
            <a:endParaRPr lang="en-US" sz="2400" b="1">
              <a:latin typeface="Arial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cs typeface="Arial"/>
              </a:rPr>
              <a:t>Survey Administration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b="1">
                <a:latin typeface="Arial"/>
                <a:cs typeface="Arial"/>
              </a:rPr>
              <a:t>Nov 3 – 24, 2025 via Canvas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b="1">
                <a:latin typeface="Arial"/>
                <a:cs typeface="Arial"/>
              </a:rPr>
              <a:t>Results will be reported on December 12th at  SSEMC Meeting</a:t>
            </a:r>
            <a:endParaRPr lang="en-US" sz="1900" b="1">
              <a:latin typeface="Arial"/>
              <a:cs typeface="Arial"/>
            </a:endParaRPr>
          </a:p>
          <a:p>
            <a:pPr>
              <a:buFont typeface="Courier New" panose="020B0604020202020204" pitchFamily="34" charset="0"/>
              <a:buChar char="o"/>
            </a:pPr>
            <a:endParaRPr lang="en-US" sz="2000" b="1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b="1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16654-D54E-B5CD-679E-6E137B7A82B0}"/>
              </a:ext>
            </a:extLst>
          </p:cNvPr>
          <p:cNvSpPr txBox="1"/>
          <p:nvPr/>
        </p:nvSpPr>
        <p:spPr>
          <a:xfrm>
            <a:off x="461210" y="1213183"/>
            <a:ext cx="1086852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Research and recommend a design framework for launching an Evening &amp; Weekend College that expands student access.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78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DE5D-B762-534F-48B5-988F122B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11277599" cy="1119678"/>
          </a:xfrm>
        </p:spPr>
        <p:txBody>
          <a:bodyPr/>
          <a:lstStyle/>
          <a:p>
            <a:r>
              <a:rPr lang="en-US"/>
              <a:t> Weekend and Evening Course and Enrollment Counts</a:t>
            </a:r>
          </a:p>
        </p:txBody>
      </p:sp>
      <p:pic>
        <p:nvPicPr>
          <p:cNvPr id="15" name="Picture 14" descr="A graph of a course&#10;&#10;AI-generated content may be incorrect.">
            <a:extLst>
              <a:ext uri="{FF2B5EF4-FFF2-40B4-BE49-F238E27FC236}">
                <a16:creationId xmlns:a16="http://schemas.microsoft.com/office/drawing/2014/main" id="{1A6D5B7D-D610-D8B4-5D30-520931BF5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46" y="920998"/>
            <a:ext cx="4572248" cy="2292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Content Placeholder 17" descr="A graph of a number of people with different colored lines&#10;&#10;AI-generated content may be incorrect.">
            <a:extLst>
              <a:ext uri="{FF2B5EF4-FFF2-40B4-BE49-F238E27FC236}">
                <a16:creationId xmlns:a16="http://schemas.microsoft.com/office/drawing/2014/main" id="{F2C7C325-A6FB-EFE8-21E6-CCE5A2C40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0410" y="3962570"/>
            <a:ext cx="4577115" cy="2352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A graph of a number of people in different colors&#10;&#10;AI-generated content may be incorrect.">
            <a:extLst>
              <a:ext uri="{FF2B5EF4-FFF2-40B4-BE49-F238E27FC236}">
                <a16:creationId xmlns:a16="http://schemas.microsoft.com/office/drawing/2014/main" id="{009AAC06-854B-7046-C8F5-CF56D023F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838" y="3961563"/>
            <a:ext cx="4648541" cy="2358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AD8BA0-F684-6066-87F3-F8DCF8943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689" y="922733"/>
            <a:ext cx="4649069" cy="22880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E91A7-AE5D-86D0-FB0C-5D1E9D107820}"/>
              </a:ext>
            </a:extLst>
          </p:cNvPr>
          <p:cNvSpPr txBox="1"/>
          <p:nvPr/>
        </p:nvSpPr>
        <p:spPr>
          <a:xfrm>
            <a:off x="1219200" y="3429000"/>
            <a:ext cx="94996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Arial"/>
              </a:rPr>
              <a:t>Number of courses offered, and enrollment changed dramatically after 2021. </a:t>
            </a:r>
            <a:endParaRPr lang="en-US">
              <a:solidFill>
                <a:srgbClr val="0070C0"/>
              </a:solidFill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7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11796-9802-753D-33FE-799255C3F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C29E4-265A-7017-DBB3-8440640E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02" y="1752"/>
            <a:ext cx="11277599" cy="1119678"/>
          </a:xfrm>
        </p:spPr>
        <p:txBody>
          <a:bodyPr/>
          <a:lstStyle/>
          <a:p>
            <a:r>
              <a:rPr lang="en-US"/>
              <a:t> Weekend Course Counts and Enrollment Counts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DD672-F7E0-A7E9-21D2-04CE1A970FF5}"/>
              </a:ext>
            </a:extLst>
          </p:cNvPr>
          <p:cNvSpPr txBox="1"/>
          <p:nvPr/>
        </p:nvSpPr>
        <p:spPr>
          <a:xfrm>
            <a:off x="1198880" y="5103298"/>
            <a:ext cx="94996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</a:rPr>
              <a:t>Number of courses offered, and enrollment changed dramatically after 2021. </a:t>
            </a:r>
            <a:endParaRPr lang="en-US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After 2019-20, Laney offered the most weekend courses.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On average, weekend course offerings in Peralta dropped 70% pre- to since pandemic.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Enrollment in weekend courses dropped 82% pre- to since pandemic.</a:t>
            </a:r>
          </a:p>
          <a:p>
            <a:endParaRPr lang="en-US">
              <a:latin typeface="Arial"/>
              <a:cs typeface="Arial"/>
            </a:endParaRPr>
          </a:p>
          <a:p>
            <a:pPr algn="ctr"/>
            <a:endParaRPr lang="en-US"/>
          </a:p>
        </p:txBody>
      </p:sp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2A9F2B57-DB4B-8E87-66C5-E6FC0197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81" y="948236"/>
            <a:ext cx="11262819" cy="391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0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C8E6-D1E5-2C80-906F-EE2FFBAF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11277599" cy="1119678"/>
          </a:xfrm>
        </p:spPr>
        <p:txBody>
          <a:bodyPr/>
          <a:lstStyle/>
          <a:p>
            <a:r>
              <a:rPr lang="en-US"/>
              <a:t>Weekend Top Enrolled Disciplines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2137B-3885-486A-B710-4AB186C9FCB2}"/>
              </a:ext>
            </a:extLst>
          </p:cNvPr>
          <p:cNvSpPr txBox="1"/>
          <p:nvPr/>
        </p:nvSpPr>
        <p:spPr>
          <a:xfrm>
            <a:off x="1389180" y="5163392"/>
            <a:ext cx="8054686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Arial"/>
              </a:rPr>
              <a:t>Music courses were offered the most pre- and since pandemic.</a:t>
            </a:r>
            <a:endParaRPr lang="en-US">
              <a:latin typeface="Aptos" panose="02110004020202020204"/>
            </a:endParaRP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Arial"/>
              </a:rPr>
              <a:t>Top 10 subjects offered on weekends may vary across colleges.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Arial"/>
                <a:cs typeface="Arial"/>
              </a:rPr>
              <a:t>English and Math are no longer in top 10 Weekend Courses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Arial"/>
                <a:cs typeface="Arial"/>
              </a:rPr>
              <a:t>More CE courses are in the top 10 Subject in Recent Years</a:t>
            </a:r>
            <a:endParaRPr lang="en-US"/>
          </a:p>
          <a:p>
            <a:endParaRPr lang="en-US" sz="2000" b="1">
              <a:latin typeface="Arial"/>
              <a:cs typeface="Arial"/>
            </a:endParaRPr>
          </a:p>
          <a:p>
            <a:pPr algn="ctr"/>
            <a:endParaRPr lang="en-US" b="1"/>
          </a:p>
        </p:txBody>
      </p:sp>
      <p:pic>
        <p:nvPicPr>
          <p:cNvPr id="3" name="Picture 2" descr="A table with text on it&#10;&#10;AI-generated content may be incorrect.">
            <a:extLst>
              <a:ext uri="{FF2B5EF4-FFF2-40B4-BE49-F238E27FC236}">
                <a16:creationId xmlns:a16="http://schemas.microsoft.com/office/drawing/2014/main" id="{F05DA2E5-5BD9-2285-C427-756073A37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71" y="1045930"/>
            <a:ext cx="9790486" cy="41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9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7D11-EA9D-EA1A-89EF-F370C68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30" y="208908"/>
            <a:ext cx="11277599" cy="1119678"/>
          </a:xfrm>
        </p:spPr>
        <p:txBody>
          <a:bodyPr/>
          <a:lstStyle/>
          <a:p>
            <a:r>
              <a:rPr lang="en-US"/>
              <a:t>Weekend College Student Demographics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96AE9-795C-84CA-6832-87A6F42F99AA}"/>
              </a:ext>
            </a:extLst>
          </p:cNvPr>
          <p:cNvSpPr txBox="1"/>
          <p:nvPr/>
        </p:nvSpPr>
        <p:spPr>
          <a:xfrm>
            <a:off x="223934" y="5353754"/>
            <a:ext cx="11736594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A possible reason for change in percentages is decline in number of courses and/or  the course types offered currently for in person weekend courses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5C935-6BB2-7018-454F-01E5E9573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7" y="1331567"/>
            <a:ext cx="6007673" cy="378625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 descr="A graph of a graph showing the percentage of student demography&#10;&#10;AI-generated content may be incorrect.">
            <a:extLst>
              <a:ext uri="{FF2B5EF4-FFF2-40B4-BE49-F238E27FC236}">
                <a16:creationId xmlns:a16="http://schemas.microsoft.com/office/drawing/2014/main" id="{2AC13398-0096-70F8-2F1E-D3523BE91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763" y="1331567"/>
            <a:ext cx="5560370" cy="378625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1947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297F9-70A1-F394-F1F8-8B975BEF50C6}"/>
              </a:ext>
            </a:extLst>
          </p:cNvPr>
          <p:cNvSpPr/>
          <p:nvPr/>
        </p:nvSpPr>
        <p:spPr>
          <a:xfrm>
            <a:off x="0" y="147312"/>
            <a:ext cx="2146300" cy="62616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DED7E-98E2-9993-5D2D-84D1FA4DDB18}"/>
              </a:ext>
            </a:extLst>
          </p:cNvPr>
          <p:cNvSpPr txBox="1"/>
          <p:nvPr/>
        </p:nvSpPr>
        <p:spPr>
          <a:xfrm>
            <a:off x="457200" y="1834873"/>
            <a:ext cx="2257228" cy="225722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7935E-241C-8556-D701-32DBEA0658A3}"/>
              </a:ext>
            </a:extLst>
          </p:cNvPr>
          <p:cNvSpPr txBox="1"/>
          <p:nvPr/>
        </p:nvSpPr>
        <p:spPr>
          <a:xfrm>
            <a:off x="2446721" y="1835364"/>
            <a:ext cx="8394700" cy="341298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noAutofit/>
          </a:bodyPr>
          <a:lstStyle/>
          <a:p>
            <a:endParaRPr lang="en-US" sz="2400"/>
          </a:p>
          <a:p>
            <a:pPr marL="457200" indent="-457200">
              <a:buFont typeface="Wingdings" panose="02110004020202020204"/>
              <a:buChar char="§"/>
            </a:pPr>
            <a:r>
              <a:rPr lang="en-US" sz="2400"/>
              <a:t>Equity Centered Transformation</a:t>
            </a:r>
          </a:p>
          <a:p>
            <a:pPr marL="457200" indent="-457200">
              <a:buFont typeface="Wingdings" panose="02110004020202020204"/>
              <a:buChar char="§"/>
            </a:pPr>
            <a:r>
              <a:rPr lang="en-US" sz="2400"/>
              <a:t>Academic Program Analysis</a:t>
            </a:r>
          </a:p>
          <a:p>
            <a:pPr marL="1371600" lvl="1" indent="-514350">
              <a:buFont typeface="Wingdings" panose="02110004020202020204"/>
              <a:buChar char="§"/>
            </a:pPr>
            <a:r>
              <a:rPr lang="en-US" sz="2400" i="1"/>
              <a:t>Activity </a:t>
            </a:r>
          </a:p>
          <a:p>
            <a:pPr marL="457200" indent="-457200">
              <a:buFont typeface="Wingdings" panose="02110004020202020204"/>
              <a:buChar char="§"/>
            </a:pPr>
            <a:r>
              <a:rPr lang="en-US" sz="2400"/>
              <a:t>Evening &amp; Weekend College Survey and Data Analysis </a:t>
            </a:r>
          </a:p>
          <a:p>
            <a:pPr marL="457200" indent="-457200">
              <a:buFont typeface="Wingdings" panose="02110004020202020204"/>
              <a:buChar char="§"/>
            </a:pPr>
            <a:r>
              <a:rPr lang="en-US" sz="2400"/>
              <a:t>Modality Analysis </a:t>
            </a:r>
          </a:p>
          <a:p>
            <a:pPr marL="1314450" lvl="1" indent="-514350">
              <a:buFont typeface="Wingdings" panose="02110004020202020204"/>
              <a:buChar char="§"/>
            </a:pPr>
            <a:r>
              <a:rPr lang="en-US" sz="2400" i="1"/>
              <a:t>Activity </a:t>
            </a:r>
          </a:p>
          <a:p>
            <a:pPr marL="457200" indent="-457200">
              <a:buFont typeface="Wingdings" panose="02110004020202020204"/>
              <a:buChar char="§"/>
            </a:pPr>
            <a:r>
              <a:rPr lang="en-US" sz="2400"/>
              <a:t>Dual/Concurrent Enrollment Report </a:t>
            </a:r>
          </a:p>
          <a:p>
            <a:pPr marL="457200" indent="-457200">
              <a:buFont typeface="Wingdings" panose="02110004020202020204"/>
              <a:buChar char="§"/>
            </a:pPr>
            <a:r>
              <a:rPr lang="en-US" sz="2400"/>
              <a:t>Final Reflections &amp; Next Steps</a:t>
            </a:r>
          </a:p>
          <a:p>
            <a:pPr marL="175895" lvl="1">
              <a:buClr>
                <a:schemeClr val="accent4"/>
              </a:buClr>
            </a:pPr>
            <a:r>
              <a:rPr lang="en-US" sz="120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63D5C-CC73-2677-35EB-32155415AC57}"/>
              </a:ext>
            </a:extLst>
          </p:cNvPr>
          <p:cNvSpPr txBox="1"/>
          <p:nvPr/>
        </p:nvSpPr>
        <p:spPr>
          <a:xfrm>
            <a:off x="2262790" y="500993"/>
            <a:ext cx="7670800" cy="979561"/>
          </a:xfrm>
          <a:prstGeom prst="rect">
            <a:avLst/>
          </a:prstGeom>
          <a:noFill/>
        </p:spPr>
        <p:txBody>
          <a:bodyPr wrap="square" lIns="0" tIns="45720" rIns="0" bIns="45720" rtlCol="0" anchor="ctr" anchorCtr="0">
            <a:noAutofit/>
          </a:bodyPr>
          <a:lstStyle/>
          <a:p>
            <a:r>
              <a:rPr lang="en-US" sz="3200" b="1">
                <a:solidFill>
                  <a:srgbClr val="004A88"/>
                </a:solidFill>
              </a:rPr>
              <a:t>Transformation Data Summit</a:t>
            </a:r>
            <a:endParaRPr lang="en-US" sz="2800" b="1">
              <a:solidFill>
                <a:srgbClr val="004A88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604B1C-2213-A71D-4244-17D908165876}"/>
              </a:ext>
            </a:extLst>
          </p:cNvPr>
          <p:cNvCxnSpPr>
            <a:cxnSpLocks/>
          </p:cNvCxnSpPr>
          <p:nvPr/>
        </p:nvCxnSpPr>
        <p:spPr>
          <a:xfrm flipV="1">
            <a:off x="2290651" y="1410485"/>
            <a:ext cx="8720249" cy="8765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246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16D53D72-DA37-7523-B1C7-BC3265AFB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06" y="785643"/>
            <a:ext cx="11002141" cy="3971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127C4-47FB-7124-09A0-A38BAF71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16" y="159834"/>
            <a:ext cx="11277599" cy="1119678"/>
          </a:xfrm>
        </p:spPr>
        <p:txBody>
          <a:bodyPr/>
          <a:lstStyle/>
          <a:p>
            <a:r>
              <a:rPr lang="en-US"/>
              <a:t>Evening Course Counts and Enroll Counts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AEDD6-F8D6-96B4-DD67-ACFCC37D4FA0}"/>
              </a:ext>
            </a:extLst>
          </p:cNvPr>
          <p:cNvSpPr txBox="1"/>
          <p:nvPr/>
        </p:nvSpPr>
        <p:spPr>
          <a:xfrm>
            <a:off x="416375" y="4755800"/>
            <a:ext cx="11367101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Arial"/>
              </a:rPr>
              <a:t>On average, the rate of change in the decrease in the number of courses offered pre- and since pandemic ranged between 77% and 91%.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Arial"/>
                <a:cs typeface="Arial"/>
              </a:rPr>
              <a:t>The rate of change in course enrollment ranged from a decrease of 85% to 93%.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After 2019-20, Laney offered the most evening courses.</a:t>
            </a:r>
            <a:endParaRPr lang="en-US" sz="2000">
              <a:latin typeface="Arial"/>
              <a:cs typeface="Arial"/>
            </a:endParaRPr>
          </a:p>
          <a:p>
            <a:pPr marL="285750" indent="-285750" algn="ctr">
              <a:buFont typeface="Arial"/>
              <a:buChar char="•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6EEE0-E72A-B3B8-6F73-A815DE2AFC40}"/>
              </a:ext>
            </a:extLst>
          </p:cNvPr>
          <p:cNvSpPr txBox="1"/>
          <p:nvPr/>
        </p:nvSpPr>
        <p:spPr>
          <a:xfrm>
            <a:off x="9550423" y="1162248"/>
            <a:ext cx="646551" cy="11618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>
                <a:solidFill>
                  <a:srgbClr val="C00000"/>
                </a:solidFill>
                <a:latin typeface="Arial"/>
              </a:rPr>
              <a:t>-91%</a:t>
            </a:r>
            <a:endParaRPr lang="en-US" sz="100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00" b="1">
                <a:solidFill>
                  <a:srgbClr val="C00000"/>
                </a:solidFill>
                <a:latin typeface="Arial"/>
                <a:cs typeface="Arial"/>
              </a:rPr>
              <a:t>-77%</a:t>
            </a:r>
          </a:p>
          <a:p>
            <a:pPr>
              <a:lnSpc>
                <a:spcPct val="150000"/>
              </a:lnSpc>
            </a:pPr>
            <a:r>
              <a:rPr lang="en-US" sz="1000" b="1">
                <a:solidFill>
                  <a:srgbClr val="C00000"/>
                </a:solidFill>
                <a:latin typeface="Arial"/>
                <a:cs typeface="Arial"/>
              </a:rPr>
              <a:t>-81%</a:t>
            </a:r>
          </a:p>
          <a:p>
            <a:pPr>
              <a:lnSpc>
                <a:spcPct val="150000"/>
              </a:lnSpc>
            </a:pPr>
            <a:r>
              <a:rPr lang="en-US" sz="1000" b="1">
                <a:solidFill>
                  <a:srgbClr val="C00000"/>
                </a:solidFill>
                <a:latin typeface="Arial"/>
                <a:cs typeface="Arial"/>
              </a:rPr>
              <a:t>-89%</a:t>
            </a:r>
          </a:p>
          <a:p>
            <a:pPr algn="ctr"/>
            <a:endParaRPr lang="en-US" sz="9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6651C-4E5C-E8E4-13B2-B00A40596D0C}"/>
              </a:ext>
            </a:extLst>
          </p:cNvPr>
          <p:cNvSpPr txBox="1"/>
          <p:nvPr/>
        </p:nvSpPr>
        <p:spPr>
          <a:xfrm>
            <a:off x="9553857" y="3242044"/>
            <a:ext cx="646551" cy="11618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b="1">
                <a:solidFill>
                  <a:srgbClr val="C00000"/>
                </a:solidFill>
                <a:latin typeface="Arial"/>
              </a:rPr>
              <a:t>-93%</a:t>
            </a:r>
            <a:endParaRPr lang="en-US" sz="100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000" b="1">
                <a:solidFill>
                  <a:srgbClr val="C00000"/>
                </a:solidFill>
                <a:latin typeface="Arial"/>
                <a:cs typeface="Arial"/>
              </a:rPr>
              <a:t>-85%</a:t>
            </a:r>
          </a:p>
          <a:p>
            <a:pPr>
              <a:lnSpc>
                <a:spcPct val="150000"/>
              </a:lnSpc>
            </a:pPr>
            <a:r>
              <a:rPr lang="en-US" sz="1000" b="1">
                <a:solidFill>
                  <a:srgbClr val="C00000"/>
                </a:solidFill>
                <a:latin typeface="Arial"/>
                <a:cs typeface="Arial"/>
              </a:rPr>
              <a:t>-86%</a:t>
            </a:r>
          </a:p>
          <a:p>
            <a:pPr>
              <a:lnSpc>
                <a:spcPct val="150000"/>
              </a:lnSpc>
            </a:pPr>
            <a:r>
              <a:rPr lang="en-US" sz="1000" b="1">
                <a:solidFill>
                  <a:srgbClr val="C00000"/>
                </a:solidFill>
                <a:latin typeface="Arial"/>
                <a:cs typeface="Arial"/>
              </a:rPr>
              <a:t>-89%</a:t>
            </a:r>
          </a:p>
          <a:p>
            <a:pPr algn="ctr"/>
            <a:endParaRPr lang="en-US" sz="950"/>
          </a:p>
        </p:txBody>
      </p:sp>
    </p:spTree>
    <p:extLst>
      <p:ext uri="{BB962C8B-B14F-4D97-AF65-F5344CB8AC3E}">
        <p14:creationId xmlns:p14="http://schemas.microsoft.com/office/powerpoint/2010/main" val="61012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73BA-3EA1-0069-A9C0-83F16770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7712"/>
            <a:ext cx="11277599" cy="821885"/>
          </a:xfrm>
        </p:spPr>
        <p:txBody>
          <a:bodyPr/>
          <a:lstStyle/>
          <a:p>
            <a:r>
              <a:rPr lang="en-US"/>
              <a:t>Evening  Top Enrolled Disciplines 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DB96AE9-795C-84CA-6832-87A6F42F99AA}"/>
              </a:ext>
            </a:extLst>
          </p:cNvPr>
          <p:cNvSpPr txBox="1"/>
          <p:nvPr/>
        </p:nvSpPr>
        <p:spPr>
          <a:xfrm>
            <a:off x="961456" y="5354288"/>
            <a:ext cx="9933217" cy="129266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>
                <a:latin typeface="Arial"/>
                <a:cs typeface="Arial"/>
              </a:rPr>
              <a:t>Math, English, Biology, Electrical and Electronics Technology, Music and Cosmetology have stayed in the top 10 subjects enrolled for Evening courses. 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>
                <a:latin typeface="Arial"/>
                <a:cs typeface="Arial"/>
              </a:rPr>
              <a:t>More CE Courses have entered the top 10 subject in recent years</a:t>
            </a:r>
          </a:p>
          <a:p>
            <a:pPr algn="ctr"/>
            <a:endParaRPr lang="en-US"/>
          </a:p>
        </p:txBody>
      </p:sp>
      <p:pic>
        <p:nvPicPr>
          <p:cNvPr id="6" name="Picture 5" descr="A table with text on it&#10;&#10;AI-generated content may be incorrect.">
            <a:extLst>
              <a:ext uri="{FF2B5EF4-FFF2-40B4-BE49-F238E27FC236}">
                <a16:creationId xmlns:a16="http://schemas.microsoft.com/office/drawing/2014/main" id="{FD0E49DA-C686-D0F3-8C9C-37100D17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31" y="822819"/>
            <a:ext cx="9436844" cy="43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0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F538F-C7AC-E029-31B7-27C0E0EE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78" y="238234"/>
            <a:ext cx="11277599" cy="1119678"/>
          </a:xfrm>
        </p:spPr>
        <p:txBody>
          <a:bodyPr/>
          <a:lstStyle/>
          <a:p>
            <a:r>
              <a:rPr lang="en-US"/>
              <a:t>Evening Courses Student Demographics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385F7-EDBE-CF73-FD3A-FFC1A3475B51}"/>
              </a:ext>
            </a:extLst>
          </p:cNvPr>
          <p:cNvSpPr txBox="1"/>
          <p:nvPr/>
        </p:nvSpPr>
        <p:spPr>
          <a:xfrm>
            <a:off x="82335" y="5311383"/>
            <a:ext cx="12189376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A possible reason for change in percentages is decline in number of courses and/or the course types offered currently for in person evening courses  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4" name="Picture 3" descr="A graph of a graph showing the percentage of student demography&#10;&#10;AI-generated content may be incorrect.">
            <a:extLst>
              <a:ext uri="{FF2B5EF4-FFF2-40B4-BE49-F238E27FC236}">
                <a16:creationId xmlns:a16="http://schemas.microsoft.com/office/drawing/2014/main" id="{FC165A7F-9BB9-696B-A060-0314A5E97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575" y="1359984"/>
            <a:ext cx="5936166" cy="3729154"/>
          </a:xfrm>
          <a:prstGeom prst="rect">
            <a:avLst/>
          </a:prstGeom>
        </p:spPr>
      </p:pic>
      <p:pic>
        <p:nvPicPr>
          <p:cNvPr id="5" name="Picture 4" descr="A graph of percentage of student demography&#10;&#10;AI-generated content may be incorrect.">
            <a:extLst>
              <a:ext uri="{FF2B5EF4-FFF2-40B4-BE49-F238E27FC236}">
                <a16:creationId xmlns:a16="http://schemas.microsoft.com/office/drawing/2014/main" id="{3CE4638B-9416-AF4A-0E69-D8D8E7CEE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2" y="1359984"/>
            <a:ext cx="6025144" cy="37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77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76F1-2EA3-0377-4D55-15FF27AC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1119678"/>
          </a:xfrm>
        </p:spPr>
        <p:txBody>
          <a:bodyPr anchor="ctr">
            <a:normAutofit/>
          </a:bodyPr>
          <a:lstStyle/>
          <a:p>
            <a:r>
              <a:rPr lang="en-US"/>
              <a:t>Future Data Inquiries Possibilities </a:t>
            </a: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8E1356A3-FCEF-48E5-1E6F-705B46877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01124"/>
              </p:ext>
            </p:extLst>
          </p:nvPr>
        </p:nvGraphicFramePr>
        <p:xfrm>
          <a:off x="-33285" y="32498"/>
          <a:ext cx="12227034" cy="603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91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7D088-29D6-1A96-0A91-324A50A6F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8C22-E388-353F-E4C9-299E4D43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7" y="1711841"/>
            <a:ext cx="10744830" cy="1499616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PCCD Academic Program Modality Analysis</a:t>
            </a:r>
            <a:endParaRPr lang="en-US" sz="4000" b="1">
              <a:solidFill>
                <a:srgbClr val="0E4C9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157D9C-A5E8-1EDC-4ACA-A7340C315B28}"/>
              </a:ext>
            </a:extLst>
          </p:cNvPr>
          <p:cNvSpPr txBox="1">
            <a:spLocks/>
          </p:cNvSpPr>
          <p:nvPr/>
        </p:nvSpPr>
        <p:spPr>
          <a:xfrm>
            <a:off x="8493243" y="4453859"/>
            <a:ext cx="3483933" cy="1447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0">
                <a:solidFill>
                  <a:srgbClr val="0070C0"/>
                </a:solidFill>
              </a:rPr>
              <a:t>Nathan Pellegrin</a:t>
            </a:r>
          </a:p>
        </p:txBody>
      </p:sp>
    </p:spTree>
    <p:extLst>
      <p:ext uri="{BB962C8B-B14F-4D97-AF65-F5344CB8AC3E}">
        <p14:creationId xmlns:p14="http://schemas.microsoft.com/office/powerpoint/2010/main" val="810441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B31DC-99AB-4B5D-3CB7-5D8B9B986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936D-28D6-E5A5-2862-FCDB7823D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036" y="903450"/>
            <a:ext cx="9758516" cy="3214962"/>
          </a:xfrm>
        </p:spPr>
        <p:txBody>
          <a:bodyPr>
            <a:normAutofit/>
          </a:bodyPr>
          <a:lstStyle/>
          <a:p>
            <a:r>
              <a:rPr lang="en-US" sz="4000"/>
              <a:t>College and Regional Modality Comparison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62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C1DC36-BADC-055D-5C3E-257F87F80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49E4993-07D8-C534-52B8-3D8D67969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0938" y="1908063"/>
            <a:ext cx="2232623" cy="35842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Hybrid classes included in Non-DE category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FTES: Full-Time Equivalent Students = 12 semester units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cs typeface="Arial"/>
              </a:rPr>
              <a:t>Data Source:  CCCCO Data Mart</a:t>
            </a:r>
          </a:p>
          <a:p>
            <a:pPr algn="l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1804D-8B4E-9449-8997-2B2692CB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5" y="901290"/>
            <a:ext cx="9877193" cy="59591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C9E002-5A7E-95B9-5B93-CF5359538EA0}"/>
              </a:ext>
            </a:extLst>
          </p:cNvPr>
          <p:cNvSpPr txBox="1">
            <a:spLocks/>
          </p:cNvSpPr>
          <p:nvPr/>
        </p:nvSpPr>
        <p:spPr>
          <a:xfrm>
            <a:off x="-156" y="211032"/>
            <a:ext cx="11535937" cy="12920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>
                <a:solidFill>
                  <a:schemeClr val="accent1"/>
                </a:solidFill>
              </a:rPr>
              <a:t>FTES % Distance Education 2024-2025</a:t>
            </a:r>
            <a:endParaRPr lang="en-US" sz="9600">
              <a:solidFill>
                <a:schemeClr val="accent1"/>
              </a:solidFill>
            </a:endParaRPr>
          </a:p>
          <a:p>
            <a:pPr algn="l"/>
            <a:endParaRPr lang="en-US" sz="9600"/>
          </a:p>
          <a:p>
            <a:pPr algn="l"/>
            <a:endParaRPr lang="en-US" sz="3600">
              <a:solidFill>
                <a:srgbClr val="000000"/>
              </a:solidFill>
            </a:endParaRPr>
          </a:p>
          <a:p>
            <a:pPr algn="l"/>
            <a:endParaRPr lang="en-US" sz="3100" b="1">
              <a:solidFill>
                <a:srgbClr val="000000"/>
              </a:solidFill>
            </a:endParaRPr>
          </a:p>
          <a:p>
            <a:endParaRPr lang="en-US" sz="2000" b="1" i="1">
              <a:solidFill>
                <a:srgbClr val="0070C0"/>
              </a:solidFill>
            </a:endParaRPr>
          </a:p>
          <a:p>
            <a:endParaRPr lang="en-US" sz="2000" b="1" i="1">
              <a:solidFill>
                <a:srgbClr val="0070C0"/>
              </a:solidFill>
            </a:endParaRPr>
          </a:p>
          <a:p>
            <a:br>
              <a:rPr lang="en-US" sz="4400"/>
            </a:br>
            <a:endParaRPr lang="en-US" sz="4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BA27D1-70B4-766E-6109-528FD5D26F58}"/>
              </a:ext>
            </a:extLst>
          </p:cNvPr>
          <p:cNvSpPr txBox="1"/>
          <p:nvPr/>
        </p:nvSpPr>
        <p:spPr>
          <a:xfrm>
            <a:off x="0" y="512097"/>
            <a:ext cx="6096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 baseline="0">
                <a:solidFill>
                  <a:srgbClr val="0070C0"/>
                </a:solidFill>
                <a:latin typeface="Aptos Display"/>
              </a:rPr>
              <a:t>How do Peralta Colleges Compare to the Bay Ten? </a:t>
            </a:r>
            <a:r>
              <a:rPr sz="2000">
                <a:latin typeface="Aptos Display"/>
                <a:ea typeface="Aptos Display"/>
                <a:cs typeface="Aptos Display"/>
              </a:rPr>
              <a:t>​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DC5430-497D-C6D7-7C29-1FB02BFC1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C25663-6BDE-D08D-E5C9-AD95AD6C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2" y="1012195"/>
            <a:ext cx="9853629" cy="5476596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69A1E979-6F76-A4F7-2384-78E2568C602F}"/>
              </a:ext>
            </a:extLst>
          </p:cNvPr>
          <p:cNvSpPr txBox="1">
            <a:spLocks/>
          </p:cNvSpPr>
          <p:nvPr/>
        </p:nvSpPr>
        <p:spPr>
          <a:xfrm>
            <a:off x="10306200" y="2091994"/>
            <a:ext cx="1641556" cy="26654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Hybrid classes included in Non-DE category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FTES: Full-Time Equivalent Students = 12 semester units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/>
              <a:t>Data Source:  CCCCO Data Mart</a:t>
            </a:r>
          </a:p>
          <a:p>
            <a:pPr algn="l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320E81-7497-4C44-665B-A4AAE78530C0}"/>
              </a:ext>
            </a:extLst>
          </p:cNvPr>
          <p:cNvSpPr txBox="1">
            <a:spLocks/>
          </p:cNvSpPr>
          <p:nvPr/>
        </p:nvSpPr>
        <p:spPr>
          <a:xfrm>
            <a:off x="242826" y="219513"/>
            <a:ext cx="9436129" cy="15790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>
                <a:solidFill>
                  <a:schemeClr val="accent1"/>
                </a:solidFill>
              </a:rPr>
              <a:t>FTES % of Distance Education: Asynchronous</a:t>
            </a:r>
            <a:endParaRPr lang="en-US" sz="8000">
              <a:solidFill>
                <a:schemeClr val="accent1"/>
              </a:solidFill>
            </a:endParaRPr>
          </a:p>
          <a:p>
            <a:pPr algn="l"/>
            <a:endParaRPr lang="en-US" sz="4000"/>
          </a:p>
          <a:p>
            <a:pPr algn="l"/>
            <a:endParaRPr lang="en-US" sz="3600">
              <a:solidFill>
                <a:srgbClr val="000000"/>
              </a:solidFill>
            </a:endParaRPr>
          </a:p>
          <a:p>
            <a:pPr algn="l"/>
            <a:endParaRPr lang="en-US" sz="3600">
              <a:solidFill>
                <a:srgbClr val="000000"/>
              </a:solidFill>
            </a:endParaRPr>
          </a:p>
          <a:p>
            <a:pPr algn="l"/>
            <a:br>
              <a:rPr lang="en-US" sz="4400"/>
            </a:br>
            <a:br>
              <a:rPr lang="en-US" sz="4400"/>
            </a:br>
            <a:endParaRPr lang="en-US" sz="44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10E94-FA6C-B1CF-55D8-79A4F150AF1B}"/>
              </a:ext>
            </a:extLst>
          </p:cNvPr>
          <p:cNvSpPr txBox="1"/>
          <p:nvPr/>
        </p:nvSpPr>
        <p:spPr>
          <a:xfrm>
            <a:off x="245807" y="553065"/>
            <a:ext cx="6096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 baseline="0">
                <a:solidFill>
                  <a:srgbClr val="0070C0"/>
                </a:solidFill>
                <a:latin typeface="Aptos Display"/>
              </a:rPr>
              <a:t>How do Peralta Colleges Compare to the Bay Ten?</a:t>
            </a:r>
            <a:r>
              <a:rPr lang="en-US" sz="3600" i="1" baseline="0">
                <a:latin typeface="Aptos Display"/>
              </a:rPr>
              <a:t> </a:t>
            </a:r>
            <a:endParaRPr lang="en-US" sz="280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6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33ADE-5DF0-2341-3A3B-8795D76FB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5CD1-F082-9AA9-BDD4-FA6876CF7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1165"/>
            <a:ext cx="9144000" cy="3034705"/>
          </a:xfrm>
        </p:spPr>
        <p:txBody>
          <a:bodyPr>
            <a:normAutofit/>
          </a:bodyPr>
          <a:lstStyle/>
          <a:p>
            <a:r>
              <a:rPr lang="en-US" sz="4000"/>
              <a:t>Disciplines and Modality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16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0B136-3CC0-E501-8D60-4FD34F941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C5C7-E6B6-2E55-023E-6DFBB60A2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38" y="316298"/>
            <a:ext cx="11193398" cy="59769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/>
              <a:t>Percentage of FTES by Modality &amp; Discipline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28588-6C8F-2933-69F7-44882319BFED}"/>
              </a:ext>
            </a:extLst>
          </p:cNvPr>
          <p:cNvSpPr txBox="1"/>
          <p:nvPr/>
        </p:nvSpPr>
        <p:spPr>
          <a:xfrm>
            <a:off x="371233" y="6266399"/>
            <a:ext cx="94918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Data Source:  PCCD Data Warehouse, 2024-2025 AY;   FTES shown in parenthesis</a:t>
            </a:r>
          </a:p>
        </p:txBody>
      </p:sp>
      <p:pic>
        <p:nvPicPr>
          <p:cNvPr id="8" name="Picture 7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2833BDDA-F356-C05C-7334-EAE46F4CF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9"/>
            <a:ext cx="12192000" cy="52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A7A4-9F68-D85D-A0A5-48C15C84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3746"/>
            <a:ext cx="11277599" cy="1119678"/>
          </a:xfrm>
        </p:spPr>
        <p:txBody>
          <a:bodyPr>
            <a:noAutofit/>
          </a:bodyPr>
          <a:lstStyle/>
          <a:p>
            <a:pPr algn="ctr"/>
            <a:br>
              <a:rPr lang="en-US" sz="5400"/>
            </a:br>
            <a:br>
              <a:rPr lang="en-US" sz="5400"/>
            </a:br>
            <a:r>
              <a:rPr lang="en-US" sz="5400"/>
              <a:t>Centering Transformation in Equity  </a:t>
            </a:r>
            <a:br>
              <a:rPr lang="en-US" sz="4400"/>
            </a:b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5C9FA-D06A-66A0-BB64-F4EC188D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922" y="4427074"/>
            <a:ext cx="2545255" cy="140477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en-US" sz="2400" b="1"/>
          </a:p>
          <a:p>
            <a:pPr marL="0" indent="0">
              <a:buNone/>
            </a:pPr>
            <a:endParaRPr lang="en-US" sz="3200" b="1"/>
          </a:p>
          <a:p>
            <a:pPr marL="0" indent="0">
              <a:buNone/>
            </a:pPr>
            <a:endParaRPr lang="en-US" sz="11100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600">
                <a:solidFill>
                  <a:srgbClr val="0070C0"/>
                </a:solidFill>
                <a:latin typeface="Arial"/>
                <a:cs typeface="Arial"/>
              </a:rPr>
              <a:t>Clifton Coleman</a:t>
            </a:r>
            <a:br>
              <a:rPr lang="en-US" sz="14400" b="1">
                <a:latin typeface="Arial"/>
                <a:cs typeface="Arial"/>
              </a:rPr>
            </a:br>
            <a:endParaRPr lang="en-US" sz="14400" b="1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endParaRPr lang="en-US" sz="9600" i="1">
              <a:highlight>
                <a:srgbClr val="FFFF00"/>
              </a:highligh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590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917C2-9065-4F94-0C0A-9B931C0F7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A220-1D28-D6ED-BE51-FDD5B0729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38" y="316298"/>
            <a:ext cx="11193398" cy="59769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/>
              <a:t>Percentage of FTES by </a:t>
            </a:r>
            <a:r>
              <a:rPr lang="en-US" sz="4400" u="sng"/>
              <a:t>Online</a:t>
            </a:r>
            <a:r>
              <a:rPr lang="en-US" sz="4400"/>
              <a:t> Modality &amp; Discipline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6F1BE-54F8-623E-F592-7CA8B10923E0}"/>
              </a:ext>
            </a:extLst>
          </p:cNvPr>
          <p:cNvSpPr txBox="1"/>
          <p:nvPr/>
        </p:nvSpPr>
        <p:spPr>
          <a:xfrm>
            <a:off x="559685" y="6356528"/>
            <a:ext cx="1044233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Data Source:  PCCD Data Warehouse, 2024-2025 AY;   FTES shown in parenthesis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5C3FDE-73E4-A6C2-9A9A-262A45D1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703"/>
            <a:ext cx="12192000" cy="50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322F6-61B2-1656-BAAA-279FC3BF6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7F26-18A5-2BB8-50B5-6A55E2777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777" y="316297"/>
            <a:ext cx="11193398" cy="749105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PCCD Disciplines by % Online FTES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61978-09BA-8E81-A9D5-6F7D2BCE69BB}"/>
              </a:ext>
            </a:extLst>
          </p:cNvPr>
          <p:cNvSpPr txBox="1"/>
          <p:nvPr/>
        </p:nvSpPr>
        <p:spPr>
          <a:xfrm>
            <a:off x="6273432" y="5772470"/>
            <a:ext cx="565831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600"/>
              <a:t>Data Source:  PCCD Data Warehouse, 2024-2025 AY</a:t>
            </a:r>
            <a:endParaRPr lang="en-US"/>
          </a:p>
          <a:p>
            <a:pPr algn="r"/>
            <a:r>
              <a:rPr lang="en-US" sz="1600"/>
              <a:t>* 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9A6744-620F-3817-8B28-1FFBB06DA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36858"/>
              </p:ext>
            </p:extLst>
          </p:nvPr>
        </p:nvGraphicFramePr>
        <p:xfrm>
          <a:off x="1857598" y="1396543"/>
          <a:ext cx="4198375" cy="5037656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198375">
                  <a:extLst>
                    <a:ext uri="{9D8B030D-6E8A-4147-A177-3AD203B41FA5}">
                      <a16:colId xmlns:a16="http://schemas.microsoft.com/office/drawing/2014/main" val="1075847950"/>
                    </a:ext>
                  </a:extLst>
                </a:gridCol>
              </a:tblGrid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1" u="sng" strike="noStrike">
                          <a:solidFill>
                            <a:srgbClr val="0070C0"/>
                          </a:solidFill>
                          <a:effectLst/>
                        </a:rPr>
                        <a:t>100% FTES Online</a:t>
                      </a:r>
                      <a:endParaRPr lang="en-US" sz="2800" b="1" i="0" u="sng" strike="noStrike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4822561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Chinese       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6488942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Computer Science*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319218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Dance Folk    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4582739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French        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9216946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Japanese      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0087636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Labor Studies 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037507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Legal Community Interpreting*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4998560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Multimedia Arts Mobile and Web*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044123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Native American Studies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0336149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Paralegal Studies*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451845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Social Science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658177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Vietnamese    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1149031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Journalism*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94928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8DA5E89-CAD6-54DC-B887-AAA0CA335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23463"/>
              </p:ext>
            </p:extLst>
          </p:nvPr>
        </p:nvGraphicFramePr>
        <p:xfrm>
          <a:off x="6899323" y="1396542"/>
          <a:ext cx="4405702" cy="7163582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4405702">
                  <a:extLst>
                    <a:ext uri="{9D8B030D-6E8A-4147-A177-3AD203B41FA5}">
                      <a16:colId xmlns:a16="http://schemas.microsoft.com/office/drawing/2014/main" val="2715879218"/>
                    </a:ext>
                  </a:extLst>
                </a:gridCol>
              </a:tblGrid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800" b="1" u="sng" strike="noStrike">
                          <a:solidFill>
                            <a:srgbClr val="0070C0"/>
                          </a:solidFill>
                          <a:effectLst/>
                        </a:rPr>
                        <a:t>0% FTES Online</a:t>
                      </a:r>
                      <a:endParaRPr lang="en-US" sz="2800" b="1" i="0" u="sng" strike="noStrike">
                        <a:solidFill>
                          <a:srgbClr val="0070C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4822561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Community Social Service*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6488942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Auto Body &amp; Paint*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319218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Carpentry*     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4582739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Cosmetology*   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9216946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Environmental Management &amp;Tech*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0087636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Physical Science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037507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Radiologic Science*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4998560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Theatre Arts  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044123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Welding*               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0336149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       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451845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658177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1149031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762" marR="4762" marT="4762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1114764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762" marR="4762" marT="4762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116413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762" marR="4762" marT="4762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1157270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762" marR="4762" marT="4762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509822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762" marR="4762" marT="4762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4115386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4762" marR="4762" marT="4762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365437"/>
                  </a:ext>
                </a:extLst>
              </a:tr>
              <a:tr h="354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miter lim="800000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394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53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7DF57-10AC-0A31-47B6-407F3153E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3CCD-4F7F-173E-E0CA-C0442E907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0820"/>
            <a:ext cx="9144000" cy="3034705"/>
          </a:xfrm>
        </p:spPr>
        <p:txBody>
          <a:bodyPr>
            <a:normAutofit/>
          </a:bodyPr>
          <a:lstStyle/>
          <a:p>
            <a:r>
              <a:rPr lang="en-US" sz="4000"/>
              <a:t>Career Education &amp; Modality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99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19C5-B001-36E9-93BF-2C80A1CE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3" y="389706"/>
            <a:ext cx="10515600" cy="717055"/>
          </a:xfrm>
        </p:spPr>
        <p:txBody>
          <a:bodyPr>
            <a:noAutofit/>
          </a:bodyPr>
          <a:lstStyle/>
          <a:p>
            <a:r>
              <a:rPr lang="en-US" sz="3200"/>
              <a:t>Modality, Career Education and Course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6FB93-498B-8648-7DC4-476C1C646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644E2F-2857-E13B-B6CB-55E6B903E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506" y="1356661"/>
            <a:ext cx="6089878" cy="448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D48578-1391-27C8-BD25-D23FE6DFC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21" y="1294030"/>
            <a:ext cx="5113585" cy="4548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4C1A0A-6195-8435-0286-03C954CCB4EF}"/>
              </a:ext>
            </a:extLst>
          </p:cNvPr>
          <p:cNvSpPr txBox="1"/>
          <p:nvPr/>
        </p:nvSpPr>
        <p:spPr>
          <a:xfrm>
            <a:off x="7454669" y="6317226"/>
            <a:ext cx="5114794" cy="3749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Data Source:  Peralta CCD Data Warehouse</a:t>
            </a:r>
          </a:p>
        </p:txBody>
      </p:sp>
    </p:spTree>
    <p:extLst>
      <p:ext uri="{BB962C8B-B14F-4D97-AF65-F5344CB8AC3E}">
        <p14:creationId xmlns:p14="http://schemas.microsoft.com/office/powerpoint/2010/main" val="12224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C93BA-0260-1FD0-3E6A-CF325A833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18E12-ED14-15FF-615B-03020FD81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10" y="1541165"/>
            <a:ext cx="11110451" cy="2919995"/>
          </a:xfrm>
        </p:spPr>
        <p:txBody>
          <a:bodyPr>
            <a:normAutofit/>
          </a:bodyPr>
          <a:lstStyle/>
          <a:p>
            <a:r>
              <a:rPr lang="en-US" sz="4400"/>
              <a:t>Student Enrollment &amp; Completion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0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4E6AE-249E-886F-42FD-3D4497E8D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47FFF-3290-9ACC-2679-F44916D80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580" y="620742"/>
            <a:ext cx="1116373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rgbClr val="FFFFFF"/>
                </a:solidFill>
              </a:rPr>
              <a:t>Analysis of Student Enrollment and Completion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905843CC-FBBF-508A-AB51-9A270DFC7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266345"/>
            <a:ext cx="5097780" cy="3910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FFFFFF"/>
                </a:solidFill>
              </a:rPr>
              <a:t>SAMPLE #1:  60+ Credits (12,909)</a:t>
            </a:r>
            <a:endParaRPr lang="en-US" b="1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Attempted at least one class in the last 5 years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Earned 60 or more degree applicable units over their entire time in Peralta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642A1-8DBE-49EE-6713-E9DED3CC0F02}"/>
              </a:ext>
            </a:extLst>
          </p:cNvPr>
          <p:cNvSpPr txBox="1"/>
          <p:nvPr/>
        </p:nvSpPr>
        <p:spPr>
          <a:xfrm>
            <a:off x="6256020" y="2266345"/>
            <a:ext cx="5097780" cy="3910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rgbClr val="FFFFFF"/>
                </a:solidFill>
              </a:rPr>
              <a:t>Calculation per Student</a:t>
            </a:r>
            <a:endParaRPr lang="en-US" b="1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Pull data on all classes completed in Peralta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Calculate the % of credits earned online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Check to see if they have been conferred an Associates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29E0-1E89-53F7-F681-1DB01E6C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4A88"/>
                </a:solidFill>
              </a:rPr>
              <a:t>Associate Degrees Earned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71AEA-2E15-E3E3-D2FF-A45B85B4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096" y="2193487"/>
            <a:ext cx="4262511" cy="398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/>
              <a:t>SAMPLE #1:  </a:t>
            </a:r>
            <a:r>
              <a:rPr lang="en-US" b="1"/>
              <a:t>60+ Cred’s</a:t>
            </a:r>
            <a:endParaRPr lang="en-US"/>
          </a:p>
          <a:p>
            <a:pPr marL="342900" indent="-342900">
              <a:buChar char="•"/>
            </a:pPr>
            <a:r>
              <a:rPr lang="en-US"/>
              <a:t>12,909 Students</a:t>
            </a:r>
          </a:p>
          <a:p>
            <a:pPr marL="800100" lvl="1" indent="-342900"/>
            <a:r>
              <a:rPr lang="en-US" sz="2000"/>
              <a:t>46% with earned degrees</a:t>
            </a:r>
          </a:p>
          <a:p>
            <a:pPr marL="342900" indent="-342900"/>
            <a:r>
              <a:rPr lang="en-US" sz="2400"/>
              <a:t>Equity Lens: </a:t>
            </a:r>
          </a:p>
          <a:p>
            <a:pPr marL="800100" lvl="1" indent="-342900"/>
            <a:r>
              <a:rPr lang="en-US" sz="2000"/>
              <a:t>Asian - 42%</a:t>
            </a:r>
          </a:p>
          <a:p>
            <a:pPr marL="800100" lvl="1" indent="-342900"/>
            <a:r>
              <a:rPr lang="en-US" sz="2000"/>
              <a:t>White - 41%</a:t>
            </a:r>
          </a:p>
          <a:p>
            <a:pPr marL="800100" lvl="1" indent="-342900"/>
            <a:r>
              <a:rPr lang="en-US" sz="2000"/>
              <a:t>Male - 41%</a:t>
            </a:r>
          </a:p>
          <a:p>
            <a:pPr marL="800100" lvl="1" indent="-342900"/>
            <a:r>
              <a:rPr lang="en-US" sz="2000"/>
              <a:t>Non-Binary- 37%</a:t>
            </a:r>
          </a:p>
          <a:p>
            <a:pPr marL="342900" indent="-342900"/>
            <a:endParaRPr lang="en-US">
              <a:solidFill>
                <a:srgbClr val="156082"/>
              </a:solidFill>
            </a:endParaRPr>
          </a:p>
          <a:p>
            <a:pPr marL="342900" indent="-342900"/>
            <a:endParaRPr lang="en-US">
              <a:solidFill>
                <a:srgbClr val="156082"/>
              </a:solidFill>
            </a:endParaRPr>
          </a:p>
          <a:p>
            <a:pPr marL="457200" lvl="1" indent="0">
              <a:buNone/>
            </a:pPr>
            <a:endParaRPr lang="en-US">
              <a:solidFill>
                <a:srgbClr val="156082"/>
              </a:solidFill>
            </a:endParaRPr>
          </a:p>
          <a:p>
            <a:pPr marL="685800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02128-3218-04A5-6608-C992C9D850CE}"/>
              </a:ext>
            </a:extLst>
          </p:cNvPr>
          <p:cNvSpPr txBox="1"/>
          <p:nvPr/>
        </p:nvSpPr>
        <p:spPr>
          <a:xfrm>
            <a:off x="836328" y="1452522"/>
            <a:ext cx="955758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i="1">
                <a:solidFill>
                  <a:srgbClr val="0070C0"/>
                </a:solidFill>
              </a:rPr>
              <a:t>What percentage of students earned an Associate degree?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19" name="Picture 18" descr="A blue and orange circle with white text&#10;&#10;AI-generated content may be incorrect.">
            <a:extLst>
              <a:ext uri="{FF2B5EF4-FFF2-40B4-BE49-F238E27FC236}">
                <a16:creationId xmlns:a16="http://schemas.microsoft.com/office/drawing/2014/main" id="{7E23FABC-D95B-D419-2594-167F8DA9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990" y="2196964"/>
            <a:ext cx="4351203" cy="372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9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E7D62-BB27-330C-60F5-0F86C89E1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535A8E-0675-6507-A2DD-ECE33FB48B27}"/>
              </a:ext>
            </a:extLst>
          </p:cNvPr>
          <p:cNvSpPr txBox="1"/>
          <p:nvPr/>
        </p:nvSpPr>
        <p:spPr>
          <a:xfrm>
            <a:off x="398397" y="1257572"/>
            <a:ext cx="71314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i="1">
                <a:solidFill>
                  <a:srgbClr val="0070C0"/>
                </a:solidFill>
              </a:rPr>
              <a:t>What percentage of credits were earned online?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C2BB643-8C70-A94A-ADE8-31D3186348BE}"/>
              </a:ext>
            </a:extLst>
          </p:cNvPr>
          <p:cNvSpPr txBox="1">
            <a:spLocks/>
          </p:cNvSpPr>
          <p:nvPr/>
        </p:nvSpPr>
        <p:spPr>
          <a:xfrm>
            <a:off x="1094828" y="2385404"/>
            <a:ext cx="4291826" cy="2271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SAMPLE #1:  </a:t>
            </a:r>
            <a:r>
              <a:rPr lang="en-US" b="1"/>
              <a:t>60+ Cred’s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12,909 Students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46% Conferred AA/S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70C0"/>
                </a:solidFill>
              </a:rPr>
              <a:t>48% of Credits earned online (on average)</a:t>
            </a:r>
          </a:p>
        </p:txBody>
      </p:sp>
      <p:pic>
        <p:nvPicPr>
          <p:cNvPr id="3" name="Picture 2" descr="A blue and orange circle with white text&#10;&#10;AI-generated content may be incorrect.">
            <a:extLst>
              <a:ext uri="{FF2B5EF4-FFF2-40B4-BE49-F238E27FC236}">
                <a16:creationId xmlns:a16="http://schemas.microsoft.com/office/drawing/2014/main" id="{E815851C-FC01-F403-75AF-C795A925B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50" y="2037151"/>
            <a:ext cx="4291482" cy="3753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8D374-139E-A0D0-629A-C4E48664C9B8}"/>
              </a:ext>
            </a:extLst>
          </p:cNvPr>
          <p:cNvSpPr txBox="1"/>
          <p:nvPr/>
        </p:nvSpPr>
        <p:spPr>
          <a:xfrm>
            <a:off x="394138" y="389758"/>
            <a:ext cx="1080813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baseline="0">
                <a:solidFill>
                  <a:srgbClr val="004A88"/>
                </a:solidFill>
                <a:latin typeface="Aptos Display"/>
              </a:rPr>
              <a:t>Associate Degrees Earned</a:t>
            </a:r>
            <a:r>
              <a:rPr lang="en-US" sz="3200" b="1">
                <a:solidFill>
                  <a:srgbClr val="004A88"/>
                </a:solidFill>
                <a:latin typeface="Aptos Display"/>
              </a:rPr>
              <a:t> % Completed Online 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EA3E90-3D15-A512-D240-421AB4AB7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BA8A33E-8411-199F-BA5E-C9193D719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170588"/>
              </p:ext>
            </p:extLst>
          </p:nvPr>
        </p:nvGraphicFramePr>
        <p:xfrm>
          <a:off x="2343732" y="1474199"/>
          <a:ext cx="9547427" cy="501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btitle 2">
            <a:extLst>
              <a:ext uri="{FF2B5EF4-FFF2-40B4-BE49-F238E27FC236}">
                <a16:creationId xmlns:a16="http://schemas.microsoft.com/office/drawing/2014/main" id="{6274BB3F-6AF2-F0FE-9D2F-64EAE92386E8}"/>
              </a:ext>
            </a:extLst>
          </p:cNvPr>
          <p:cNvSpPr txBox="1">
            <a:spLocks/>
          </p:cNvSpPr>
          <p:nvPr/>
        </p:nvSpPr>
        <p:spPr>
          <a:xfrm>
            <a:off x="280276" y="1710991"/>
            <a:ext cx="3398447" cy="28844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SAMPLE #1:  </a:t>
            </a:r>
            <a:r>
              <a:rPr lang="en-US" b="1"/>
              <a:t>60+ Cred’s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12,909 Students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46% Conferred AA/S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48% Credits Online (avg)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579 Students or 4% earned ALL units online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93884-5064-E0A7-3DE5-F7E0C95ECC35}"/>
              </a:ext>
            </a:extLst>
          </p:cNvPr>
          <p:cNvSpPr txBox="1"/>
          <p:nvPr/>
        </p:nvSpPr>
        <p:spPr>
          <a:xfrm>
            <a:off x="280276" y="381000"/>
            <a:ext cx="11911723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baseline="0">
                <a:solidFill>
                  <a:srgbClr val="004A88"/>
                </a:solidFill>
                <a:latin typeface="Aptos Display"/>
              </a:rPr>
              <a:t>Associate Degrees Earned</a:t>
            </a:r>
            <a:r>
              <a:rPr lang="en-US" sz="2800" b="1">
                <a:solidFill>
                  <a:srgbClr val="004A88"/>
                </a:solidFill>
                <a:latin typeface="Aptos Display"/>
              </a:rPr>
              <a:t> and Percentage of Credits Completed Online 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916429-ACF3-15B7-CB41-6162EFF0A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41D235-C765-642A-008B-A213B085C03A}"/>
              </a:ext>
            </a:extLst>
          </p:cNvPr>
          <p:cNvSpPr txBox="1"/>
          <p:nvPr/>
        </p:nvSpPr>
        <p:spPr>
          <a:xfrm>
            <a:off x="95273" y="195731"/>
            <a:ext cx="1200999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i="1">
                <a:solidFill>
                  <a:srgbClr val="004A88"/>
                </a:solidFill>
              </a:rPr>
              <a:t>Relationship Between % of Credits Earned Online and Time Enrolled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DE572C-E0C8-440A-A289-C45E4D52A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605000"/>
              </p:ext>
            </p:extLst>
          </p:nvPr>
        </p:nvGraphicFramePr>
        <p:xfrm>
          <a:off x="4181862" y="667705"/>
          <a:ext cx="7967199" cy="611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335F87-6C4F-62F5-5F15-C0F564064CF5}"/>
              </a:ext>
            </a:extLst>
          </p:cNvPr>
          <p:cNvSpPr txBox="1"/>
          <p:nvPr/>
        </p:nvSpPr>
        <p:spPr>
          <a:xfrm>
            <a:off x="8774884" y="1828800"/>
            <a:ext cx="269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Years between first term and most recent term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F96A024-31EF-F328-3B22-2C52546D6E99}"/>
              </a:ext>
            </a:extLst>
          </p:cNvPr>
          <p:cNvSpPr txBox="1">
            <a:spLocks/>
          </p:cNvSpPr>
          <p:nvPr/>
        </p:nvSpPr>
        <p:spPr>
          <a:xfrm>
            <a:off x="324070" y="1316852"/>
            <a:ext cx="3486033" cy="34614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/>
              <a:t>SAMPLE #1:  </a:t>
            </a:r>
            <a:r>
              <a:rPr lang="en-US" b="1"/>
              <a:t>60+ Cred’s</a:t>
            </a:r>
            <a:endParaRPr lang="en-US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12,909 Students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46% Conferred AA/S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48% Credits Online (avg)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4% of students completed all credits online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70C0"/>
                </a:solidFill>
                <a:latin typeface="Aptos Display"/>
              </a:rPr>
              <a:t>The proportion of credits taken online</a:t>
            </a:r>
            <a:br>
              <a:rPr lang="en-US" b="1">
                <a:latin typeface="Aptos Display"/>
              </a:rPr>
            </a:br>
            <a:r>
              <a:rPr lang="en-US" b="1">
                <a:solidFill>
                  <a:srgbClr val="0070C0"/>
                </a:solidFill>
                <a:latin typeface="Aptos Display"/>
              </a:rPr>
              <a:t>is inversely related to the time since starting in Peralta*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E376D3-B2EC-28FD-89EC-922AB8E9C4AC}"/>
              </a:ext>
            </a:extLst>
          </p:cNvPr>
          <p:cNvSpPr txBox="1"/>
          <p:nvPr/>
        </p:nvSpPr>
        <p:spPr>
          <a:xfrm>
            <a:off x="626301" y="5928986"/>
            <a:ext cx="28809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*acausal relationship</a:t>
            </a:r>
          </a:p>
        </p:txBody>
      </p:sp>
    </p:spTree>
    <p:extLst>
      <p:ext uri="{BB962C8B-B14F-4D97-AF65-F5344CB8AC3E}">
        <p14:creationId xmlns:p14="http://schemas.microsoft.com/office/powerpoint/2010/main" val="14674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BBD1B-6F7F-4D93-D158-5FE8121F3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B8ED-40D6-FDE4-E03D-763D32E85F3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/>
              <a:t>Centering Transformation in Equity </a:t>
            </a:r>
            <a:br>
              <a:rPr lang="en-US"/>
            </a:br>
            <a:r>
              <a:rPr lang="en-US" i="1">
                <a:solidFill>
                  <a:srgbClr val="0070C0"/>
                </a:solidFill>
              </a:rPr>
              <a:t>Disproportionate Impact</a:t>
            </a:r>
            <a:br>
              <a:rPr lang="en-US"/>
            </a:b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0110D2-5DCF-8C94-89E8-5872EFD5C637}"/>
              </a:ext>
            </a:extLst>
          </p:cNvPr>
          <p:cNvGrpSpPr/>
          <p:nvPr/>
        </p:nvGrpSpPr>
        <p:grpSpPr>
          <a:xfrm>
            <a:off x="1889999" y="1847999"/>
            <a:ext cx="8412001" cy="1056001"/>
            <a:chOff x="1895999" y="2135999"/>
            <a:chExt cx="8412001" cy="105600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4D3F4B1-AE64-781B-9DA8-5C47FF1D9D87}"/>
                </a:ext>
              </a:extLst>
            </p:cNvPr>
            <p:cNvSpPr/>
            <p:nvPr/>
          </p:nvSpPr>
          <p:spPr>
            <a:xfrm>
              <a:off x="5172000" y="2136000"/>
              <a:ext cx="1980000" cy="1056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Rate for subgroup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659A8F1-4001-C022-C618-67C40ECBECC1}"/>
                </a:ext>
              </a:extLst>
            </p:cNvPr>
            <p:cNvSpPr/>
            <p:nvPr/>
          </p:nvSpPr>
          <p:spPr>
            <a:xfrm>
              <a:off x="8328000" y="2135999"/>
              <a:ext cx="1980000" cy="1056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/>
                <a:t>Rate for all OTHER students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019C12-393F-F24B-7FFF-A64E2C8474A2}"/>
                </a:ext>
              </a:extLst>
            </p:cNvPr>
            <p:cNvSpPr/>
            <p:nvPr/>
          </p:nvSpPr>
          <p:spPr>
            <a:xfrm>
              <a:off x="7506000" y="2598000"/>
              <a:ext cx="468000" cy="13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E163B1D-3046-032B-9BFF-89007340332D}"/>
                </a:ext>
              </a:extLst>
            </p:cNvPr>
            <p:cNvSpPr/>
            <p:nvPr/>
          </p:nvSpPr>
          <p:spPr>
            <a:xfrm>
              <a:off x="1895999" y="2136000"/>
              <a:ext cx="1980000" cy="105600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/>
                <a:t>Percentage point gap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8D764F-665A-818C-008E-B214D3248747}"/>
                </a:ext>
              </a:extLst>
            </p:cNvPr>
            <p:cNvSpPr/>
            <p:nvPr/>
          </p:nvSpPr>
          <p:spPr>
            <a:xfrm>
              <a:off x="4290000" y="2466000"/>
              <a:ext cx="468000" cy="13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631B3D-37AC-C809-1205-AE8880801E64}"/>
                </a:ext>
              </a:extLst>
            </p:cNvPr>
            <p:cNvSpPr/>
            <p:nvPr/>
          </p:nvSpPr>
          <p:spPr>
            <a:xfrm>
              <a:off x="4290000" y="2730000"/>
              <a:ext cx="468000" cy="13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CAECE7-9982-144D-7E98-9BF9B0BEDA80}"/>
              </a:ext>
            </a:extLst>
          </p:cNvPr>
          <p:cNvGrpSpPr/>
          <p:nvPr/>
        </p:nvGrpSpPr>
        <p:grpSpPr>
          <a:xfrm>
            <a:off x="1685999" y="4464000"/>
            <a:ext cx="7147199" cy="1683331"/>
            <a:chOff x="1691999" y="4044000"/>
            <a:chExt cx="7147199" cy="168333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4E636E7-7A27-1E89-FA88-31E8B47F2DE0}"/>
                </a:ext>
              </a:extLst>
            </p:cNvPr>
            <p:cNvCxnSpPr/>
            <p:nvPr/>
          </p:nvCxnSpPr>
          <p:spPr>
            <a:xfrm flipH="1">
              <a:off x="6156000" y="4044000"/>
              <a:ext cx="6000" cy="1308000"/>
            </a:xfrm>
            <a:prstGeom prst="straightConnector1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A0550ED0-1B3C-39D9-6053-7B2B93451325}"/>
                </a:ext>
              </a:extLst>
            </p:cNvPr>
            <p:cNvSpPr/>
            <p:nvPr/>
          </p:nvSpPr>
          <p:spPr>
            <a:xfrm rot="-5400000">
              <a:off x="6090411" y="2742185"/>
              <a:ext cx="109152" cy="510840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332CC0-9320-7A2D-FAC1-004C9A03C7F7}"/>
                </a:ext>
              </a:extLst>
            </p:cNvPr>
            <p:cNvSpPr/>
            <p:nvPr/>
          </p:nvSpPr>
          <p:spPr>
            <a:xfrm>
              <a:off x="2712000" y="4812000"/>
              <a:ext cx="3432000" cy="9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B43883-B330-535F-EB4B-430FAEEC646A}"/>
                </a:ext>
              </a:extLst>
            </p:cNvPr>
            <p:cNvSpPr txBox="1"/>
            <p:nvPr/>
          </p:nvSpPr>
          <p:spPr>
            <a:xfrm>
              <a:off x="1691999" y="4488000"/>
              <a:ext cx="5479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percentage point gap for subgroup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38F302-7D18-6566-D9FA-BBC998B0E37B}"/>
                </a:ext>
              </a:extLst>
            </p:cNvPr>
            <p:cNvSpPr txBox="1"/>
            <p:nvPr/>
          </p:nvSpPr>
          <p:spPr>
            <a:xfrm>
              <a:off x="3359998" y="5357999"/>
              <a:ext cx="547920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margin of error (+/-)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D3D263C-A297-347F-5BFA-1FEF9528C9F7}"/>
              </a:ext>
            </a:extLst>
          </p:cNvPr>
          <p:cNvSpPr txBox="1"/>
          <p:nvPr/>
        </p:nvSpPr>
        <p:spPr>
          <a:xfrm>
            <a:off x="1781999" y="3798000"/>
            <a:ext cx="8635200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Aptos Display"/>
              </a:rPr>
              <a:t>Percentage point gap is greater than margin of error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4B469C-A02A-3ADB-6074-393DDBD8D6AF}"/>
              </a:ext>
            </a:extLst>
          </p:cNvPr>
          <p:cNvCxnSpPr/>
          <p:nvPr/>
        </p:nvCxnSpPr>
        <p:spPr>
          <a:xfrm>
            <a:off x="2982000" y="3312000"/>
            <a:ext cx="6228000" cy="12000"/>
          </a:xfrm>
          <a:prstGeom prst="straightConnector1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780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D39AF-A558-3269-DF62-269E80C16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32EE21F-9B24-D549-7C20-0261FE642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38" y="5466324"/>
            <a:ext cx="4620584" cy="775494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Hybrid classes included in Non-DE category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Data Source:  CCCCO Data Mart</a:t>
            </a:r>
          </a:p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17AE6-A94F-D9CA-D6A9-D6A65CD85C75}"/>
              </a:ext>
            </a:extLst>
          </p:cNvPr>
          <p:cNvSpPr txBox="1"/>
          <p:nvPr/>
        </p:nvSpPr>
        <p:spPr>
          <a:xfrm>
            <a:off x="111174" y="6488668"/>
            <a:ext cx="1194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Data Source:  PCCD Data Warehouse, Academic Years 2020-21 to 2024-25; * includes classes outside of degree req’s.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7D099D-719A-3171-DC00-C3CF3FFE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087"/>
            <a:ext cx="12192000" cy="5312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AAE39D-A29F-DAA0-B344-877D53BF9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0" y="-3306"/>
            <a:ext cx="11193398" cy="1319556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Students Completing First-Time Associates Degree </a:t>
            </a:r>
            <a:br>
              <a:rPr lang="en-US" sz="3600"/>
            </a:br>
            <a:r>
              <a:rPr lang="en-US" sz="2800">
                <a:solidFill>
                  <a:srgbClr val="0070C0"/>
                </a:solidFill>
              </a:rPr>
              <a:t>Percentage of All* Attempted Units Taken Online By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0B5F36-4285-C7E6-0AD0-75B5E08712D6}"/>
              </a:ext>
            </a:extLst>
          </p:cNvPr>
          <p:cNvSpPr txBox="1"/>
          <p:nvPr/>
        </p:nvSpPr>
        <p:spPr>
          <a:xfrm>
            <a:off x="5364281" y="1277476"/>
            <a:ext cx="671267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/>
              <a:t>First Time Associates Degree: 6,187 received in last 4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41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E2FC9-D5B7-3B75-8290-91D8157A6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701C13-008A-0B45-E571-8CF90A59D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938" y="5466324"/>
            <a:ext cx="4620584" cy="775494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Hybrid classes included in Non-DE category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/>
              <a:t>Data Source:  CCCCO Data Mart</a:t>
            </a:r>
          </a:p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3A5C77-BF77-146A-2DD4-780759EEF7A2}"/>
              </a:ext>
            </a:extLst>
          </p:cNvPr>
          <p:cNvSpPr txBox="1"/>
          <p:nvPr/>
        </p:nvSpPr>
        <p:spPr>
          <a:xfrm>
            <a:off x="111174" y="6488668"/>
            <a:ext cx="755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Data Source:  PCCD Data Warehouse, Academic Years 2020-21 to 2024-25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62C234-ADF1-25BF-8C0D-627CC7B25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7" y="1193137"/>
            <a:ext cx="11501306" cy="5293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EA09C0-E5B1-292F-9833-6096766DB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13" y="-2235"/>
            <a:ext cx="11955397" cy="1319556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Students Completing First-Time Associates Degree</a:t>
            </a:r>
            <a:br>
              <a:rPr lang="en-US" sz="3600"/>
            </a:br>
            <a:r>
              <a:rPr lang="en-US" sz="2800">
                <a:solidFill>
                  <a:srgbClr val="0070C0"/>
                </a:solidFill>
              </a:rPr>
              <a:t>Percentage of Students whose Journey was 100% </a:t>
            </a:r>
            <a:r>
              <a:rPr lang="en-US" sz="2800" b="1">
                <a:solidFill>
                  <a:srgbClr val="0070C0"/>
                </a:solidFill>
              </a:rPr>
              <a:t>Online</a:t>
            </a:r>
            <a:r>
              <a:rPr lang="en-US" sz="2800">
                <a:solidFill>
                  <a:srgbClr val="0070C0"/>
                </a:solidFill>
              </a:rPr>
              <a:t> by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789C8-AB30-50DB-6D88-E3FA10AD7365}"/>
              </a:ext>
            </a:extLst>
          </p:cNvPr>
          <p:cNvSpPr txBox="1"/>
          <p:nvPr/>
        </p:nvSpPr>
        <p:spPr>
          <a:xfrm>
            <a:off x="5364281" y="1277476"/>
            <a:ext cx="671267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000"/>
              <a:t>First Time Associates Degree: 6,187 received in last 4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833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7B8B2-6071-35AF-40A9-712061D58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45A739-EADD-D5D5-37D9-A94F8C2D3236}"/>
              </a:ext>
            </a:extLst>
          </p:cNvPr>
          <p:cNvSpPr txBox="1"/>
          <p:nvPr/>
        </p:nvSpPr>
        <p:spPr>
          <a:xfrm>
            <a:off x="53942" y="6001906"/>
            <a:ext cx="1995481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/>
              <a:t>Data Source:  PCCD Data </a:t>
            </a:r>
            <a:endParaRPr lang="en-US"/>
          </a:p>
          <a:p>
            <a:r>
              <a:rPr lang="en-US" sz="1100"/>
              <a:t>Warehouse, Academic Years </a:t>
            </a:r>
            <a:endParaRPr lang="en-US"/>
          </a:p>
          <a:p>
            <a:r>
              <a:rPr lang="en-US" sz="1100"/>
              <a:t>2020-21 to 2024-25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EBB5EF-A16B-DB3C-51BE-62209CCFA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875" y="1086068"/>
            <a:ext cx="10173939" cy="577193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07ED74-F3F2-3395-4368-F1C57691D1B4}"/>
              </a:ext>
            </a:extLst>
          </p:cNvPr>
          <p:cNvSpPr txBox="1">
            <a:spLocks/>
          </p:cNvSpPr>
          <p:nvPr/>
        </p:nvSpPr>
        <p:spPr>
          <a:xfrm>
            <a:off x="111879" y="-2235"/>
            <a:ext cx="11972914" cy="10042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/>
              <a:t>Students Completing First-Time Associates Degree</a:t>
            </a:r>
            <a:br>
              <a:rPr lang="en-US" sz="3600"/>
            </a:br>
            <a:r>
              <a:rPr lang="en-US" sz="2000">
                <a:solidFill>
                  <a:srgbClr val="0070C0"/>
                </a:solidFill>
              </a:rPr>
              <a:t>Percentage of Students Completing at least 90% of Credits Online (Inside vs. Outside of  Program) </a:t>
            </a:r>
          </a:p>
        </p:txBody>
      </p:sp>
    </p:spTree>
    <p:extLst>
      <p:ext uri="{BB962C8B-B14F-4D97-AF65-F5344CB8AC3E}">
        <p14:creationId xmlns:p14="http://schemas.microsoft.com/office/powerpoint/2010/main" val="13812836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3181-FBA5-8861-FAF0-25DCFBA107C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The Student Journey</a:t>
            </a:r>
          </a:p>
        </p:txBody>
      </p:sp>
      <p:pic>
        <p:nvPicPr>
          <p:cNvPr id="2050" name="Picture 2" descr="COVID protocols marked Oakland schools ...">
            <a:extLst>
              <a:ext uri="{FF2B5EF4-FFF2-40B4-BE49-F238E27FC236}">
                <a16:creationId xmlns:a16="http://schemas.microsoft.com/office/drawing/2014/main" id="{EF68F2F5-B258-38EB-8C43-97389260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230" y="224145"/>
            <a:ext cx="2980496" cy="21841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3 Sather Gate Berkeley Royalty-Free ...">
            <a:extLst>
              <a:ext uri="{FF2B5EF4-FFF2-40B4-BE49-F238E27FC236}">
                <a16:creationId xmlns:a16="http://schemas.microsoft.com/office/drawing/2014/main" id="{A7B327E5-744C-04CE-1524-DAA5C22FD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7"/>
          <a:stretch>
            <a:fillRect/>
          </a:stretch>
        </p:blipFill>
        <p:spPr bwMode="auto">
          <a:xfrm>
            <a:off x="242849" y="4449675"/>
            <a:ext cx="2842687" cy="2043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106+ Thousand Diversity College Royalty ...">
            <a:extLst>
              <a:ext uri="{FF2B5EF4-FFF2-40B4-BE49-F238E27FC236}">
                <a16:creationId xmlns:a16="http://schemas.microsoft.com/office/drawing/2014/main" id="{8396AB03-C5E1-962B-6225-81F1C4CD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51" y="2440322"/>
            <a:ext cx="3726241" cy="24796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l State East Bay in the News: September 2024">
            <a:extLst>
              <a:ext uri="{FF2B5EF4-FFF2-40B4-BE49-F238E27FC236}">
                <a16:creationId xmlns:a16="http://schemas.microsoft.com/office/drawing/2014/main" id="{D1D985F4-B2FA-B91A-1BEF-5F53F60A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94" y="4862836"/>
            <a:ext cx="3890569" cy="18863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2,708,859 People Working Stock Photos ...">
            <a:extLst>
              <a:ext uri="{FF2B5EF4-FFF2-40B4-BE49-F238E27FC236}">
                <a16:creationId xmlns:a16="http://schemas.microsoft.com/office/drawing/2014/main" id="{BA2BDC48-BA47-AF38-00A6-CEAF4A50D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45"/>
          <a:stretch>
            <a:fillRect/>
          </a:stretch>
        </p:blipFill>
        <p:spPr bwMode="auto">
          <a:xfrm>
            <a:off x="276696" y="1793897"/>
            <a:ext cx="2177243" cy="240054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,300+ Messenger Asian Ethnicity Delivery Person Mover Stock Photos,  Pictures &amp; Royalty-Free Images - iStock">
            <a:extLst>
              <a:ext uri="{FF2B5EF4-FFF2-40B4-BE49-F238E27FC236}">
                <a16:creationId xmlns:a16="http://schemas.microsoft.com/office/drawing/2014/main" id="{425B9C10-3EF5-BC1D-0282-71467107A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89" y="365125"/>
            <a:ext cx="3303756" cy="22025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rmerly Incarcerated Students ...">
            <a:extLst>
              <a:ext uri="{FF2B5EF4-FFF2-40B4-BE49-F238E27FC236}">
                <a16:creationId xmlns:a16="http://schemas.microsoft.com/office/drawing/2014/main" id="{E63F8868-B12C-29B0-4866-D624FE64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32" y="1575685"/>
            <a:ext cx="3452662" cy="229759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8A63F6F8-6DB9-9CBA-51F1-5F85667AD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08" y="3680144"/>
            <a:ext cx="2612780" cy="323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aring for your ageing parents and other family members">
            <a:extLst>
              <a:ext uri="{FF2B5EF4-FFF2-40B4-BE49-F238E27FC236}">
                <a16:creationId xmlns:a16="http://schemas.microsoft.com/office/drawing/2014/main" id="{1628C666-E832-B957-A54D-7217B4C4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51" y="3976484"/>
            <a:ext cx="3300718" cy="22004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igh School Counselor ...">
            <a:extLst>
              <a:ext uri="{FF2B5EF4-FFF2-40B4-BE49-F238E27FC236}">
                <a16:creationId xmlns:a16="http://schemas.microsoft.com/office/drawing/2014/main" id="{9CC2E18D-527E-3D79-776D-FE5EDFE4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19" y="1868112"/>
            <a:ext cx="2941241" cy="195726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close-up of a logo&#10;&#10;AI-generated content may be incorrect.">
            <a:extLst>
              <a:ext uri="{FF2B5EF4-FFF2-40B4-BE49-F238E27FC236}">
                <a16:creationId xmlns:a16="http://schemas.microsoft.com/office/drawing/2014/main" id="{DACE3E93-9452-89B0-4850-79F76DAD8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4580226" y="1678926"/>
            <a:ext cx="6962775" cy="1752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512692B2-64D8-B78D-D904-DBE3A13DB9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034" y="3871260"/>
            <a:ext cx="4501933" cy="24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2C19-2CB8-CA7F-7339-CEC1A460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47683"/>
            <a:ext cx="11277599" cy="562517"/>
          </a:xfrm>
        </p:spPr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Table Discussion Activity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10CFC-09E3-A37B-5222-36D33CAF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2973"/>
            <a:ext cx="11277599" cy="54967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AutoNum type="arabicPeriod"/>
            </a:pPr>
            <a:endParaRPr lang="en-US" sz="2400" b="1"/>
          </a:p>
          <a:p>
            <a:pPr marL="457200" indent="-457200">
              <a:buAutoNum type="arabicPeriod"/>
            </a:pPr>
            <a:r>
              <a:rPr lang="en-US" sz="2000">
                <a:latin typeface="Arial"/>
                <a:cs typeface="Arial"/>
              </a:rPr>
              <a:t>Which programs appear most feasible for full online delivery, and which may face significant barriers (based on the data showing program size and the proportion of courses already offered online)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000">
                <a:latin typeface="Arial"/>
                <a:cs typeface="Arial"/>
              </a:rPr>
              <a:t>What considerations—such as lab components, fieldwork, or industry certifications—should guide whether a program can or should transition to being fully online?</a:t>
            </a:r>
            <a:endParaRPr lang="en-US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>
                <a:latin typeface="Arial"/>
                <a:cs typeface="Arial"/>
              </a:rPr>
              <a:t>The data suggest that completion rates vary by modality and that a subset of students complete their entire degree online.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2000">
                <a:latin typeface="Arial"/>
                <a:cs typeface="Arial"/>
              </a:rPr>
              <a:t>What equity implications should we consider when expanding fully online programs?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2000">
                <a:latin typeface="Arial"/>
                <a:cs typeface="Arial"/>
              </a:rPr>
              <a:t>For example, how might online pathways improve access for working adults or remote learners, and conversely, how might they create new barriers for students needing hands-on or community-based learning experiences?</a:t>
            </a:r>
            <a:endParaRPr lang="en-US"/>
          </a:p>
          <a:p>
            <a:pPr marL="457200" indent="-457200">
              <a:buAutoNum type="arabicPeriod"/>
            </a:pPr>
            <a:r>
              <a:rPr lang="en-US" sz="2000">
                <a:latin typeface="Arial"/>
                <a:cs typeface="Arial"/>
              </a:rPr>
              <a:t>What additional data would help us evaluate the student experience and success in online programs (e.g., disaggregated retention data, course pass rates by modality, student demographics)?</a:t>
            </a:r>
          </a:p>
          <a:p>
            <a:pPr marL="914400" lvl="1" indent="-457200">
              <a:buFont typeface="Courier New"/>
              <a:buChar char="o"/>
            </a:pPr>
            <a:r>
              <a:rPr lang="en-US" sz="2000">
                <a:latin typeface="Arial"/>
                <a:cs typeface="Arial"/>
              </a:rPr>
              <a:t>What kinds of instructional and student support systems (tutoring, counseling, technology access, orientation to online learning) are essential to ensure equitable completion in a fully online degree environment?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A051E-FBA4-30E6-7CA6-ACD376EE2481}"/>
              </a:ext>
            </a:extLst>
          </p:cNvPr>
          <p:cNvSpPr txBox="1"/>
          <p:nvPr/>
        </p:nvSpPr>
        <p:spPr>
          <a:xfrm>
            <a:off x="0" y="249621"/>
            <a:ext cx="9862206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baseline="0">
                <a:solidFill>
                  <a:srgbClr val="0E4C90"/>
                </a:solidFill>
                <a:latin typeface="Aptos Display"/>
              </a:rPr>
              <a:t>PCCD Academic</a:t>
            </a:r>
            <a:r>
              <a:rPr lang="en-US" sz="4000" b="1">
                <a:solidFill>
                  <a:srgbClr val="0E4C90"/>
                </a:solidFill>
                <a:latin typeface="Aptos Display"/>
              </a:rPr>
              <a:t> Program</a:t>
            </a:r>
            <a:r>
              <a:rPr lang="en-US" sz="4000" b="1" baseline="0">
                <a:solidFill>
                  <a:srgbClr val="0E4C90"/>
                </a:solidFill>
                <a:latin typeface="Aptos Display"/>
              </a:rPr>
              <a:t> Modality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86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1C962-8324-C3C0-0E8E-C3D6E4F72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9601-8526-6BE0-9AD1-FA5086D9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47" y="1922048"/>
            <a:ext cx="10744830" cy="1499616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PCCD Dual and Concurrent Enrollment Analysis </a:t>
            </a:r>
            <a:endParaRPr lang="en-US" sz="3600" b="1" i="1">
              <a:solidFill>
                <a:srgbClr val="0070C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407369-5AA3-9F1A-AB5A-893E45C50AA5}"/>
              </a:ext>
            </a:extLst>
          </p:cNvPr>
          <p:cNvSpPr txBox="1">
            <a:spLocks/>
          </p:cNvSpPr>
          <p:nvPr/>
        </p:nvSpPr>
        <p:spPr>
          <a:xfrm>
            <a:off x="8493243" y="4453859"/>
            <a:ext cx="2555520" cy="1447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b="0">
                <a:solidFill>
                  <a:srgbClr val="0070C0"/>
                </a:solidFill>
              </a:rPr>
              <a:t>Dr. Helen Ku</a:t>
            </a:r>
            <a:endParaRPr lang="en-US"/>
          </a:p>
          <a:p>
            <a:pPr algn="r"/>
            <a:r>
              <a:rPr lang="en-US" b="0">
                <a:solidFill>
                  <a:srgbClr val="0070C0"/>
                </a:solidFill>
              </a:rPr>
              <a:t>Dr. Yang Hu</a:t>
            </a:r>
          </a:p>
        </p:txBody>
      </p:sp>
    </p:spTree>
    <p:extLst>
      <p:ext uri="{BB962C8B-B14F-4D97-AF65-F5344CB8AC3E}">
        <p14:creationId xmlns:p14="http://schemas.microsoft.com/office/powerpoint/2010/main" val="3814244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78403-074E-D3D2-9500-4771DDFAE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CF156A8A-14AF-148C-9BC6-38658F802D65}"/>
              </a:ext>
            </a:extLst>
          </p:cNvPr>
          <p:cNvSpPr txBox="1">
            <a:spLocks/>
          </p:cNvSpPr>
          <p:nvPr/>
        </p:nvSpPr>
        <p:spPr>
          <a:xfrm>
            <a:off x="465033" y="1597805"/>
            <a:ext cx="11273514" cy="396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r>
              <a:rPr lang="en-US" sz="2800" b="1">
                <a:latin typeface="Aptos"/>
                <a:cs typeface="Arial"/>
              </a:rPr>
              <a:t>Dual Enrollment and Concurrent Enrollment</a:t>
            </a:r>
          </a:p>
          <a:p>
            <a:pPr marL="1028700" lvl="1" indent="-45720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SzPts val="1800"/>
            </a:pPr>
            <a:r>
              <a:rPr lang="en-US" sz="2400" b="1">
                <a:solidFill>
                  <a:srgbClr val="416BA9"/>
                </a:solidFill>
                <a:latin typeface="Aptos"/>
                <a:cs typeface="Arial"/>
              </a:rPr>
              <a:t>Early kick-start for college pathways and explore career trajectories</a:t>
            </a:r>
          </a:p>
          <a:p>
            <a:pPr marL="1028700" lvl="1" indent="-45720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</a:pPr>
            <a:r>
              <a:rPr lang="en-US" sz="2400" b="1">
                <a:solidFill>
                  <a:srgbClr val="416BA9"/>
                </a:solidFill>
                <a:latin typeface="Aptos"/>
                <a:cs typeface="Arial"/>
              </a:rPr>
              <a:t>Students earn high school and college units at the same time (weighted GPA)</a:t>
            </a: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endParaRPr lang="en-US" sz="2400" b="1">
              <a:solidFill>
                <a:srgbClr val="416BA9"/>
              </a:solidFill>
              <a:latin typeface="Aptos"/>
            </a:endParaRP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2400" b="1">
                <a:solidFill>
                  <a:srgbClr val="000000"/>
                </a:solidFill>
                <a:latin typeface="Aptos"/>
                <a:cs typeface="Arial"/>
              </a:rPr>
              <a:t>Dual Enrollment:</a:t>
            </a:r>
            <a:r>
              <a:rPr lang="en-US" sz="2400" b="1">
                <a:latin typeface="Aptos"/>
                <a:cs typeface="Arial"/>
              </a:rPr>
              <a:t> </a:t>
            </a:r>
            <a:r>
              <a:rPr lang="en-US" sz="2400" b="1">
                <a:solidFill>
                  <a:srgbClr val="416BA9"/>
                </a:solidFill>
                <a:latin typeface="Aptos"/>
                <a:cs typeface="Arial"/>
              </a:rPr>
              <a:t>Taught at </a:t>
            </a:r>
            <a:r>
              <a:rPr lang="en-US" sz="2400" b="1">
                <a:latin typeface="Aptos"/>
                <a:cs typeface="Arial"/>
              </a:rPr>
              <a:t>partnering</a:t>
            </a:r>
            <a:r>
              <a:rPr lang="en-US" sz="2400" b="1">
                <a:solidFill>
                  <a:srgbClr val="416BA9"/>
                </a:solidFill>
                <a:latin typeface="Aptos"/>
                <a:cs typeface="Arial"/>
              </a:rPr>
              <a:t> high school campuses and/or online 	</a:t>
            </a: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2400" b="1">
                <a:solidFill>
                  <a:srgbClr val="416BA9"/>
                </a:solidFill>
                <a:latin typeface="Aptos"/>
                <a:cs typeface="Arial"/>
              </a:rPr>
              <a:t>	</a:t>
            </a:r>
          </a:p>
          <a:p>
            <a:pPr marL="571500" lvl="1" indent="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2400" b="1">
                <a:latin typeface="Aptos"/>
                <a:cs typeface="Arial"/>
              </a:rPr>
              <a:t>Concurrent Enrollment:</a:t>
            </a:r>
            <a:r>
              <a:rPr lang="en-US" sz="2400" b="1">
                <a:solidFill>
                  <a:srgbClr val="416BA9"/>
                </a:solidFill>
                <a:latin typeface="Aptos"/>
                <a:cs typeface="Arial"/>
              </a:rPr>
              <a:t> High school students from </a:t>
            </a:r>
            <a:r>
              <a:rPr lang="en-US" sz="2400" b="1">
                <a:latin typeface="Aptos"/>
                <a:cs typeface="Arial"/>
              </a:rPr>
              <a:t>any</a:t>
            </a:r>
            <a:r>
              <a:rPr lang="en-US" sz="2400" b="1">
                <a:solidFill>
                  <a:srgbClr val="416BA9"/>
                </a:solidFill>
                <a:latin typeface="Aptos"/>
                <a:cs typeface="Arial"/>
              </a:rPr>
              <a:t> high school can enroll in courses offered at any Peralta College on Peralta College campuses and/or online</a:t>
            </a: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3600" b="1"/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3600" b="1"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  <a:latin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5BFCC946-37BB-A058-7FA5-5E23B1173804}"/>
              </a:ext>
            </a:extLst>
          </p:cNvPr>
          <p:cNvSpPr txBox="1">
            <a:spLocks/>
          </p:cNvSpPr>
          <p:nvPr/>
        </p:nvSpPr>
        <p:spPr>
          <a:xfrm>
            <a:off x="465033" y="457199"/>
            <a:ext cx="10906539" cy="6994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buFont typeface="Play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Serving Middle and High School Students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</a:endParaRPr>
          </a:p>
        </p:txBody>
      </p:sp>
      <p:sp>
        <p:nvSpPr>
          <p:cNvPr id="4" name="AutoShape 6" descr="_F0A6470">
            <a:extLst>
              <a:ext uri="{FF2B5EF4-FFF2-40B4-BE49-F238E27FC236}">
                <a16:creationId xmlns:a16="http://schemas.microsoft.com/office/drawing/2014/main" id="{E4232C20-5C6C-68DE-9E6E-92FE942592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380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8D8F3-2236-BA06-41A4-E74DAC6F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9730-3F71-916E-D79F-F93B3A03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41" y="695905"/>
            <a:ext cx="11204117" cy="54661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br>
              <a:rPr lang="en-US"/>
            </a:br>
            <a:br>
              <a:rPr lang="en-US" sz="4800"/>
            </a:br>
            <a:r>
              <a:rPr lang="en-US">
                <a:solidFill>
                  <a:schemeClr val="tx1"/>
                </a:solidFill>
              </a:rPr>
              <a:t>Total Dual Enrollments and Concurrent Enrollments at PCCD Academic Year 2024-2025  </a:t>
            </a:r>
            <a:r>
              <a:rPr lang="en-US" sz="4400">
                <a:solidFill>
                  <a:srgbClr val="004A88"/>
                </a:solidFill>
              </a:rPr>
              <a:t>12,220</a:t>
            </a:r>
            <a:r>
              <a:rPr lang="en-US">
                <a:solidFill>
                  <a:schemeClr val="tx1"/>
                </a:solidFill>
              </a:rPr>
              <a:t> </a:t>
            </a:r>
            <a:br>
              <a:rPr lang="en-US" sz="2400"/>
            </a:br>
            <a:r>
              <a:rPr lang="en-US" sz="2400"/>
              <a:t>	</a:t>
            </a:r>
            <a:br>
              <a:rPr lang="en-US" sz="2400"/>
            </a:br>
            <a:r>
              <a:rPr lang="en-US" sz="2400"/>
              <a:t>		+7% over the last three years</a:t>
            </a:r>
            <a:br>
              <a:rPr lang="en-US" sz="2400"/>
            </a:br>
            <a:r>
              <a:rPr lang="en-US" sz="2400"/>
              <a:t>		</a:t>
            </a:r>
            <a:br>
              <a:rPr lang="en-US" sz="2400"/>
            </a:br>
            <a:r>
              <a:rPr lang="en-US" sz="2400"/>
              <a:t>		10% of overall PCCD FTES</a:t>
            </a:r>
            <a:br>
              <a:rPr lang="en-US" sz="2400"/>
            </a:br>
            <a:br>
              <a:rPr lang="en-US" sz="2400"/>
            </a:br>
            <a:br>
              <a:rPr lang="en-US" sz="4800"/>
            </a:br>
            <a:endParaRPr lang="en-US" sz="4800"/>
          </a:p>
        </p:txBody>
      </p:sp>
      <p:pic>
        <p:nvPicPr>
          <p:cNvPr id="5" name="Picture 8" descr="_F0A6470">
            <a:extLst>
              <a:ext uri="{FF2B5EF4-FFF2-40B4-BE49-F238E27FC236}">
                <a16:creationId xmlns:a16="http://schemas.microsoft.com/office/drawing/2014/main" id="{814E80E0-C527-0B98-9667-7DA0B65D2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09" y="3231576"/>
            <a:ext cx="3950191" cy="26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44;p2">
            <a:extLst>
              <a:ext uri="{FF2B5EF4-FFF2-40B4-BE49-F238E27FC236}">
                <a16:creationId xmlns:a16="http://schemas.microsoft.com/office/drawing/2014/main" id="{CF548EF3-0856-EFDE-5B55-6ADB7A12674A}"/>
              </a:ext>
            </a:extLst>
          </p:cNvPr>
          <p:cNvSpPr txBox="1">
            <a:spLocks/>
          </p:cNvSpPr>
          <p:nvPr/>
        </p:nvSpPr>
        <p:spPr>
          <a:xfrm>
            <a:off x="175998" y="249032"/>
            <a:ext cx="11799918" cy="822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chemeClr val="bg1"/>
                </a:solidFill>
              </a:rPr>
              <a:t>Dual and Concurrent Enrollments Report AY 2023-2025 </a:t>
            </a:r>
            <a:endParaRPr lang="en-US" sz="480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7385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7A339-F006-26E1-9B62-8FB0DC904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A578-C06B-264D-EA03-A41F1188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9" y="1391810"/>
            <a:ext cx="11204117" cy="54661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Overall, more Concurrent Enrollments than Dual Enrollments at PCCD in AY 2025 </a:t>
            </a:r>
            <a:br>
              <a:rPr lang="en-US" sz="2400"/>
            </a:br>
            <a:br>
              <a:rPr lang="en-US" sz="2400"/>
            </a:br>
            <a:br>
              <a:rPr lang="en-US" sz="4800"/>
            </a:br>
            <a:endParaRPr lang="en-US" sz="480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FB6F15A-8E67-5DFC-DE2D-A569A2CFA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111712"/>
              </p:ext>
            </p:extLst>
          </p:nvPr>
        </p:nvGraphicFramePr>
        <p:xfrm>
          <a:off x="57522" y="2915890"/>
          <a:ext cx="3291467" cy="233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F50FFFA-488C-54E8-8CCF-1418171B3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10" y="2500873"/>
            <a:ext cx="2063026" cy="237522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3C56B7F-8C79-4BCA-DEFA-1FECE42AF3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796798"/>
              </p:ext>
            </p:extLst>
          </p:nvPr>
        </p:nvGraphicFramePr>
        <p:xfrm>
          <a:off x="3039986" y="2915889"/>
          <a:ext cx="2560714" cy="233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F8BA324-0F5F-7F8D-221B-68BC8F08A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672776"/>
              </p:ext>
            </p:extLst>
          </p:nvPr>
        </p:nvGraphicFramePr>
        <p:xfrm>
          <a:off x="5598047" y="2915888"/>
          <a:ext cx="2769783" cy="233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3899170-C6E6-CFA4-EE5B-651289448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28459"/>
              </p:ext>
            </p:extLst>
          </p:nvPr>
        </p:nvGraphicFramePr>
        <p:xfrm>
          <a:off x="8373934" y="2907130"/>
          <a:ext cx="2505711" cy="233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AC9AA16-A633-BEE6-B3F1-7C47811BF30C}"/>
              </a:ext>
            </a:extLst>
          </p:cNvPr>
          <p:cNvSpPr txBox="1"/>
          <p:nvPr/>
        </p:nvSpPr>
        <p:spPr>
          <a:xfrm>
            <a:off x="5709047" y="5376956"/>
            <a:ext cx="364602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Laney College: highest Dual Enrollments and Concurrent Enrollments</a:t>
            </a:r>
          </a:p>
        </p:txBody>
      </p:sp>
      <p:sp>
        <p:nvSpPr>
          <p:cNvPr id="13" name="Google Shape;144;p2">
            <a:extLst>
              <a:ext uri="{FF2B5EF4-FFF2-40B4-BE49-F238E27FC236}">
                <a16:creationId xmlns:a16="http://schemas.microsoft.com/office/drawing/2014/main" id="{5A0F06EE-325B-A813-5403-0B2204C016F0}"/>
              </a:ext>
            </a:extLst>
          </p:cNvPr>
          <p:cNvSpPr txBox="1">
            <a:spLocks/>
          </p:cNvSpPr>
          <p:nvPr/>
        </p:nvSpPr>
        <p:spPr>
          <a:xfrm>
            <a:off x="98789" y="249032"/>
            <a:ext cx="11817435" cy="813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200">
                <a:solidFill>
                  <a:schemeClr val="bg1"/>
                </a:solidFill>
              </a:rPr>
              <a:t>Dual Enrollments and Concurrent Enrollments across the Colleges</a:t>
            </a:r>
            <a:endParaRPr lang="en-US" sz="320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283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B0751-CE77-AE31-8F36-4C4FDE71D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F8269158-FCFA-2CB7-D2CA-B6A8E4B8ED5C}"/>
              </a:ext>
            </a:extLst>
          </p:cNvPr>
          <p:cNvSpPr txBox="1">
            <a:spLocks/>
          </p:cNvSpPr>
          <p:nvPr/>
        </p:nvSpPr>
        <p:spPr>
          <a:xfrm>
            <a:off x="316442" y="1806801"/>
            <a:ext cx="10564917" cy="423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1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+mj-lt"/>
              <a:buAutoNum type="arabicPeriod"/>
            </a:pPr>
            <a:r>
              <a:rPr lang="en-US" sz="2800" b="1">
                <a:latin typeface="Aptos Display"/>
                <a:cs typeface="Arial"/>
              </a:rPr>
              <a:t>Coliseum College Prep </a:t>
            </a:r>
            <a:r>
              <a:rPr lang="en-US" sz="2800" b="1">
                <a:solidFill>
                  <a:srgbClr val="416BA9"/>
                </a:solidFill>
                <a:latin typeface="Aptos Display"/>
                <a:cs typeface="Arial"/>
              </a:rPr>
              <a:t>(224)</a:t>
            </a:r>
          </a:p>
          <a:p>
            <a:pPr marL="1085850" lvl="1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Aptos Display" panose="02110004020202020204"/>
              <a:buAutoNum type="arabicPeriod"/>
            </a:pPr>
            <a:r>
              <a:rPr lang="en-US" sz="2800" b="1">
                <a:latin typeface="Aptos Display"/>
                <a:cs typeface="Arial"/>
              </a:rPr>
              <a:t>Madison Park Academy </a:t>
            </a:r>
            <a:r>
              <a:rPr lang="en-US" sz="2800" b="1">
                <a:solidFill>
                  <a:srgbClr val="416BA9"/>
                </a:solidFill>
                <a:latin typeface="Aptos Display"/>
                <a:cs typeface="Arial"/>
              </a:rPr>
              <a:t>(199)</a:t>
            </a:r>
          </a:p>
          <a:p>
            <a:pPr marL="1085850" lvl="1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Aptos Display" panose="02110004020202020204"/>
              <a:buAutoNum type="arabicPeriod"/>
            </a:pPr>
            <a:r>
              <a:rPr lang="en-US" sz="2800" b="1">
                <a:latin typeface="Aptos Display"/>
                <a:cs typeface="Arial"/>
              </a:rPr>
              <a:t>Oakland Technical High School </a:t>
            </a:r>
            <a:r>
              <a:rPr lang="en-US" sz="2800" b="1">
                <a:solidFill>
                  <a:srgbClr val="416BA9"/>
                </a:solidFill>
                <a:latin typeface="Aptos Display"/>
                <a:cs typeface="Arial"/>
              </a:rPr>
              <a:t>(169)</a:t>
            </a:r>
          </a:p>
          <a:p>
            <a:pPr marL="1085850" lvl="1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Aptos Display" panose="02110004020202020204"/>
              <a:buAutoNum type="arabicPeriod"/>
            </a:pPr>
            <a:r>
              <a:rPr lang="en-US" sz="2800" b="1">
                <a:latin typeface="Aptos Display"/>
                <a:cs typeface="Arial"/>
              </a:rPr>
              <a:t>Young Adult Program </a:t>
            </a:r>
            <a:r>
              <a:rPr lang="en-US" sz="2800" b="1">
                <a:solidFill>
                  <a:srgbClr val="416BA9"/>
                </a:solidFill>
                <a:latin typeface="Aptos Display"/>
                <a:cs typeface="Arial"/>
              </a:rPr>
              <a:t>(168)</a:t>
            </a:r>
          </a:p>
          <a:p>
            <a:pPr marL="1085850" lvl="1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+mj-lt"/>
              <a:buAutoNum type="arabicPeriod"/>
            </a:pPr>
            <a:r>
              <a:rPr lang="en-US" sz="2800" b="1">
                <a:latin typeface="Aptos Display"/>
                <a:cs typeface="Arial"/>
              </a:rPr>
              <a:t>Fremont High School </a:t>
            </a:r>
            <a:r>
              <a:rPr lang="en-US" sz="2800" b="1">
                <a:solidFill>
                  <a:srgbClr val="416BA9"/>
                </a:solidFill>
                <a:latin typeface="Aptos Display"/>
                <a:cs typeface="Arial"/>
              </a:rPr>
              <a:t>(150)</a:t>
            </a:r>
          </a:p>
          <a:p>
            <a:pPr marL="1085850" lvl="1" indent="-514350">
              <a:lnSpc>
                <a:spcPct val="114999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endParaRPr lang="en-US" sz="2800" b="1">
              <a:solidFill>
                <a:srgbClr val="416BA9"/>
              </a:solidFill>
              <a:latin typeface="Aptos Display"/>
            </a:endParaRPr>
          </a:p>
          <a:p>
            <a:pPr marL="571500" lvl="1" indent="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2400" b="1">
                <a:solidFill>
                  <a:srgbClr val="416BA9"/>
                </a:solidFill>
                <a:latin typeface="Aptos Display"/>
                <a:cs typeface="Arial"/>
              </a:rPr>
              <a:t>(____) = enrollments</a:t>
            </a:r>
            <a:endParaRPr lang="en-US" sz="2400" b="1">
              <a:solidFill>
                <a:srgbClr val="416BA9"/>
              </a:solidFill>
              <a:latin typeface="Aptos Display"/>
            </a:endParaRPr>
          </a:p>
          <a:p>
            <a:pPr marL="1085850" lvl="1" indent="-5143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ptos Display" panose="02110004020202020204"/>
              <a:buAutoNum type="arabicPeriod"/>
            </a:pPr>
            <a:endParaRPr lang="en-US" sz="3600" b="1">
              <a:solidFill>
                <a:srgbClr val="000000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rgbClr val="000000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ea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2400" b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8E818184-8BAC-2CAF-D42A-BBEB67CBEC7D}"/>
              </a:ext>
            </a:extLst>
          </p:cNvPr>
          <p:cNvSpPr txBox="1">
            <a:spLocks/>
          </p:cNvSpPr>
          <p:nvPr/>
        </p:nvSpPr>
        <p:spPr>
          <a:xfrm>
            <a:off x="307377" y="457199"/>
            <a:ext cx="11475850" cy="743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buFont typeface="Play"/>
              <a:buNone/>
              <a:defRPr/>
            </a:pPr>
            <a:r>
              <a:rPr lang="en-US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Top Five High Schools with the most Dual Enrollments for Laney College</a:t>
            </a:r>
            <a:endParaRPr lang="en-US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Untitled photo">
            <a:extLst>
              <a:ext uri="{FF2B5EF4-FFF2-40B4-BE49-F238E27FC236}">
                <a16:creationId xmlns:a16="http://schemas.microsoft.com/office/drawing/2014/main" id="{9FAA3AC7-DC12-A268-F239-83781F2B2A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59" r="26327"/>
          <a:stretch>
            <a:fillRect/>
          </a:stretch>
        </p:blipFill>
        <p:spPr>
          <a:xfrm>
            <a:off x="8198539" y="1807604"/>
            <a:ext cx="2507378" cy="295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2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800C2-E36C-383A-C924-9F5EFE2F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5347-C5A5-D4E0-F619-47FC6703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Successful Enrollment (2022-2023)</a:t>
            </a:r>
            <a:br>
              <a:rPr lang="en-US"/>
            </a:b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69B6BF-C50C-9F45-1A97-97F32BCF5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322193"/>
              </p:ext>
            </p:extLst>
          </p:nvPr>
        </p:nvGraphicFramePr>
        <p:xfrm>
          <a:off x="414722" y="3607883"/>
          <a:ext cx="11362788" cy="111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994">
                  <a:extLst>
                    <a:ext uri="{9D8B030D-6E8A-4147-A177-3AD203B41FA5}">
                      <a16:colId xmlns:a16="http://schemas.microsoft.com/office/drawing/2014/main" val="650551816"/>
                    </a:ext>
                  </a:extLst>
                </a:gridCol>
                <a:gridCol w="2807996">
                  <a:extLst>
                    <a:ext uri="{9D8B030D-6E8A-4147-A177-3AD203B41FA5}">
                      <a16:colId xmlns:a16="http://schemas.microsoft.com/office/drawing/2014/main" val="3896341068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095844129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96485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Alameda 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Berkeley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Merritt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6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White  6% [90]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White  14% [190]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White  8% [137]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White  7% [62]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3554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Black/African Am  14% [65]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Black/</a:t>
                      </a:r>
                      <a:r>
                        <a:rPr lang="en-US" sz="1600" b="0" i="0" u="none" strike="noStrike" noProof="0" err="1">
                          <a:solidFill>
                            <a:srgbClr val="000000"/>
                          </a:solidFill>
                          <a:latin typeface="Aptos"/>
                        </a:rPr>
                        <a:t>Af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 Am Female  11% [85]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650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8F7F83-F1F2-9EE4-0FD9-3D6D9C2C2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299900"/>
              </p:ext>
            </p:extLst>
          </p:nvPr>
        </p:nvGraphicFramePr>
        <p:xfrm>
          <a:off x="2011680" y="1723693"/>
          <a:ext cx="8168640" cy="111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136641851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318054522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1567252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051933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Alameda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Merritt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1326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11% [391]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17% [708]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13% [811]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10% [308]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977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/>
                        <a:t>Bay Area: </a:t>
                      </a:r>
                      <a:r>
                        <a:rPr lang="en-US" b="0"/>
                        <a:t>17%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/>
                        <a:t>Statewide: </a:t>
                      </a:r>
                      <a:r>
                        <a:rPr lang="en-US" b="0"/>
                        <a:t>23%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926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B824608-01B1-0FE7-01D9-E655C32DFC1C}"/>
              </a:ext>
            </a:extLst>
          </p:cNvPr>
          <p:cNvSpPr txBox="1"/>
          <p:nvPr/>
        </p:nvSpPr>
        <p:spPr>
          <a:xfrm>
            <a:off x="1134347" y="1087153"/>
            <a:ext cx="99269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Cohort: applied for the first time as general-admit credit students</a:t>
            </a:r>
            <a:endParaRPr lang="en-US" sz="600">
              <a:solidFill>
                <a:srgbClr val="000000"/>
              </a:solidFill>
              <a:latin typeface="Aptos" panose="02110004020202020204"/>
              <a:ea typeface="Noto Sans"/>
              <a:cs typeface="Noto Sans"/>
            </a:endParaRPr>
          </a:p>
          <a:p>
            <a:pPr algn="ctr"/>
            <a:endParaRPr lang="en-US" sz="600">
              <a:solidFill>
                <a:srgbClr val="2C2C2C"/>
              </a:solidFill>
              <a:latin typeface="Noto Sans"/>
              <a:ea typeface="Noto Sans"/>
              <a:cs typeface="Noto Sans"/>
            </a:endParaRPr>
          </a:p>
          <a:p>
            <a:pPr algn="ctr"/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The proportion of cohort students who enrolled in the same college within the same academic year</a:t>
            </a:r>
            <a:endParaRPr 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83882-BFFE-977F-4225-6DEA835333CB}"/>
              </a:ext>
            </a:extLst>
          </p:cNvPr>
          <p:cNvSpPr txBox="1"/>
          <p:nvPr/>
        </p:nvSpPr>
        <p:spPr>
          <a:xfrm>
            <a:off x="1735521" y="3206673"/>
            <a:ext cx="87177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ea typeface="+mn-lt"/>
                <a:cs typeface="+mn-lt"/>
              </a:rPr>
              <a:t>Disproportionately impacted subgroups at more than one </a:t>
            </a:r>
            <a:r>
              <a:rPr lang="en-US" sz="2000" b="1">
                <a:solidFill>
                  <a:srgbClr val="0070C0"/>
                </a:solidFill>
              </a:rPr>
              <a:t>college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600EC-C560-9301-272C-53F6CC94D674}"/>
              </a:ext>
            </a:extLst>
          </p:cNvPr>
          <p:cNvSpPr txBox="1"/>
          <p:nvPr/>
        </p:nvSpPr>
        <p:spPr>
          <a:xfrm>
            <a:off x="416658" y="4769896"/>
            <a:ext cx="11361271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Districtwide, state data show that over 20,000 prospective first-time students each year ultimately do not enroll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Application counts may be inflated by uncaught bot or fraudulent submissions during this period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Internal data show </a:t>
            </a:r>
            <a:r>
              <a:rPr lang="en-US" sz="1600" b="1">
                <a:ea typeface="+mn-lt"/>
                <a:cs typeface="+mn-lt"/>
              </a:rPr>
              <a:t>&gt;45% of new applicants enrolled within PCCD</a:t>
            </a:r>
            <a:r>
              <a:rPr lang="en-US" sz="1600">
                <a:ea typeface="+mn-lt"/>
                <a:cs typeface="+mn-lt"/>
              </a:rPr>
              <a:t>; &gt;50% of new, first time in higher ed applicants enrolled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ea typeface="+mn-lt"/>
                <a:cs typeface="+mn-lt"/>
              </a:rPr>
              <a:t>This still translates to over </a:t>
            </a:r>
            <a:r>
              <a:rPr lang="en-US" sz="1600" b="1">
                <a:ea typeface="+mn-lt"/>
                <a:cs typeface="+mn-lt"/>
              </a:rPr>
              <a:t>4,500 new prospective students who did not enroll</a:t>
            </a:r>
          </a:p>
        </p:txBody>
      </p:sp>
    </p:spTree>
    <p:extLst>
      <p:ext uri="{BB962C8B-B14F-4D97-AF65-F5344CB8AC3E}">
        <p14:creationId xmlns:p14="http://schemas.microsoft.com/office/powerpoint/2010/main" val="36641829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AE503-DEC1-5368-B806-89E5D33E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78BCCD35-1D01-2416-68B9-E2BA44015BA1}"/>
              </a:ext>
            </a:extLst>
          </p:cNvPr>
          <p:cNvSpPr txBox="1">
            <a:spLocks/>
          </p:cNvSpPr>
          <p:nvPr/>
        </p:nvSpPr>
        <p:spPr>
          <a:xfrm>
            <a:off x="2358920" y="1638071"/>
            <a:ext cx="9013085" cy="457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latin typeface="Aptos Display"/>
                <a:cs typeface="Arial"/>
              </a:rPr>
              <a:t>1.  Career and Life Planning </a:t>
            </a:r>
            <a:r>
              <a:rPr lang="en-US" sz="2000" b="1">
                <a:solidFill>
                  <a:srgbClr val="004A88"/>
                </a:solidFill>
                <a:latin typeface="Aptos Display"/>
                <a:cs typeface="Arial"/>
              </a:rPr>
              <a:t>(69)</a:t>
            </a:r>
            <a:endParaRPr lang="en-US">
              <a:latin typeface="Aptos Display"/>
            </a:endParaRPr>
          </a:p>
          <a:p>
            <a:pPr marL="0" indent="0">
              <a:buNone/>
            </a:pPr>
            <a:r>
              <a:rPr lang="en-US" sz="2000">
                <a:latin typeface="Aptos Display"/>
                <a:cs typeface="Arial"/>
              </a:rPr>
              <a:t>       Berkeley High School (BCC partner)</a:t>
            </a:r>
          </a:p>
          <a:p>
            <a:pPr marL="0" indent="0">
              <a:buNone/>
            </a:pPr>
            <a:r>
              <a:rPr lang="en-US" sz="2000" b="1">
                <a:latin typeface="Aptos Display"/>
                <a:cs typeface="Arial"/>
              </a:rPr>
              <a:t>2.  Math for Liberal Arts Students </a:t>
            </a:r>
            <a:r>
              <a:rPr lang="en-US" sz="2000" b="1">
                <a:solidFill>
                  <a:srgbClr val="004A88"/>
                </a:solidFill>
                <a:latin typeface="Aptos Display"/>
                <a:cs typeface="Arial"/>
              </a:rPr>
              <a:t>(49)</a:t>
            </a:r>
            <a:endParaRPr lang="en-US">
              <a:latin typeface="Aptos Display"/>
            </a:endParaRPr>
          </a:p>
          <a:p>
            <a:pPr marL="0" indent="0">
              <a:buNone/>
            </a:pPr>
            <a:r>
              <a:rPr lang="en-US" sz="2000">
                <a:latin typeface="Aptos Display"/>
                <a:cs typeface="Arial"/>
              </a:rPr>
              <a:t>		Oakland Intl High School (LC partner) </a:t>
            </a:r>
          </a:p>
          <a:p>
            <a:pPr marL="0" indent="0">
              <a:buNone/>
            </a:pPr>
            <a:r>
              <a:rPr lang="en-US" sz="2000" b="1">
                <a:latin typeface="Aptos Display"/>
                <a:cs typeface="Arial"/>
              </a:rPr>
              <a:t>3.  Orientation/College </a:t>
            </a:r>
            <a:r>
              <a:rPr lang="en-US" sz="2000" b="1">
                <a:solidFill>
                  <a:srgbClr val="004A88"/>
                </a:solidFill>
                <a:latin typeface="Aptos Display"/>
                <a:cs typeface="Arial"/>
              </a:rPr>
              <a:t>(42)</a:t>
            </a:r>
          </a:p>
          <a:p>
            <a:pPr marL="0" indent="0">
              <a:buNone/>
            </a:pPr>
            <a:r>
              <a:rPr lang="en-US" sz="2000">
                <a:latin typeface="Aptos Display"/>
                <a:cs typeface="Arial"/>
              </a:rPr>
              <a:t>		Arise High School (BCC partner)</a:t>
            </a:r>
          </a:p>
          <a:p>
            <a:pPr marL="0" indent="0">
              <a:buNone/>
            </a:pPr>
            <a:r>
              <a:rPr lang="en-US" sz="2000" b="1">
                <a:latin typeface="Aptos Display"/>
                <a:cs typeface="Arial"/>
              </a:rPr>
              <a:t>4.  Abnormal Psych </a:t>
            </a:r>
            <a:r>
              <a:rPr lang="en-US" sz="2000" b="1">
                <a:solidFill>
                  <a:srgbClr val="004A88"/>
                </a:solidFill>
                <a:latin typeface="Aptos Display"/>
                <a:cs typeface="Arial"/>
              </a:rPr>
              <a:t>(40)</a:t>
            </a:r>
            <a:endParaRPr lang="en-US">
              <a:latin typeface="Aptos Display"/>
            </a:endParaRPr>
          </a:p>
          <a:p>
            <a:pPr marL="0" indent="0">
              <a:buNone/>
            </a:pPr>
            <a:r>
              <a:rPr lang="en-US" sz="2000">
                <a:latin typeface="Aptos Display"/>
                <a:cs typeface="Arial"/>
              </a:rPr>
              <a:t>		Skyline High School (MC partner)</a:t>
            </a:r>
          </a:p>
          <a:p>
            <a:pPr marL="0" indent="0">
              <a:buNone/>
            </a:pPr>
            <a:r>
              <a:rPr lang="en-US" sz="2000" b="1">
                <a:latin typeface="Aptos Display"/>
                <a:cs typeface="Arial"/>
              </a:rPr>
              <a:t>5.  Intro Forensic Investigation </a:t>
            </a:r>
            <a:r>
              <a:rPr lang="en-US" sz="2000" b="1">
                <a:solidFill>
                  <a:srgbClr val="004A88"/>
                </a:solidFill>
                <a:latin typeface="Aptos Display"/>
                <a:cs typeface="Arial"/>
              </a:rPr>
              <a:t>(38)</a:t>
            </a:r>
            <a:endParaRPr lang="en-US">
              <a:latin typeface="Aptos Display"/>
            </a:endParaRPr>
          </a:p>
          <a:p>
            <a:pPr marL="0" indent="0">
              <a:buNone/>
            </a:pPr>
            <a:r>
              <a:rPr lang="en-US" sz="2000">
                <a:latin typeface="Aptos Display"/>
                <a:cs typeface="Arial"/>
              </a:rPr>
              <a:t>		Skyline High School (MC partner)</a:t>
            </a:r>
            <a:endParaRPr lang="en-US" sz="3600" b="1">
              <a:latin typeface="Aptos Display"/>
              <a:cs typeface="Arial"/>
            </a:endParaRPr>
          </a:p>
          <a:p>
            <a:pPr marL="0" indent="0">
              <a:buNone/>
            </a:pPr>
            <a:r>
              <a:rPr lang="en-US" sz="2000" b="1">
                <a:solidFill>
                  <a:srgbClr val="416BA9"/>
                </a:solidFill>
                <a:latin typeface="Aptos Display"/>
                <a:cs typeface="Arial"/>
              </a:rPr>
              <a:t>(____) = enrollments</a:t>
            </a:r>
            <a:endParaRPr lang="en-US" sz="2000" b="1">
              <a:cs typeface="Arial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3600" b="1"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  <a:latin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E510DF0A-F220-C983-BCB4-CF84B6E5AE96}"/>
              </a:ext>
            </a:extLst>
          </p:cNvPr>
          <p:cNvSpPr txBox="1">
            <a:spLocks/>
          </p:cNvSpPr>
          <p:nvPr/>
        </p:nvSpPr>
        <p:spPr>
          <a:xfrm>
            <a:off x="254827" y="457199"/>
            <a:ext cx="11580951" cy="787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buFont typeface="Play"/>
              <a:buNone/>
              <a:defRPr/>
            </a:pPr>
            <a:r>
              <a:rPr lang="en-US" sz="30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Top Five Most Enrolled Dual Enrollment Classes at Peralta Colleges</a:t>
            </a:r>
            <a:endParaRPr lang="en-US" sz="30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14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8218F-ED6B-16E5-9C08-7B81386D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E7547B0F-625F-4029-B7A7-8679A8BF900C}"/>
              </a:ext>
            </a:extLst>
          </p:cNvPr>
          <p:cNvSpPr txBox="1">
            <a:spLocks/>
          </p:cNvSpPr>
          <p:nvPr/>
        </p:nvSpPr>
        <p:spPr>
          <a:xfrm>
            <a:off x="1817351" y="1635735"/>
            <a:ext cx="9873633" cy="483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2400" b="1">
                <a:latin typeface="Aptos Display"/>
                <a:cs typeface="Arial"/>
              </a:rPr>
              <a:t>BCC</a:t>
            </a:r>
            <a:endParaRPr lang="en-US" sz="2400">
              <a:latin typeface="Aptos Display"/>
              <a:cs typeface="Arial"/>
            </a:endParaRPr>
          </a:p>
          <a:p>
            <a:pPr marL="571500" lvl="1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2100">
                <a:latin typeface="Aptos Display"/>
                <a:cs typeface="Arial"/>
              </a:rPr>
              <a:t>1.    Berkeley High School </a:t>
            </a:r>
            <a:r>
              <a:rPr lang="en-US" sz="2100">
                <a:solidFill>
                  <a:srgbClr val="416BA9"/>
                </a:solidFill>
                <a:latin typeface="Aptos Display"/>
                <a:cs typeface="Arial"/>
              </a:rPr>
              <a:t>(324)</a:t>
            </a:r>
            <a:endParaRPr lang="en-US" sz="2100">
              <a:latin typeface="Aptos Display"/>
              <a:cs typeface="Arial"/>
            </a:endParaRPr>
          </a:p>
          <a:p>
            <a:pPr marL="571500" lvl="1" indent="0">
              <a:lnSpc>
                <a:spcPct val="114999"/>
              </a:lnSpc>
              <a:spcBef>
                <a:spcPts val="0"/>
              </a:spcBef>
              <a:buClr>
                <a:srgbClr val="D15E14"/>
              </a:buClr>
              <a:buNone/>
            </a:pPr>
            <a:r>
              <a:rPr lang="en-US" sz="2100">
                <a:latin typeface="Aptos Display"/>
                <a:cs typeface="Arial"/>
              </a:rPr>
              <a:t>2.    Alameda Science Tech Institute  </a:t>
            </a:r>
            <a:r>
              <a:rPr lang="en-US" sz="2100">
                <a:solidFill>
                  <a:srgbClr val="416BA9"/>
                </a:solidFill>
                <a:latin typeface="Aptos Display"/>
                <a:cs typeface="Arial"/>
              </a:rPr>
              <a:t>(115)</a:t>
            </a:r>
            <a:endParaRPr lang="en-US" sz="2100"/>
          </a:p>
          <a:p>
            <a:pPr marL="571500" lvl="1" indent="0">
              <a:lnSpc>
                <a:spcPct val="170000"/>
              </a:lnSpc>
              <a:spcBef>
                <a:spcPts val="0"/>
              </a:spcBef>
              <a:buSzPts val="1800"/>
              <a:buNone/>
            </a:pPr>
            <a:r>
              <a:rPr lang="en-US" sz="2400" b="1">
                <a:latin typeface="Aptos Display"/>
                <a:cs typeface="Arial"/>
              </a:rPr>
              <a:t>COA</a:t>
            </a:r>
          </a:p>
          <a:p>
            <a:pPr marL="1085850" lvl="1" indent="-514350">
              <a:lnSpc>
                <a:spcPct val="114999"/>
              </a:lnSpc>
              <a:spcBef>
                <a:spcPts val="0"/>
              </a:spcBef>
              <a:buClr>
                <a:schemeClr val="tx1"/>
              </a:buClr>
              <a:buSzPts val="1800"/>
              <a:buAutoNum type="arabicPeriod"/>
            </a:pPr>
            <a:r>
              <a:rPr lang="en-US" sz="2100">
                <a:latin typeface="Aptos Display"/>
                <a:cs typeface="Arial"/>
              </a:rPr>
              <a:t>Alameda Science Tech Institute  </a:t>
            </a:r>
            <a:r>
              <a:rPr lang="en-US" sz="2100">
                <a:solidFill>
                  <a:srgbClr val="416BA9"/>
                </a:solidFill>
                <a:latin typeface="Aptos Display"/>
                <a:cs typeface="Arial"/>
              </a:rPr>
              <a:t>(408)</a:t>
            </a:r>
            <a:endParaRPr lang="en-US" sz="2100"/>
          </a:p>
          <a:p>
            <a:pPr marL="1085850" lvl="1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Aptos Display" panose="02110004020202020204"/>
              <a:buAutoNum type="arabicPeriod"/>
            </a:pPr>
            <a:r>
              <a:rPr lang="en-US" sz="2100">
                <a:latin typeface="Aptos Display"/>
                <a:cs typeface="Arial"/>
              </a:rPr>
              <a:t>Oakland High School  </a:t>
            </a:r>
            <a:r>
              <a:rPr lang="en-US" sz="2100">
                <a:solidFill>
                  <a:srgbClr val="416BA9"/>
                </a:solidFill>
                <a:latin typeface="Aptos Display"/>
                <a:cs typeface="Arial"/>
              </a:rPr>
              <a:t>(117)</a:t>
            </a:r>
          </a:p>
          <a:p>
            <a:pPr marL="571500" lvl="1" indent="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2400" b="1">
                <a:latin typeface="Aptos Display"/>
                <a:cs typeface="Arial"/>
              </a:rPr>
              <a:t>LC</a:t>
            </a:r>
            <a:endParaRPr lang="en-US" sz="2400" b="1">
              <a:solidFill>
                <a:srgbClr val="416BA9"/>
              </a:solidFill>
              <a:latin typeface="Aptos Display"/>
              <a:cs typeface="Arial"/>
            </a:endParaRPr>
          </a:p>
          <a:p>
            <a:pPr marL="1085850" lvl="1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Aptos Display" panose="02110004020202020204"/>
              <a:buAutoNum type="arabicPeriod"/>
            </a:pPr>
            <a:r>
              <a:rPr lang="en-US" sz="2100">
                <a:latin typeface="Aptos Display"/>
                <a:cs typeface="Arial"/>
              </a:rPr>
              <a:t>Oakland Technical High  </a:t>
            </a:r>
            <a:r>
              <a:rPr lang="en-US" sz="2100">
                <a:solidFill>
                  <a:srgbClr val="416BA9"/>
                </a:solidFill>
                <a:latin typeface="Aptos Display"/>
                <a:cs typeface="Arial"/>
              </a:rPr>
              <a:t>(229)</a:t>
            </a:r>
          </a:p>
          <a:p>
            <a:pPr marL="1085850" lvl="1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+mj-lt"/>
              <a:buAutoNum type="arabicPeriod"/>
            </a:pPr>
            <a:r>
              <a:rPr lang="en-US" sz="2100">
                <a:latin typeface="Aptos Display"/>
                <a:cs typeface="Arial"/>
              </a:rPr>
              <a:t>Coliseum College Prep  </a:t>
            </a:r>
            <a:r>
              <a:rPr lang="en-US" sz="2100">
                <a:solidFill>
                  <a:srgbClr val="416BA9"/>
                </a:solidFill>
                <a:latin typeface="Aptos Display"/>
                <a:cs typeface="Arial"/>
              </a:rPr>
              <a:t>(169)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SzPts val="1800"/>
              <a:buNone/>
            </a:pPr>
            <a:r>
              <a:rPr lang="en-US" sz="2400" b="1">
                <a:solidFill>
                  <a:srgbClr val="000000"/>
                </a:solidFill>
                <a:latin typeface="Aptos Display"/>
                <a:cs typeface="Arial"/>
              </a:rPr>
              <a:t>  MC</a:t>
            </a:r>
            <a:endParaRPr lang="en-US" sz="2400">
              <a:solidFill>
                <a:srgbClr val="000000"/>
              </a:solidFill>
              <a:latin typeface="Aptos Display"/>
              <a:cs typeface="Arial"/>
            </a:endParaRPr>
          </a:p>
          <a:p>
            <a:pPr marL="571500" lvl="1" indent="0">
              <a:lnSpc>
                <a:spcPct val="114999"/>
              </a:lnSpc>
              <a:spcBef>
                <a:spcPts val="0"/>
              </a:spcBef>
              <a:buClr>
                <a:srgbClr val="D15E14"/>
              </a:buClr>
              <a:buSzPts val="1800"/>
              <a:buNone/>
            </a:pPr>
            <a:r>
              <a:rPr lang="en-US" sz="2100">
                <a:solidFill>
                  <a:srgbClr val="000000"/>
                </a:solidFill>
                <a:latin typeface="Aptos Display"/>
                <a:cs typeface="Arial"/>
              </a:rPr>
              <a:t>1.    Alameda Science Tech Institute  </a:t>
            </a:r>
            <a:r>
              <a:rPr lang="en-US" sz="2100">
                <a:solidFill>
                  <a:srgbClr val="416BA9"/>
                </a:solidFill>
                <a:latin typeface="Aptos Display"/>
                <a:cs typeface="Arial"/>
              </a:rPr>
              <a:t>(163)</a:t>
            </a:r>
            <a:endParaRPr lang="en-US" sz="2100">
              <a:solidFill>
                <a:srgbClr val="000000"/>
              </a:solidFill>
              <a:latin typeface="Aptos Display"/>
              <a:cs typeface="Arial"/>
            </a:endParaRPr>
          </a:p>
          <a:p>
            <a:pPr marL="571500" lvl="1" indent="0">
              <a:lnSpc>
                <a:spcPct val="114999"/>
              </a:lnSpc>
              <a:spcBef>
                <a:spcPts val="0"/>
              </a:spcBef>
              <a:buSzPts val="1800"/>
              <a:buNone/>
            </a:pPr>
            <a:r>
              <a:rPr lang="en-US" sz="2100">
                <a:solidFill>
                  <a:srgbClr val="000000"/>
                </a:solidFill>
                <a:latin typeface="Aptos Display"/>
                <a:cs typeface="Arial"/>
              </a:rPr>
              <a:t>2.    Oakland Technical High  </a:t>
            </a:r>
            <a:r>
              <a:rPr lang="en-US" sz="2100">
                <a:solidFill>
                  <a:srgbClr val="416BA9"/>
                </a:solidFill>
                <a:latin typeface="Aptos Display"/>
                <a:cs typeface="Arial"/>
              </a:rPr>
              <a:t>(98)</a:t>
            </a:r>
            <a:endParaRPr lang="en-US" sz="2100">
              <a:solidFill>
                <a:srgbClr val="000000"/>
              </a:solidFill>
              <a:latin typeface="Aptos Display"/>
              <a:cs typeface="Arial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SzPts val="1800"/>
              <a:buNone/>
            </a:pPr>
            <a:endParaRPr lang="en-US" sz="3100">
              <a:latin typeface="Aptos Display"/>
              <a:cs typeface="Arial"/>
            </a:endParaRPr>
          </a:p>
          <a:p>
            <a:pPr marL="571500" lvl="1" indent="0">
              <a:lnSpc>
                <a:spcPct val="114999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sz="2100" b="1">
                <a:solidFill>
                  <a:srgbClr val="416BA9"/>
                </a:solidFill>
                <a:latin typeface="Aptos Display"/>
                <a:cs typeface="Arial"/>
              </a:rPr>
              <a:t>(____) = enrollments</a:t>
            </a:r>
            <a:endParaRPr lang="en-US" sz="2100" b="1">
              <a:solidFill>
                <a:srgbClr val="416BA9"/>
              </a:solidFill>
              <a:latin typeface="Aptos Display"/>
            </a:endParaRPr>
          </a:p>
          <a:p>
            <a:pPr marL="1085850" lvl="1" indent="-5143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ptos Display" panose="02110004020202020204"/>
              <a:buAutoNum type="arabicPeriod"/>
            </a:pPr>
            <a:endParaRPr lang="en-US" sz="3600" b="1">
              <a:solidFill>
                <a:srgbClr val="000000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rgbClr val="000000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ea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2400" b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7D3EA2B2-66A3-528E-611F-8BD991A56DDF}"/>
              </a:ext>
            </a:extLst>
          </p:cNvPr>
          <p:cNvSpPr txBox="1">
            <a:spLocks/>
          </p:cNvSpPr>
          <p:nvPr/>
        </p:nvSpPr>
        <p:spPr>
          <a:xfrm>
            <a:off x="418852" y="457199"/>
            <a:ext cx="10952720" cy="6285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Top 2 High Schools with the Most Concurrent Enrollments </a:t>
            </a:r>
            <a:endParaRPr lang="en-US" sz="3600">
              <a:solidFill>
                <a:schemeClr val="lt1"/>
              </a:solidFill>
              <a:latin typeface="Aptos Display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3138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AB320-4429-F4F0-C152-7429B76D8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F122FD7D-5A74-DF75-2FE3-FB5281E69FCA}"/>
              </a:ext>
            </a:extLst>
          </p:cNvPr>
          <p:cNvSpPr txBox="1">
            <a:spLocks/>
          </p:cNvSpPr>
          <p:nvPr/>
        </p:nvSpPr>
        <p:spPr>
          <a:xfrm>
            <a:off x="1985754" y="1728745"/>
            <a:ext cx="9382540" cy="461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latin typeface="Aptos Display"/>
                <a:cs typeface="Arial"/>
              </a:rPr>
              <a:t>1. Work Experience (85) </a:t>
            </a:r>
            <a:r>
              <a:rPr lang="en-US" sz="2000">
                <a:latin typeface="Aptos Display"/>
                <a:cs typeface="Arial"/>
              </a:rPr>
              <a:t>	 	</a:t>
            </a:r>
            <a:endParaRPr lang="en-US" sz="2000">
              <a:latin typeface="Aptos Display"/>
            </a:endParaRPr>
          </a:p>
          <a:p>
            <a:pPr marL="0" indent="0">
              <a:buNone/>
            </a:pPr>
            <a:r>
              <a:rPr lang="en-US" sz="2000">
                <a:latin typeface="Aptos Display"/>
                <a:cs typeface="Arial"/>
              </a:rPr>
              <a:t>		Berkeley High School (BCC partner)</a:t>
            </a:r>
          </a:p>
          <a:p>
            <a:pPr marL="0" indent="0">
              <a:buNone/>
            </a:pPr>
            <a:r>
              <a:rPr lang="en-US" sz="2000" b="1">
                <a:latin typeface="Aptos Display"/>
                <a:cs typeface="Arial"/>
              </a:rPr>
              <a:t>2. Intermediate Algebra Lab (30)</a:t>
            </a:r>
            <a:r>
              <a:rPr lang="en-US" sz="2000">
                <a:latin typeface="Aptos Display"/>
                <a:cs typeface="Arial"/>
              </a:rPr>
              <a:t>		</a:t>
            </a:r>
          </a:p>
          <a:p>
            <a:pPr marL="0" indent="0">
              <a:buNone/>
            </a:pPr>
            <a:r>
              <a:rPr lang="en-US" sz="2000">
                <a:latin typeface="Aptos Display"/>
                <a:cs typeface="Arial"/>
              </a:rPr>
              <a:t>		Encinal High School (LC partner)</a:t>
            </a:r>
          </a:p>
          <a:p>
            <a:pPr marL="0" indent="0">
              <a:buNone/>
            </a:pPr>
            <a:r>
              <a:rPr lang="en-US" sz="2000" b="1">
                <a:latin typeface="Aptos Display"/>
                <a:cs typeface="Arial"/>
              </a:rPr>
              <a:t>3. Intermediate Algebra Lab (25) </a:t>
            </a:r>
            <a:r>
              <a:rPr lang="en-US" sz="2000">
                <a:latin typeface="Aptos Display"/>
                <a:cs typeface="Arial"/>
              </a:rPr>
              <a:t>	 </a:t>
            </a:r>
          </a:p>
          <a:p>
            <a:pPr marL="0" indent="0">
              <a:buNone/>
            </a:pPr>
            <a:r>
              <a:rPr lang="en-US" sz="2000">
                <a:latin typeface="Aptos Display"/>
                <a:cs typeface="Arial"/>
              </a:rPr>
              <a:t>		Coliseum College Prep (LC partner)</a:t>
            </a:r>
          </a:p>
          <a:p>
            <a:pPr marL="0" indent="0">
              <a:buNone/>
            </a:pPr>
            <a:r>
              <a:rPr lang="en-US" sz="2000" b="1">
                <a:latin typeface="Aptos Display"/>
                <a:cs typeface="Arial"/>
              </a:rPr>
              <a:t>4. Hip Hop Dance (23)</a:t>
            </a:r>
            <a:r>
              <a:rPr lang="en-US" sz="2000">
                <a:latin typeface="Aptos Display"/>
                <a:cs typeface="Arial"/>
              </a:rPr>
              <a:t>		</a:t>
            </a:r>
          </a:p>
          <a:p>
            <a:pPr marL="0" indent="0">
              <a:buNone/>
            </a:pPr>
            <a:r>
              <a:rPr lang="en-US" sz="2000">
                <a:latin typeface="Aptos Display"/>
                <a:cs typeface="Arial"/>
              </a:rPr>
              <a:t>		Richmond High School (LC partner)</a:t>
            </a:r>
          </a:p>
          <a:p>
            <a:pPr marL="0" indent="0">
              <a:buNone/>
            </a:pPr>
            <a:r>
              <a:rPr lang="en-US" sz="2000" b="1">
                <a:latin typeface="Aptos Display"/>
                <a:cs typeface="Arial"/>
              </a:rPr>
              <a:t>5. Calculus 1 (22)	</a:t>
            </a:r>
            <a:r>
              <a:rPr lang="en-US" sz="2000">
                <a:latin typeface="Aptos Display"/>
                <a:cs typeface="Arial"/>
              </a:rPr>
              <a:t>	</a:t>
            </a:r>
          </a:p>
          <a:p>
            <a:pPr marL="0" indent="0">
              <a:buNone/>
            </a:pPr>
            <a:r>
              <a:rPr lang="en-US" sz="2000">
                <a:latin typeface="Aptos Display"/>
                <a:cs typeface="Arial"/>
              </a:rPr>
              <a:t>		Latitude High School (LC partner)</a:t>
            </a:r>
          </a:p>
          <a:p>
            <a:pPr marL="1085850" lvl="1" indent="-514350">
              <a:lnSpc>
                <a:spcPct val="115000"/>
              </a:lnSpc>
              <a:spcBef>
                <a:spcPts val="0"/>
              </a:spcBef>
              <a:buClr>
                <a:schemeClr val="tx1"/>
              </a:buClr>
              <a:buSzPts val="1800"/>
              <a:buFont typeface="+mj-lt"/>
              <a:buAutoNum type="arabicPeriod"/>
            </a:pPr>
            <a:endParaRPr lang="en-US" sz="3600" b="1"/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None/>
            </a:pPr>
            <a:endParaRPr lang="en-US" sz="3600" b="1"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3600" b="1">
              <a:solidFill>
                <a:schemeClr val="accent1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 b="1">
              <a:solidFill>
                <a:schemeClr val="accent1"/>
              </a:solidFill>
              <a:latin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4241A0AF-957B-8015-37A9-B40A56B2058E}"/>
              </a:ext>
            </a:extLst>
          </p:cNvPr>
          <p:cNvSpPr txBox="1">
            <a:spLocks/>
          </p:cNvSpPr>
          <p:nvPr/>
        </p:nvSpPr>
        <p:spPr>
          <a:xfrm>
            <a:off x="465033" y="457199"/>
            <a:ext cx="10906539" cy="720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buFont typeface="Play"/>
              <a:buNone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Top Five Most Enrolled Concurrent Enrollment Classes</a:t>
            </a:r>
            <a:endParaRPr lang="en-US" sz="3600">
              <a:solidFill>
                <a:schemeClr val="lt1"/>
              </a:solidFill>
              <a:latin typeface="Aptos Display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7097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3990E-DA16-EC93-85BB-F53EA2548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5944C8FC-ED24-4306-36B9-A3052893FA0E}"/>
              </a:ext>
            </a:extLst>
          </p:cNvPr>
          <p:cNvSpPr txBox="1">
            <a:spLocks/>
          </p:cNvSpPr>
          <p:nvPr/>
        </p:nvSpPr>
        <p:spPr>
          <a:xfrm>
            <a:off x="57095" y="457199"/>
            <a:ext cx="12099565" cy="767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27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Dual Enrollment and Concurrent Enrollment Course Success &amp; Retention Rates</a:t>
            </a:r>
            <a:endParaRPr lang="en-US" sz="27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5E267A7-3841-2036-CB9C-826693D16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493540"/>
              </p:ext>
            </p:extLst>
          </p:nvPr>
        </p:nvGraphicFramePr>
        <p:xfrm>
          <a:off x="1979212" y="1328192"/>
          <a:ext cx="10031208" cy="4991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1CA59BA-BB20-A6B8-2188-D9F96466BBC3}"/>
              </a:ext>
            </a:extLst>
          </p:cNvPr>
          <p:cNvSpPr txBox="1"/>
          <p:nvPr/>
        </p:nvSpPr>
        <p:spPr>
          <a:xfrm>
            <a:off x="283581" y="2212636"/>
            <a:ext cx="1736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416BA9"/>
                </a:solidFill>
              </a:rPr>
              <a:t>PCCD course success rate </a:t>
            </a:r>
            <a:r>
              <a:rPr lang="en-US" b="1"/>
              <a:t>73%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91807-22DD-487A-5C2F-B29FF677B531}"/>
              </a:ext>
            </a:extLst>
          </p:cNvPr>
          <p:cNvSpPr txBox="1"/>
          <p:nvPr/>
        </p:nvSpPr>
        <p:spPr>
          <a:xfrm>
            <a:off x="283581" y="3581683"/>
            <a:ext cx="1736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PCCD course retention rate </a:t>
            </a:r>
            <a:r>
              <a:rPr lang="en-US" b="1"/>
              <a:t>86%</a:t>
            </a:r>
          </a:p>
        </p:txBody>
      </p:sp>
    </p:spTree>
    <p:extLst>
      <p:ext uri="{BB962C8B-B14F-4D97-AF65-F5344CB8AC3E}">
        <p14:creationId xmlns:p14="http://schemas.microsoft.com/office/powerpoint/2010/main" val="1387369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4070B-18F5-A1F2-DE73-12823E0B1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9C08D8EE-412D-9583-0977-770A810A4587}"/>
              </a:ext>
            </a:extLst>
          </p:cNvPr>
          <p:cNvSpPr txBox="1">
            <a:spLocks/>
          </p:cNvSpPr>
          <p:nvPr/>
        </p:nvSpPr>
        <p:spPr>
          <a:xfrm>
            <a:off x="372670" y="457199"/>
            <a:ext cx="11460720" cy="8363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buFont typeface="Play"/>
              <a:buNone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Dual Enrollment Charter and Non-Charter School Partnerships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711CD-0D07-CBE2-E3F3-5A69AEDBA987}"/>
              </a:ext>
            </a:extLst>
          </p:cNvPr>
          <p:cNvSpPr txBox="1"/>
          <p:nvPr/>
        </p:nvSpPr>
        <p:spPr>
          <a:xfrm>
            <a:off x="745908" y="3968405"/>
            <a:ext cx="3240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Number of Charter Schools </a:t>
            </a:r>
          </a:p>
          <a:p>
            <a:pPr algn="ctr"/>
            <a:r>
              <a:rPr lang="en-US" sz="3200" b="1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F4CA6-372B-06C3-85AB-D63B2402396A}"/>
              </a:ext>
            </a:extLst>
          </p:cNvPr>
          <p:cNvSpPr txBox="1"/>
          <p:nvPr/>
        </p:nvSpPr>
        <p:spPr>
          <a:xfrm>
            <a:off x="436286" y="2330945"/>
            <a:ext cx="3860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416BA9"/>
                </a:solidFill>
              </a:rPr>
              <a:t>Number of Non-Charter Schools</a:t>
            </a:r>
          </a:p>
          <a:p>
            <a:pPr algn="ctr"/>
            <a:r>
              <a:rPr lang="en-US" sz="3200" b="1">
                <a:solidFill>
                  <a:srgbClr val="416BA9"/>
                </a:solidFill>
              </a:rPr>
              <a:t>20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2A33D96-A623-DAC9-FA37-AE9D1EF58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978993"/>
              </p:ext>
            </p:extLst>
          </p:nvPr>
        </p:nvGraphicFramePr>
        <p:xfrm>
          <a:off x="4225950" y="1616284"/>
          <a:ext cx="7285403" cy="454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6189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390B2-CCBF-6187-A37B-9CD80D8A1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63E22B7D-EC0A-CF8D-E0B4-E6C291E29187}"/>
              </a:ext>
            </a:extLst>
          </p:cNvPr>
          <p:cNvSpPr txBox="1">
            <a:spLocks/>
          </p:cNvSpPr>
          <p:nvPr/>
        </p:nvSpPr>
        <p:spPr>
          <a:xfrm>
            <a:off x="388065" y="457199"/>
            <a:ext cx="11376052" cy="1067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buFont typeface="Play"/>
              <a:buNone/>
              <a:defRPr/>
            </a:pPr>
            <a:r>
              <a:rPr lang="en-US" sz="30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AY 2025 Dual Enrollment Charter and Non-Charter Course Outcomes</a:t>
            </a:r>
            <a:endParaRPr lang="en-US" sz="30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946CE4-EE0E-EF18-3F00-75F548ABD36B}"/>
              </a:ext>
            </a:extLst>
          </p:cNvPr>
          <p:cNvSpPr txBox="1"/>
          <p:nvPr/>
        </p:nvSpPr>
        <p:spPr>
          <a:xfrm>
            <a:off x="998167" y="2700400"/>
            <a:ext cx="33059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Course success and retention rates were relatively the same across Dual enrollment courses offered at non-charter and charter schools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E6539F-7DE4-DE71-9FD7-C3278488C3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229757"/>
              </p:ext>
            </p:extLst>
          </p:nvPr>
        </p:nvGraphicFramePr>
        <p:xfrm>
          <a:off x="4296442" y="1685005"/>
          <a:ext cx="6525243" cy="483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5746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2EA50-E067-ED66-E060-D3C6E0F5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D0D570FE-14E2-32B3-B201-F69BA8DF5982}"/>
              </a:ext>
            </a:extLst>
          </p:cNvPr>
          <p:cNvSpPr txBox="1">
            <a:spLocks/>
          </p:cNvSpPr>
          <p:nvPr/>
        </p:nvSpPr>
        <p:spPr>
          <a:xfrm>
            <a:off x="418852" y="457199"/>
            <a:ext cx="10952720" cy="720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Dual and Concurrent Enrollments Student Age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8DD1B-F586-A489-049A-CD42544093B4}"/>
              </a:ext>
            </a:extLst>
          </p:cNvPr>
          <p:cNvSpPr txBox="1"/>
          <p:nvPr/>
        </p:nvSpPr>
        <p:spPr>
          <a:xfrm>
            <a:off x="762389" y="2239739"/>
            <a:ext cx="3215107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Ages 14-20 </a:t>
            </a:r>
            <a:endParaRPr lang="en-US" sz="3200">
              <a:solidFill>
                <a:srgbClr val="000000"/>
              </a:solidFill>
            </a:endParaRPr>
          </a:p>
          <a:p>
            <a:r>
              <a:rPr lang="en-US" sz="3600" b="1">
                <a:solidFill>
                  <a:srgbClr val="004A88"/>
                </a:solidFill>
              </a:rPr>
              <a:t>96%</a:t>
            </a:r>
            <a:r>
              <a:rPr lang="en-US" sz="2800" b="1"/>
              <a:t> of</a:t>
            </a:r>
            <a:endParaRPr lang="en-US" sz="3200"/>
          </a:p>
          <a:p>
            <a:r>
              <a:rPr lang="en-US" sz="2800" b="1"/>
              <a:t>Dual and Concurrent Enrollments </a:t>
            </a:r>
            <a:endParaRPr lang="en-US" sz="2800"/>
          </a:p>
          <a:p>
            <a:endParaRPr lang="en-US" sz="2400" b="1"/>
          </a:p>
          <a:p>
            <a:endParaRPr lang="en-US" sz="2400" b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E9E31A-9796-185F-2E3E-B6F1DFF85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14" y="1499297"/>
            <a:ext cx="7716981" cy="46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583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2462-CCFD-D95F-1F58-AC5F790F8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FBB54B3D-FDD9-D72E-DBE4-D599C23FFAF5}"/>
              </a:ext>
            </a:extLst>
          </p:cNvPr>
          <p:cNvSpPr txBox="1">
            <a:spLocks/>
          </p:cNvSpPr>
          <p:nvPr/>
        </p:nvSpPr>
        <p:spPr>
          <a:xfrm>
            <a:off x="272344" y="457199"/>
            <a:ext cx="11545917" cy="695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2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Dual and Concurrent Enrollment Course Success by Age</a:t>
            </a:r>
            <a:endParaRPr lang="en-US" sz="3200">
              <a:solidFill>
                <a:schemeClr val="lt1"/>
              </a:solidFill>
              <a:latin typeface="Aptos Display"/>
              <a:ea typeface="Arial"/>
              <a:cs typeface="Arial"/>
            </a:endParaRPr>
          </a:p>
        </p:txBody>
      </p:sp>
      <p:pic>
        <p:nvPicPr>
          <p:cNvPr id="4" name="Picture 3" descr="A graph of a course success rate&#10;&#10;AI-generated content may be incorrect.">
            <a:extLst>
              <a:ext uri="{FF2B5EF4-FFF2-40B4-BE49-F238E27FC236}">
                <a16:creationId xmlns:a16="http://schemas.microsoft.com/office/drawing/2014/main" id="{C588B879-FE6E-6A5B-C50F-2C8168468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51" y="1603102"/>
            <a:ext cx="10808795" cy="48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423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DEAA9-B069-D088-7C88-A39D8A0F1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D7C8451D-F7BF-A4D5-BAF9-DF8E2712CCFF}"/>
              </a:ext>
            </a:extLst>
          </p:cNvPr>
          <p:cNvSpPr txBox="1">
            <a:spLocks/>
          </p:cNvSpPr>
          <p:nvPr/>
        </p:nvSpPr>
        <p:spPr>
          <a:xfrm>
            <a:off x="465033" y="457199"/>
            <a:ext cx="10906539" cy="790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Dual and Concurrent Enrollments by Gender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</a:endParaRPr>
          </a:p>
        </p:txBody>
      </p:sp>
      <p:pic>
        <p:nvPicPr>
          <p:cNvPr id="3" name="Picture 2" descr="A graph of a bar graph&#10;&#10;AI-generated content may be incorrect.">
            <a:extLst>
              <a:ext uri="{FF2B5EF4-FFF2-40B4-BE49-F238E27FC236}">
                <a16:creationId xmlns:a16="http://schemas.microsoft.com/office/drawing/2014/main" id="{9C438785-EBEE-8CAD-1B91-14072F734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96" y="1653627"/>
            <a:ext cx="10910505" cy="45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82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5CA6E-48F2-4D34-895D-89E7EC8C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EC72D2B4-1F8C-BF8B-CA29-74295F38119D}"/>
              </a:ext>
            </a:extLst>
          </p:cNvPr>
          <p:cNvSpPr txBox="1">
            <a:spLocks/>
          </p:cNvSpPr>
          <p:nvPr/>
        </p:nvSpPr>
        <p:spPr>
          <a:xfrm>
            <a:off x="465033" y="457199"/>
            <a:ext cx="10906539" cy="697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Dual and Concurrent Enrollment Course Success by Gender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</a:endParaRPr>
          </a:p>
        </p:txBody>
      </p:sp>
      <p:pic>
        <p:nvPicPr>
          <p:cNvPr id="3" name="Picture 2" descr="A graph of course success rate&#10;&#10;AI-generated content may be incorrect.">
            <a:extLst>
              <a:ext uri="{FF2B5EF4-FFF2-40B4-BE49-F238E27FC236}">
                <a16:creationId xmlns:a16="http://schemas.microsoft.com/office/drawing/2014/main" id="{B0DAB5D1-072A-791D-4273-DACCC1367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05" y="1341134"/>
            <a:ext cx="10121741" cy="50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9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66B58-8407-7824-BB87-D50F58C9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F8CD-E401-81E1-7AFD-FEDCABD1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Transfer-Level English and Math in First Year (2022-2023)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AFFFCA7-A59B-1829-3051-17F555C97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7465"/>
              </p:ext>
            </p:extLst>
          </p:nvPr>
        </p:nvGraphicFramePr>
        <p:xfrm>
          <a:off x="457200" y="3763625"/>
          <a:ext cx="11277600" cy="185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650551816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896341068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95844129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96485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Alameda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Merritt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6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Black/African Am  6% [11]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Black/African Am  8% [14]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Black/African Am  6% [22]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Black/African Am  6% [12]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57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Female  11% [63]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Female  16% [104]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Female  7% [56]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Female  10% [50]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35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Econ Disadvantage  12% [96]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Econ Disadvantage  9% [115]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89916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First Gen Female  9% [21]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First Gen Female  7% [22]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2803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72A337-09FC-D6BF-ACAE-2E1A81DD4CBD}"/>
              </a:ext>
            </a:extLst>
          </p:cNvPr>
          <p:cNvSpPr txBox="1"/>
          <p:nvPr/>
        </p:nvSpPr>
        <p:spPr>
          <a:xfrm>
            <a:off x="1126410" y="1052922"/>
            <a:ext cx="9926980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Cohort: enrolled for the first time in higher education as general-admit credit students</a:t>
            </a:r>
            <a:b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</a:br>
            <a:endParaRPr lang="en-US" sz="600">
              <a:latin typeface="Noto Sans"/>
              <a:ea typeface="Noto Sans"/>
              <a:cs typeface="Noto Sans"/>
            </a:endParaRPr>
          </a:p>
          <a:p>
            <a:pPr algn="ctr"/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The proportion of cohort students who completed both transfer-level math and English </a:t>
            </a:r>
            <a:br>
              <a:rPr lang="en-US" sz="1500">
                <a:latin typeface="Noto Sans"/>
                <a:ea typeface="Noto Sans"/>
                <a:cs typeface="Noto Sans"/>
              </a:rPr>
            </a:br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within the District in their first academic year </a:t>
            </a: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61558E-BFE4-F09E-7FC9-F051614CC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72218"/>
              </p:ext>
            </p:extLst>
          </p:nvPr>
        </p:nvGraphicFramePr>
        <p:xfrm>
          <a:off x="2011680" y="1928146"/>
          <a:ext cx="8168640" cy="111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136641851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318054522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1567252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051933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Alameda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Merritt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1326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13% [159]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19% [257]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9% [172]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11% [106]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977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/>
                        <a:t>Bay Area: </a:t>
                      </a:r>
                      <a:r>
                        <a:rPr lang="en-US" b="0"/>
                        <a:t>17%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/>
                        <a:t>Statewide: </a:t>
                      </a:r>
                      <a:r>
                        <a:rPr lang="en-US" b="0"/>
                        <a:t>15%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9263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6B549CA-AB10-0964-479D-38AB108B8E38}"/>
              </a:ext>
            </a:extLst>
          </p:cNvPr>
          <p:cNvSpPr txBox="1"/>
          <p:nvPr/>
        </p:nvSpPr>
        <p:spPr>
          <a:xfrm>
            <a:off x="1741521" y="3360902"/>
            <a:ext cx="87177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ea typeface="+mn-lt"/>
                <a:cs typeface="+mn-lt"/>
              </a:rPr>
              <a:t>Disproportionately impacted subgroups at more than one </a:t>
            </a:r>
            <a:r>
              <a:rPr lang="en-US" sz="2000" b="1">
                <a:solidFill>
                  <a:srgbClr val="0070C0"/>
                </a:solidFill>
              </a:rPr>
              <a:t>college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3B98A-D3F5-B29D-23B7-A4AAD5DAB4BD}"/>
              </a:ext>
            </a:extLst>
          </p:cNvPr>
          <p:cNvSpPr txBox="1"/>
          <p:nvPr/>
        </p:nvSpPr>
        <p:spPr>
          <a:xfrm>
            <a:off x="456000" y="5657875"/>
            <a:ext cx="11277875" cy="350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/>
              <a:t>Black/African American</a:t>
            </a:r>
            <a:r>
              <a:rPr lang="en-US" sz="1600"/>
              <a:t> students complete </a:t>
            </a:r>
            <a:r>
              <a:rPr lang="en-US" sz="1600" b="1"/>
              <a:t>math </a:t>
            </a:r>
            <a:r>
              <a:rPr lang="en-US" sz="1600"/>
              <a:t>in their first year at significantly lower rates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541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882CA-05D0-26C1-2FF0-72980A70A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AC89F3A5-4270-64FC-F13B-90DFC391BBBA}"/>
              </a:ext>
            </a:extLst>
          </p:cNvPr>
          <p:cNvSpPr txBox="1">
            <a:spLocks/>
          </p:cNvSpPr>
          <p:nvPr/>
        </p:nvSpPr>
        <p:spPr>
          <a:xfrm>
            <a:off x="465033" y="457199"/>
            <a:ext cx="11300676" cy="720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Dual and Concurrent Enrollment by Race/Ethnicity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C429A-3568-0ADF-B951-7B90DD5F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41" y="1362295"/>
            <a:ext cx="11498573" cy="49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989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1611C-9CA4-9699-B786-BE09FE83E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ADAFF97C-56CD-2D82-09B4-D5C2F882EE73}"/>
              </a:ext>
            </a:extLst>
          </p:cNvPr>
          <p:cNvSpPr txBox="1">
            <a:spLocks/>
          </p:cNvSpPr>
          <p:nvPr/>
        </p:nvSpPr>
        <p:spPr>
          <a:xfrm>
            <a:off x="211034" y="457199"/>
            <a:ext cx="11737810" cy="744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defRPr/>
            </a:pPr>
            <a:r>
              <a:rPr lang="en-US" sz="30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Dual and Concurrent Enrollment Course Success by Race/Ethnicity </a:t>
            </a:r>
            <a:endParaRPr lang="en-US" sz="3000">
              <a:solidFill>
                <a:schemeClr val="lt1"/>
              </a:solidFill>
              <a:latin typeface="Aptos Display"/>
              <a:ea typeface="Arial"/>
              <a:cs typeface="Arial"/>
            </a:endParaRPr>
          </a:p>
        </p:txBody>
      </p:sp>
      <p:pic>
        <p:nvPicPr>
          <p:cNvPr id="5" name="Picture 4" descr="A graph of blue bars with white text&#10;&#10;AI-generated content may be incorrect.">
            <a:extLst>
              <a:ext uri="{FF2B5EF4-FFF2-40B4-BE49-F238E27FC236}">
                <a16:creationId xmlns:a16="http://schemas.microsoft.com/office/drawing/2014/main" id="{25800BC9-62F3-5B70-E55A-B7CA651E6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875" y="1203410"/>
            <a:ext cx="9791969" cy="52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375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A35A5-1F8F-8D15-44BD-C78ADB21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D6BEDFA-FD87-A4EC-89AE-A6B9D1E3108B}"/>
              </a:ext>
            </a:extLst>
          </p:cNvPr>
          <p:cNvSpPr/>
          <p:nvPr/>
        </p:nvSpPr>
        <p:spPr>
          <a:xfrm>
            <a:off x="967442" y="4049366"/>
            <a:ext cx="4954339" cy="1496667"/>
          </a:xfrm>
          <a:prstGeom prst="homePlate">
            <a:avLst/>
          </a:prstGeom>
          <a:solidFill>
            <a:schemeClr val="bg1"/>
          </a:solidFill>
          <a:ln>
            <a:solidFill>
              <a:srgbClr val="416BA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44;p2">
            <a:extLst>
              <a:ext uri="{FF2B5EF4-FFF2-40B4-BE49-F238E27FC236}">
                <a16:creationId xmlns:a16="http://schemas.microsoft.com/office/drawing/2014/main" id="{908F2921-6EAE-50FD-F674-2224847A1C9A}"/>
              </a:ext>
            </a:extLst>
          </p:cNvPr>
          <p:cNvSpPr txBox="1">
            <a:spLocks/>
          </p:cNvSpPr>
          <p:nvPr/>
        </p:nvSpPr>
        <p:spPr>
          <a:xfrm>
            <a:off x="465033" y="457199"/>
            <a:ext cx="11206720" cy="744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buFont typeface="Play"/>
              <a:buNone/>
              <a:defRPr/>
            </a:pPr>
            <a:r>
              <a:rPr lang="en-US" sz="3600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Student Groups and Course Outcomes </a:t>
            </a:r>
            <a:endParaRPr lang="en-US" sz="48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FCBBD-720B-BFF6-F533-D1C04D1BEBAA}"/>
              </a:ext>
            </a:extLst>
          </p:cNvPr>
          <p:cNvSpPr txBox="1"/>
          <p:nvPr/>
        </p:nvSpPr>
        <p:spPr>
          <a:xfrm>
            <a:off x="895361" y="1717329"/>
            <a:ext cx="9798107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416BA9"/>
                </a:solidFill>
              </a:rPr>
              <a:t>Course success rates are higher among younger students (14-16 yrs. old) than older students</a:t>
            </a:r>
          </a:p>
          <a:p>
            <a:endParaRPr lang="en-US" sz="2800" b="1">
              <a:solidFill>
                <a:srgbClr val="416BA9"/>
              </a:solidFill>
            </a:endParaRPr>
          </a:p>
          <a:p>
            <a:r>
              <a:rPr lang="en-US" sz="2800" b="1">
                <a:solidFill>
                  <a:srgbClr val="416BA9"/>
                </a:solidFill>
              </a:rPr>
              <a:t>Non-binary</a:t>
            </a:r>
            <a:r>
              <a:rPr lang="en-US" sz="2800" b="1"/>
              <a:t> </a:t>
            </a:r>
            <a:r>
              <a:rPr lang="en-US" sz="2000" b="1"/>
              <a:t>students in concurrent courses had the lowest rates of course success (71%) and course retention (77%) </a:t>
            </a:r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442CA-8262-B20D-77AA-6AA2E0E63717}"/>
              </a:ext>
            </a:extLst>
          </p:cNvPr>
          <p:cNvSpPr txBox="1"/>
          <p:nvPr/>
        </p:nvSpPr>
        <p:spPr>
          <a:xfrm>
            <a:off x="967442" y="4104938"/>
            <a:ext cx="91359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416BA9"/>
                </a:solidFill>
              </a:rPr>
              <a:t>Black/African American</a:t>
            </a:r>
          </a:p>
          <a:p>
            <a:r>
              <a:rPr lang="en-US" sz="2800" b="1">
                <a:solidFill>
                  <a:srgbClr val="416BA9"/>
                </a:solidFill>
              </a:rPr>
              <a:t>LatinX </a:t>
            </a:r>
          </a:p>
          <a:p>
            <a:r>
              <a:rPr lang="en-US" sz="2800" b="1">
                <a:solidFill>
                  <a:srgbClr val="416BA9"/>
                </a:solidFill>
              </a:rPr>
              <a:t>Pacific Islander</a:t>
            </a:r>
          </a:p>
          <a:p>
            <a:endParaRPr lang="en-US" sz="2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A8506-BEFA-666D-DD75-1079BF32F7BE}"/>
              </a:ext>
            </a:extLst>
          </p:cNvPr>
          <p:cNvSpPr txBox="1"/>
          <p:nvPr/>
        </p:nvSpPr>
        <p:spPr>
          <a:xfrm>
            <a:off x="5921780" y="4046535"/>
            <a:ext cx="35302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Lower rates of course success (both Concurrent and Dual enrollments) relative to other racial/ethnic groups</a:t>
            </a:r>
          </a:p>
        </p:txBody>
      </p:sp>
    </p:spTree>
    <p:extLst>
      <p:ext uri="{BB962C8B-B14F-4D97-AF65-F5344CB8AC3E}">
        <p14:creationId xmlns:p14="http://schemas.microsoft.com/office/powerpoint/2010/main" val="40665897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0405-B756-C46E-C252-BD5AE2CEE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5;p2">
            <a:extLst>
              <a:ext uri="{FF2B5EF4-FFF2-40B4-BE49-F238E27FC236}">
                <a16:creationId xmlns:a16="http://schemas.microsoft.com/office/drawing/2014/main" id="{BED0AB9B-47AC-1A66-4625-5C27CFAF2E81}"/>
              </a:ext>
            </a:extLst>
          </p:cNvPr>
          <p:cNvSpPr txBox="1">
            <a:spLocks/>
          </p:cNvSpPr>
          <p:nvPr/>
        </p:nvSpPr>
        <p:spPr>
          <a:xfrm>
            <a:off x="545266" y="1393695"/>
            <a:ext cx="11418747" cy="458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rgbClr val="004A88"/>
                </a:solidFill>
                <a:latin typeface="Aptos Display"/>
                <a:cs typeface="Arial"/>
              </a:rPr>
              <a:t>1. Partner with Middle Schools and Families to Expand Dual and   Concurrent Enrollment Access</a:t>
            </a:r>
            <a:endParaRPr lang="en-US" sz="2000" b="1">
              <a:solidFill>
                <a:srgbClr val="004A88"/>
              </a:solidFill>
              <a:latin typeface="Aptos Display"/>
            </a:endParaRPr>
          </a:p>
          <a:p>
            <a:pPr marL="0" indent="0">
              <a:buNone/>
            </a:pPr>
            <a:r>
              <a:rPr lang="en-US" sz="1900">
                <a:latin typeface="Aptos Display"/>
                <a:cs typeface="Arial"/>
              </a:rPr>
              <a:t> Begin partnering with middle schools that feed into high schools </a:t>
            </a:r>
            <a:endParaRPr lang="en-US" sz="1900">
              <a:latin typeface="Aptos Display"/>
            </a:endParaRPr>
          </a:p>
          <a:p>
            <a:pPr marL="742950" lvl="1" indent="-285750"/>
            <a:r>
              <a:rPr lang="en-US" sz="1600">
                <a:latin typeface="Aptos Display"/>
                <a:cs typeface="Arial"/>
              </a:rPr>
              <a:t>Offer family-facing education</a:t>
            </a:r>
            <a:endParaRPr lang="en-US" sz="1600">
              <a:latin typeface="Aptos Display"/>
            </a:endParaRPr>
          </a:p>
          <a:p>
            <a:pPr marL="742950" lvl="1" indent="-285750"/>
            <a:r>
              <a:rPr lang="en-US" sz="1600">
                <a:latin typeface="Aptos Display"/>
                <a:cs typeface="Arial"/>
              </a:rPr>
              <a:t>Host college readiness events at middle school campuses</a:t>
            </a:r>
            <a:endParaRPr lang="en-US" sz="1600">
              <a:latin typeface="Aptos Display"/>
            </a:endParaRPr>
          </a:p>
          <a:p>
            <a:pPr marL="0" indent="0" fontAlgn="base">
              <a:buClrTx/>
              <a:buNone/>
            </a:pPr>
            <a:r>
              <a:rPr lang="en-US" sz="2000" b="1">
                <a:solidFill>
                  <a:srgbClr val="004A88"/>
                </a:solidFill>
                <a:latin typeface="Aptos Display"/>
                <a:cs typeface="Arial"/>
              </a:rPr>
              <a:t>2. Strengthen Supports for Non-Binary Students in Dual and Concurrent Enrollment</a:t>
            </a:r>
          </a:p>
          <a:p>
            <a:pPr marL="742950" lvl="1" indent="-285750" fontAlgn="base">
              <a:buClrTx/>
            </a:pPr>
            <a:r>
              <a:rPr lang="en-US" sz="1600">
                <a:latin typeface="Aptos Display"/>
                <a:cs typeface="Arial"/>
              </a:rPr>
              <a:t>Incorporate gender inclusivity into faculty training </a:t>
            </a:r>
          </a:p>
          <a:p>
            <a:pPr marL="742950" lvl="1" indent="-285750">
              <a:buClrTx/>
            </a:pPr>
            <a:r>
              <a:rPr lang="en-US" sz="1600">
                <a:latin typeface="Aptos Display"/>
                <a:cs typeface="Arial"/>
              </a:rPr>
              <a:t>Foster a sense of belongingness for students Student Success Navigator training</a:t>
            </a:r>
            <a:endParaRPr lang="en-US"/>
          </a:p>
          <a:p>
            <a:pPr marL="742950" lvl="1" indent="-285750" fontAlgn="base">
              <a:buClrTx/>
            </a:pPr>
            <a:r>
              <a:rPr lang="en-US" sz="1600">
                <a:latin typeface="Aptos Display"/>
                <a:cs typeface="Arial"/>
              </a:rPr>
              <a:t>Partner with high school clubs for LGBTQAI+ and Wellness Staff</a:t>
            </a:r>
          </a:p>
          <a:p>
            <a:pPr marL="0" indent="0" fontAlgn="base">
              <a:buClrTx/>
              <a:buNone/>
            </a:pPr>
            <a:r>
              <a:rPr lang="en-US" sz="2000" b="1">
                <a:solidFill>
                  <a:srgbClr val="004A88"/>
                </a:solidFill>
                <a:latin typeface="Aptos Display"/>
                <a:cs typeface="Arial"/>
              </a:rPr>
              <a:t>3. Increase Support for Black, Latinx, and Pacific Islander Students in Concurrent Enrollment</a:t>
            </a:r>
          </a:p>
          <a:p>
            <a:pPr lvl="1" fontAlgn="base">
              <a:buClrTx/>
            </a:pPr>
            <a:r>
              <a:rPr lang="en-US" sz="1600">
                <a:latin typeface="Aptos Display"/>
                <a:cs typeface="Arial"/>
              </a:rPr>
              <a:t>Collaborate with existing equity-focused programs at Peralta Colleges: Umoja, Puente, APASS and co-design supports for concurrent enrollment for student onboarding, peer mentorship, and advising</a:t>
            </a:r>
          </a:p>
          <a:p>
            <a:pPr lvl="1" fontAlgn="base">
              <a:buClrTx/>
            </a:pPr>
            <a:r>
              <a:rPr lang="en-US" sz="1600">
                <a:latin typeface="Aptos Display"/>
                <a:cs typeface="Arial"/>
              </a:rPr>
              <a:t>Foster a sense of belongingness</a:t>
            </a:r>
          </a:p>
          <a:p>
            <a:pPr lvl="1" fontAlgn="base">
              <a:buClrTx/>
            </a:pPr>
            <a:r>
              <a:rPr lang="en-US" sz="1600">
                <a:latin typeface="Aptos Display"/>
                <a:cs typeface="Arial"/>
              </a:rPr>
              <a:t>Conduct focused research and listening sessions  </a:t>
            </a:r>
            <a:endParaRPr lang="en-US" sz="3600">
              <a:solidFill>
                <a:schemeClr val="accent1"/>
              </a:solidFill>
              <a:latin typeface="Aptos Display"/>
              <a:cs typeface="Arial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2800" b="1">
              <a:solidFill>
                <a:schemeClr val="accent1"/>
              </a:solidFill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1800" b="1">
              <a:solidFill>
                <a:schemeClr val="accent1"/>
              </a:solidFill>
              <a:latin typeface="Calibri"/>
              <a:cs typeface="Calibri"/>
            </a:endParaRPr>
          </a:p>
          <a:p>
            <a:pPr marL="114300" indent="0">
              <a:lnSpc>
                <a:spcPct val="115000"/>
              </a:lnSpc>
              <a:spcBef>
                <a:spcPts val="0"/>
              </a:spcBef>
              <a:buSzPts val="1800"/>
              <a:buFont typeface="Arial" panose="020B0604020202020204" pitchFamily="34" charset="0"/>
              <a:buNone/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3" name="Google Shape;144;p2">
            <a:extLst>
              <a:ext uri="{FF2B5EF4-FFF2-40B4-BE49-F238E27FC236}">
                <a16:creationId xmlns:a16="http://schemas.microsoft.com/office/drawing/2014/main" id="{F6305001-42D6-81CE-5330-07EA685D929D}"/>
              </a:ext>
            </a:extLst>
          </p:cNvPr>
          <p:cNvSpPr txBox="1">
            <a:spLocks/>
          </p:cNvSpPr>
          <p:nvPr/>
        </p:nvSpPr>
        <p:spPr>
          <a:xfrm>
            <a:off x="518912" y="323361"/>
            <a:ext cx="11129752" cy="582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59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4400"/>
              <a:buFont typeface="Play"/>
              <a:buNone/>
              <a:defRPr/>
            </a:pPr>
            <a:r>
              <a:rPr lang="en-US">
                <a:solidFill>
                  <a:srgbClr val="FFFFFF"/>
                </a:solidFill>
                <a:latin typeface="Aptos Display"/>
                <a:ea typeface="Arial"/>
                <a:cs typeface="Arial"/>
                <a:sym typeface="Arial"/>
              </a:rPr>
              <a:t>Guiding the Next Phase of PCCD Dual and Concurrent Enrollment</a:t>
            </a:r>
            <a:endParaRPr lang="en-US" sz="4000">
              <a:solidFill>
                <a:schemeClr val="lt1"/>
              </a:solidFill>
              <a:latin typeface="Aptos Display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8928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C53CF-C5CE-C204-B6E3-DA40A35DA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E033-7BBA-4EF4-2B5C-E68387516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710" y="1541165"/>
            <a:ext cx="11110451" cy="2919995"/>
          </a:xfrm>
        </p:spPr>
        <p:txBody>
          <a:bodyPr>
            <a:normAutofit/>
          </a:bodyPr>
          <a:lstStyle/>
          <a:p>
            <a:r>
              <a:rPr lang="en-US" sz="4400"/>
              <a:t>Dual and Concurrent Enrollment Dashboard</a:t>
            </a:r>
            <a:br>
              <a:rPr lang="en-US"/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E91A16-28FC-686F-BB25-9007E458B77B}"/>
              </a:ext>
            </a:extLst>
          </p:cNvPr>
          <p:cNvSpPr txBox="1"/>
          <p:nvPr/>
        </p:nvSpPr>
        <p:spPr>
          <a:xfrm>
            <a:off x="8003231" y="4869313"/>
            <a:ext cx="3082877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Dr. Yang Hu</a:t>
            </a:r>
          </a:p>
        </p:txBody>
      </p:sp>
    </p:spTree>
    <p:extLst>
      <p:ext uri="{BB962C8B-B14F-4D97-AF65-F5344CB8AC3E}">
        <p14:creationId xmlns:p14="http://schemas.microsoft.com/office/powerpoint/2010/main" val="35497184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9A60-ECEB-6474-5310-67EB2F4F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1119678"/>
          </a:xfrm>
        </p:spPr>
        <p:txBody>
          <a:bodyPr anchor="ctr">
            <a:normAutofit/>
          </a:bodyPr>
          <a:lstStyle/>
          <a:p>
            <a:r>
              <a:rPr lang="en-US"/>
              <a:t>Dual and Concurrent Enrollment Dashboard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08E000-C720-D75A-A379-7967E00DE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490" y="1328387"/>
            <a:ext cx="8354007" cy="4774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7878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2A2B1-3884-3C6C-111D-92DBB5D87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54F0-5A1B-841E-E690-778FC0B2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1119678"/>
          </a:xfrm>
        </p:spPr>
        <p:txBody>
          <a:bodyPr anchor="ctr">
            <a:normAutofit/>
          </a:bodyPr>
          <a:lstStyle/>
          <a:p>
            <a:r>
              <a:rPr lang="en-US"/>
              <a:t>Dual and Concurrent Enrollment Dashboard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FBB33D-7BB3-0A7E-9C86-69013220B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309" y="1339272"/>
            <a:ext cx="8608291" cy="49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939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DA3C4-4171-9739-25F8-04BF339EE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E87A-8F42-2120-6EF2-D5347965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1119678"/>
          </a:xfrm>
        </p:spPr>
        <p:txBody>
          <a:bodyPr anchor="ctr">
            <a:normAutofit/>
          </a:bodyPr>
          <a:lstStyle/>
          <a:p>
            <a:r>
              <a:rPr lang="en-US"/>
              <a:t>Dual and Concurrent Enrollment Dashboard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4E85E8-4C21-CB95-66DC-141CA1513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107" y="1357744"/>
            <a:ext cx="8386619" cy="50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29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E2AE9-D09E-7FA3-7E76-3011FE135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2C0B-CB7D-5E34-0C17-CAEA8857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1119678"/>
          </a:xfrm>
        </p:spPr>
        <p:txBody>
          <a:bodyPr anchor="ctr">
            <a:normAutofit/>
          </a:bodyPr>
          <a:lstStyle/>
          <a:p>
            <a:r>
              <a:rPr lang="en-US"/>
              <a:t>Dual and Concurrent Enrollment Dashboard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730EAE-3AEE-CF04-E6EF-5362F3871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727" y="1237672"/>
            <a:ext cx="8128000" cy="516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749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1BD4D-53C0-47CC-EA07-968204C9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4423-3C01-E991-CC3B-CA2A40AF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1119678"/>
          </a:xfrm>
        </p:spPr>
        <p:txBody>
          <a:bodyPr anchor="ctr">
            <a:normAutofit/>
          </a:bodyPr>
          <a:lstStyle/>
          <a:p>
            <a:r>
              <a:rPr lang="en-US"/>
              <a:t>Dual and Concurrent Enrollment Dashboard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7EC45-CE06-A3F3-94C4-68994A3EA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hlinkClick r:id="rId2"/>
              </a:rPr>
              <a:t>Overview - Dual and Concurrent Enrollment Dashboard - Power BI</a:t>
            </a:r>
          </a:p>
          <a:p>
            <a:endParaRPr lang="en-US" sz="2400"/>
          </a:p>
        </p:txBody>
      </p:sp>
      <p:pic>
        <p:nvPicPr>
          <p:cNvPr id="6" name="Picture 5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A44C7295-5ADD-1C58-A526-541FA0491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269297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3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0BF49-943F-1264-9C81-806404919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F372-7798-ADAB-16F3-3865F903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6" y="457200"/>
            <a:ext cx="11277599" cy="4767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Persistence from First to Second Primary Term (2021-2022)</a:t>
            </a:r>
            <a:br>
              <a:rPr lang="en-US"/>
            </a:br>
            <a:endParaRPr lang="en-US" sz="200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3DD6E1C-FD83-6509-59A4-F8E36DDCB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115586"/>
              </p:ext>
            </p:extLst>
          </p:nvPr>
        </p:nvGraphicFramePr>
        <p:xfrm>
          <a:off x="462000" y="4010292"/>
          <a:ext cx="11277596" cy="148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399">
                  <a:extLst>
                    <a:ext uri="{9D8B030D-6E8A-4147-A177-3AD203B41FA5}">
                      <a16:colId xmlns:a16="http://schemas.microsoft.com/office/drawing/2014/main" val="650551816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3896341068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095844129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96485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Alameda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Merritt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69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White  27% [62]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Apto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White  29% [124]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White  25% [75]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3554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Black/</a:t>
                      </a:r>
                      <a:r>
                        <a:rPr lang="en-US" sz="1600" err="1"/>
                        <a:t>Af</a:t>
                      </a:r>
                      <a:r>
                        <a:rPr lang="en-US" sz="1600"/>
                        <a:t> Am Female  30% [23]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Black/African Am  40% [57]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46584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First Gen  42% [144]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First Gen Male  30% [49]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7810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2A5588-3B2D-6038-1A21-34039BC57242}"/>
              </a:ext>
            </a:extLst>
          </p:cNvPr>
          <p:cNvSpPr txBox="1"/>
          <p:nvPr/>
        </p:nvSpPr>
        <p:spPr>
          <a:xfrm>
            <a:off x="1134347" y="1068797"/>
            <a:ext cx="9926980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Cohort: enrolled for the first time in higher education as general-admit credit students</a:t>
            </a:r>
            <a:b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</a:br>
            <a:endParaRPr lang="en-US" sz="600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  <a:p>
            <a:pPr algn="ctr"/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The proportion of cohort students who persisted from their first primary term to the </a:t>
            </a:r>
            <a:br>
              <a:rPr lang="en-US" sz="1500">
                <a:latin typeface="Noto Sans"/>
                <a:ea typeface="Noto Sans"/>
                <a:cs typeface="Noto Sans"/>
              </a:rPr>
            </a:br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subsequent primary term at </a:t>
            </a:r>
            <a:r>
              <a:rPr lang="en-US" sz="1500" i="1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any community college</a:t>
            </a:r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 </a:t>
            </a:r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22E62C1-0961-DA5D-C581-C051A7891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47049"/>
              </p:ext>
            </p:extLst>
          </p:nvPr>
        </p:nvGraphicFramePr>
        <p:xfrm>
          <a:off x="2011680" y="1912271"/>
          <a:ext cx="8168640" cy="111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136641851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318054522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1567252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051933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Alameda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Merritt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1326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40% [341]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48% [506]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43% [654]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38% [391]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977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/>
                        <a:t>Bay Area: </a:t>
                      </a:r>
                      <a:r>
                        <a:rPr lang="en-US" b="0"/>
                        <a:t>65%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/>
                        <a:t>Statewide: </a:t>
                      </a:r>
                      <a:r>
                        <a:rPr lang="en-US" b="0"/>
                        <a:t>67%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926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3C4FBE9-528D-9842-3416-5DBCFA6BD597}"/>
              </a:ext>
            </a:extLst>
          </p:cNvPr>
          <p:cNvSpPr txBox="1"/>
          <p:nvPr/>
        </p:nvSpPr>
        <p:spPr>
          <a:xfrm>
            <a:off x="1741521" y="3599026"/>
            <a:ext cx="8717720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ea typeface="+mn-lt"/>
                <a:cs typeface="+mn-lt"/>
              </a:rPr>
              <a:t>Disproportionately impacted subgroups at more than one </a:t>
            </a:r>
            <a:r>
              <a:rPr lang="en-US" sz="2000" b="1">
                <a:solidFill>
                  <a:srgbClr val="0070C0"/>
                </a:solidFill>
              </a:rPr>
              <a:t>college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92721-5471-9438-4E16-35606234DEA5}"/>
              </a:ext>
            </a:extLst>
          </p:cNvPr>
          <p:cNvSpPr txBox="1"/>
          <p:nvPr/>
        </p:nvSpPr>
        <p:spPr>
          <a:xfrm>
            <a:off x="463937" y="5530553"/>
            <a:ext cx="1127787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/>
              <a:t>More than half </a:t>
            </a:r>
            <a:r>
              <a:rPr lang="en-US" sz="1600"/>
              <a:t>of PCCD first-time students </a:t>
            </a:r>
            <a:r>
              <a:rPr lang="en-US" sz="1600" b="1"/>
              <a:t>leave or stop-out </a:t>
            </a:r>
            <a:r>
              <a:rPr lang="en-US" sz="1600"/>
              <a:t>of the community college system after one term</a:t>
            </a:r>
          </a:p>
        </p:txBody>
      </p:sp>
    </p:spTree>
    <p:extLst>
      <p:ext uri="{BB962C8B-B14F-4D97-AF65-F5344CB8AC3E}">
        <p14:creationId xmlns:p14="http://schemas.microsoft.com/office/powerpoint/2010/main" val="5452668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CC01-469E-CEF5-3957-51A68F62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Reflections &amp; Next Steps of Data Summit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3A3B-6BA1-28A3-B44B-5487B878D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sz="2400">
                <a:latin typeface="Arial"/>
                <a:cs typeface="Arial"/>
              </a:rPr>
              <a:t>What is one thing you learned or noticed in the data that was unexpected or new? </a:t>
            </a: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  <a:p>
            <a:r>
              <a:rPr lang="en-US" sz="2400">
                <a:solidFill>
                  <a:srgbClr val="0070C0"/>
                </a:solidFill>
                <a:latin typeface="Arial"/>
                <a:cs typeface="Arial"/>
              </a:rPr>
              <a:t>Next Steps-</a:t>
            </a:r>
            <a:r>
              <a:rPr lang="en-US" sz="2400">
                <a:latin typeface="Arial"/>
                <a:cs typeface="Arial"/>
              </a:rPr>
              <a:t> Further Data Analysis and Dialogue over next 5 months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rial"/>
                <a:cs typeface="Arial"/>
              </a:rPr>
              <a:t>SSEMC Meets November 14, 2025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Arial"/>
                <a:cs typeface="Arial"/>
              </a:rPr>
              <a:t>Taskforce Meetings TBD: </a:t>
            </a:r>
            <a:r>
              <a:rPr lang="en-US" sz="2400">
                <a:latin typeface="Arial"/>
                <a:cs typeface="Arial"/>
                <a:hlinkClick r:id="rId2"/>
              </a:rPr>
              <a:t>https://www.peralta.edu/transformation</a:t>
            </a:r>
            <a:r>
              <a:rPr lang="en-US" sz="2400">
                <a:latin typeface="Arial"/>
                <a:cs typeface="Arial"/>
              </a:rPr>
              <a:t>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2903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3951A-01E6-1855-BD2D-7B7A8D737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E12C-E05A-6F82-12D5-22B09F14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6276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Completion of Degrees &amp; Certificates (2019-2020)</a:t>
            </a:r>
            <a:br>
              <a:rPr lang="en-US"/>
            </a:b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567C6-7F56-E12B-C967-514C9D468FB2}"/>
              </a:ext>
            </a:extLst>
          </p:cNvPr>
          <p:cNvSpPr txBox="1"/>
          <p:nvPr/>
        </p:nvSpPr>
        <p:spPr>
          <a:xfrm>
            <a:off x="1134347" y="1060859"/>
            <a:ext cx="9926980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Cohort: enrolled for the first time in higher education as general-admit credit students</a:t>
            </a:r>
            <a:endParaRPr lang="en-US" sz="600">
              <a:solidFill>
                <a:srgbClr val="000000"/>
              </a:solidFill>
              <a:latin typeface="Noto Sans"/>
              <a:ea typeface="Noto Sans"/>
              <a:cs typeface="Noto Sans"/>
            </a:endParaRPr>
          </a:p>
          <a:p>
            <a:pPr algn="ctr"/>
            <a:endParaRPr lang="en-US" sz="600">
              <a:solidFill>
                <a:srgbClr val="2C2C2C"/>
              </a:solidFill>
              <a:latin typeface="Noto Sans"/>
              <a:ea typeface="Noto Sans"/>
              <a:cs typeface="Noto Sans"/>
            </a:endParaRPr>
          </a:p>
          <a:p>
            <a:pPr algn="ctr"/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The proportion of cohort students awarded a Chancellor's Office-approved certificate or associate degree </a:t>
            </a:r>
            <a:r>
              <a:rPr lang="en-US" sz="1500" i="1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within three years</a:t>
            </a:r>
            <a:r>
              <a:rPr lang="en-US" sz="1500">
                <a:solidFill>
                  <a:srgbClr val="2C2C2C"/>
                </a:solidFill>
                <a:latin typeface="Noto Sans"/>
                <a:ea typeface="Noto Sans"/>
                <a:cs typeface="Noto Sans"/>
              </a:rPr>
              <a:t>, and had an enrollment within the District the year awarded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888876-FA8F-29E2-54C0-DB4B95B83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264185"/>
              </p:ext>
            </p:extLst>
          </p:nvPr>
        </p:nvGraphicFramePr>
        <p:xfrm>
          <a:off x="2011680" y="1904333"/>
          <a:ext cx="8168640" cy="111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136641851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318054522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1567252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051933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Alameda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Merritt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81326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8% [79]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9% [111]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6% [116]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6% [59]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977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/>
                        <a:t>Bay Area: </a:t>
                      </a:r>
                      <a:r>
                        <a:rPr lang="en-US" b="0"/>
                        <a:t>16%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/>
                        <a:t>Statewide: </a:t>
                      </a:r>
                      <a:r>
                        <a:rPr lang="en-US" b="0"/>
                        <a:t>17%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926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8082AC0-0C96-BF57-0F56-A4E3376CDA8B}"/>
              </a:ext>
            </a:extLst>
          </p:cNvPr>
          <p:cNvSpPr txBox="1"/>
          <p:nvPr/>
        </p:nvSpPr>
        <p:spPr>
          <a:xfrm>
            <a:off x="1741521" y="3614901"/>
            <a:ext cx="8717720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ea typeface="+mn-lt"/>
                <a:cs typeface="+mn-lt"/>
              </a:rPr>
              <a:t>Disproportionately impacted subgroups at more than one </a:t>
            </a:r>
            <a:r>
              <a:rPr lang="en-US" sz="2000" b="1">
                <a:solidFill>
                  <a:srgbClr val="0070C0"/>
                </a:solidFill>
              </a:rPr>
              <a:t>college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84ECA9EF-D09A-140A-1724-75332E7BE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87039"/>
              </p:ext>
            </p:extLst>
          </p:nvPr>
        </p:nvGraphicFramePr>
        <p:xfrm>
          <a:off x="462000" y="4035978"/>
          <a:ext cx="11277596" cy="769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399">
                  <a:extLst>
                    <a:ext uri="{9D8B030D-6E8A-4147-A177-3AD203B41FA5}">
                      <a16:colId xmlns:a16="http://schemas.microsoft.com/office/drawing/2014/main" val="650551816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3896341068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095844129"/>
                    </a:ext>
                  </a:extLst>
                </a:gridCol>
                <a:gridCol w="2819399">
                  <a:extLst>
                    <a:ext uri="{9D8B030D-6E8A-4147-A177-3AD203B41FA5}">
                      <a16:colId xmlns:a16="http://schemas.microsoft.com/office/drawing/2014/main" val="296485259"/>
                    </a:ext>
                  </a:extLst>
                </a:gridCol>
              </a:tblGrid>
              <a:tr h="340322">
                <a:tc>
                  <a:txBody>
                    <a:bodyPr/>
                    <a:lstStyle/>
                    <a:p>
                      <a:r>
                        <a:rPr lang="en-US"/>
                        <a:t>Alameda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Berkeley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Merritt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69166"/>
                  </a:ext>
                </a:extLst>
              </a:tr>
              <a:tr h="403638">
                <a:tc>
                  <a:txBody>
                    <a:bodyPr/>
                    <a:lstStyle/>
                    <a:p>
                      <a:r>
                        <a:rPr lang="en-US" sz="1600"/>
                        <a:t>Male  6% [30]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ptos"/>
                        </a:rPr>
                        <a:t>Male  7% [41]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Male  5% [46]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3554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B17A436-B8BE-4CF0-9332-3696F5AB6281}"/>
              </a:ext>
            </a:extLst>
          </p:cNvPr>
          <p:cNvSpPr txBox="1"/>
          <p:nvPr/>
        </p:nvSpPr>
        <p:spPr>
          <a:xfrm>
            <a:off x="456000" y="4849355"/>
            <a:ext cx="11262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/>
              <a:t>Average time to associate degree is roughly </a:t>
            </a:r>
            <a:r>
              <a:rPr lang="en-US" sz="1600" b="1"/>
              <a:t>3 years</a:t>
            </a:r>
            <a:r>
              <a:rPr lang="en-US" sz="1600"/>
              <a:t> for full-time students and over </a:t>
            </a:r>
            <a:r>
              <a:rPr lang="en-US" sz="1600" b="1"/>
              <a:t>7 years</a:t>
            </a:r>
            <a:r>
              <a:rPr lang="en-US" sz="1600"/>
              <a:t> for part-time students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600"/>
              <a:t>Average time to certificate of achievement is roughly </a:t>
            </a:r>
            <a:r>
              <a:rPr lang="en-US" sz="1600" b="1"/>
              <a:t>2.5 years</a:t>
            </a:r>
            <a:r>
              <a:rPr lang="en-US" sz="1600"/>
              <a:t> for full-time students and over </a:t>
            </a:r>
            <a:r>
              <a:rPr lang="en-US" sz="1600" b="1"/>
              <a:t>6 years</a:t>
            </a:r>
            <a:r>
              <a:rPr lang="en-US" sz="1600"/>
              <a:t> for part-time students</a:t>
            </a:r>
          </a:p>
          <a:p>
            <a:pPr marL="285750" indent="-285750">
              <a:buFont typeface="Arial,Sans-Serif"/>
              <a:buChar char="•"/>
            </a:pPr>
            <a:r>
              <a:rPr lang="en-US" sz="1600"/>
              <a:t>Three-year cohort is partially during the height of pandemic</a:t>
            </a:r>
          </a:p>
        </p:txBody>
      </p:sp>
    </p:spTree>
    <p:extLst>
      <p:ext uri="{BB962C8B-B14F-4D97-AF65-F5344CB8AC3E}">
        <p14:creationId xmlns:p14="http://schemas.microsoft.com/office/powerpoint/2010/main" val="261896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alta Community College District 2023">
      <a:dk1>
        <a:srgbClr val="000000"/>
      </a:dk1>
      <a:lt1>
        <a:srgbClr val="FFFFFF"/>
      </a:lt1>
      <a:dk2>
        <a:srgbClr val="203F5E"/>
      </a:dk2>
      <a:lt2>
        <a:srgbClr val="F0F1F6"/>
      </a:lt2>
      <a:accent1>
        <a:srgbClr val="0E4C90"/>
      </a:accent1>
      <a:accent2>
        <a:srgbClr val="D15E14"/>
      </a:accent2>
      <a:accent3>
        <a:srgbClr val="AA9767"/>
      </a:accent3>
      <a:accent4>
        <a:srgbClr val="1D8649"/>
      </a:accent4>
      <a:accent5>
        <a:srgbClr val="416BA9"/>
      </a:accent5>
      <a:accent6>
        <a:srgbClr val="103459"/>
      </a:accent6>
      <a:hlink>
        <a:srgbClr val="46B9F4"/>
      </a:hlink>
      <a:folHlink>
        <a:srgbClr val="D879A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71AAE98-C7A6-5C4F-8DB6-4526C3EA939C}" vid="{CF9ACADE-8EA9-9B44-9700-B118C7644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alta 2021">
    <a:dk1>
      <a:srgbClr val="000000"/>
    </a:dk1>
    <a:lt1>
      <a:srgbClr val="FFFFFF"/>
    </a:lt1>
    <a:dk2>
      <a:srgbClr val="103459"/>
    </a:dk2>
    <a:lt2>
      <a:srgbClr val="E7E6E6"/>
    </a:lt2>
    <a:accent1>
      <a:srgbClr val="0E4C90"/>
    </a:accent1>
    <a:accent2>
      <a:srgbClr val="D15E14"/>
    </a:accent2>
    <a:accent3>
      <a:srgbClr val="AA9767"/>
    </a:accent3>
    <a:accent4>
      <a:srgbClr val="1D8649"/>
    </a:accent4>
    <a:accent5>
      <a:srgbClr val="416BA9"/>
    </a:accent5>
    <a:accent6>
      <a:srgbClr val="10182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alta 2021">
    <a:dk1>
      <a:srgbClr val="000000"/>
    </a:dk1>
    <a:lt1>
      <a:srgbClr val="FFFFFF"/>
    </a:lt1>
    <a:dk2>
      <a:srgbClr val="103459"/>
    </a:dk2>
    <a:lt2>
      <a:srgbClr val="E7E6E6"/>
    </a:lt2>
    <a:accent1>
      <a:srgbClr val="0E4C90"/>
    </a:accent1>
    <a:accent2>
      <a:srgbClr val="D15E14"/>
    </a:accent2>
    <a:accent3>
      <a:srgbClr val="AA9767"/>
    </a:accent3>
    <a:accent4>
      <a:srgbClr val="1D8649"/>
    </a:accent4>
    <a:accent5>
      <a:srgbClr val="416BA9"/>
    </a:accent5>
    <a:accent6>
      <a:srgbClr val="10182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eralta 2021">
    <a:dk1>
      <a:srgbClr val="000000"/>
    </a:dk1>
    <a:lt1>
      <a:srgbClr val="FFFFFF"/>
    </a:lt1>
    <a:dk2>
      <a:srgbClr val="103459"/>
    </a:dk2>
    <a:lt2>
      <a:srgbClr val="E7E6E6"/>
    </a:lt2>
    <a:accent1>
      <a:srgbClr val="0E4C90"/>
    </a:accent1>
    <a:accent2>
      <a:srgbClr val="D15E14"/>
    </a:accent2>
    <a:accent3>
      <a:srgbClr val="AA9767"/>
    </a:accent3>
    <a:accent4>
      <a:srgbClr val="1D8649"/>
    </a:accent4>
    <a:accent5>
      <a:srgbClr val="416BA9"/>
    </a:accent5>
    <a:accent6>
      <a:srgbClr val="10182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eralta 2021">
    <a:dk1>
      <a:srgbClr val="000000"/>
    </a:dk1>
    <a:lt1>
      <a:srgbClr val="FFFFFF"/>
    </a:lt1>
    <a:dk2>
      <a:srgbClr val="103459"/>
    </a:dk2>
    <a:lt2>
      <a:srgbClr val="E7E6E6"/>
    </a:lt2>
    <a:accent1>
      <a:srgbClr val="0E4C90"/>
    </a:accent1>
    <a:accent2>
      <a:srgbClr val="D15E14"/>
    </a:accent2>
    <a:accent3>
      <a:srgbClr val="AA9767"/>
    </a:accent3>
    <a:accent4>
      <a:srgbClr val="1D8649"/>
    </a:accent4>
    <a:accent5>
      <a:srgbClr val="416BA9"/>
    </a:accent5>
    <a:accent6>
      <a:srgbClr val="10182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eralta 2021">
    <a:dk1>
      <a:srgbClr val="000000"/>
    </a:dk1>
    <a:lt1>
      <a:srgbClr val="FFFFFF"/>
    </a:lt1>
    <a:dk2>
      <a:srgbClr val="103459"/>
    </a:dk2>
    <a:lt2>
      <a:srgbClr val="E7E6E6"/>
    </a:lt2>
    <a:accent1>
      <a:srgbClr val="0E4C90"/>
    </a:accent1>
    <a:accent2>
      <a:srgbClr val="D15E14"/>
    </a:accent2>
    <a:accent3>
      <a:srgbClr val="AA9767"/>
    </a:accent3>
    <a:accent4>
      <a:srgbClr val="1D8649"/>
    </a:accent4>
    <a:accent5>
      <a:srgbClr val="416BA9"/>
    </a:accent5>
    <a:accent6>
      <a:srgbClr val="10182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eralta 2021">
    <a:dk1>
      <a:srgbClr val="000000"/>
    </a:dk1>
    <a:lt1>
      <a:srgbClr val="FFFFFF"/>
    </a:lt1>
    <a:dk2>
      <a:srgbClr val="103459"/>
    </a:dk2>
    <a:lt2>
      <a:srgbClr val="E7E6E6"/>
    </a:lt2>
    <a:accent1>
      <a:srgbClr val="0E4C90"/>
    </a:accent1>
    <a:accent2>
      <a:srgbClr val="D15E14"/>
    </a:accent2>
    <a:accent3>
      <a:srgbClr val="AA9767"/>
    </a:accent3>
    <a:accent4>
      <a:srgbClr val="1D8649"/>
    </a:accent4>
    <a:accent5>
      <a:srgbClr val="416BA9"/>
    </a:accent5>
    <a:accent6>
      <a:srgbClr val="10182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eralta 2021">
    <a:dk1>
      <a:srgbClr val="000000"/>
    </a:dk1>
    <a:lt1>
      <a:srgbClr val="FFFFFF"/>
    </a:lt1>
    <a:dk2>
      <a:srgbClr val="103459"/>
    </a:dk2>
    <a:lt2>
      <a:srgbClr val="E7E6E6"/>
    </a:lt2>
    <a:accent1>
      <a:srgbClr val="0E4C90"/>
    </a:accent1>
    <a:accent2>
      <a:srgbClr val="D15E14"/>
    </a:accent2>
    <a:accent3>
      <a:srgbClr val="AA9767"/>
    </a:accent3>
    <a:accent4>
      <a:srgbClr val="1D8649"/>
    </a:accent4>
    <a:accent5>
      <a:srgbClr val="416BA9"/>
    </a:accent5>
    <a:accent6>
      <a:srgbClr val="10182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80C9F6B7C4134CAA58C5BE2AF462EE" ma:contentTypeVersion="17" ma:contentTypeDescription="Create a new document." ma:contentTypeScope="" ma:versionID="d18bc1881d3514304a5ebc37f2068104">
  <xsd:schema xmlns:xsd="http://www.w3.org/2001/XMLSchema" xmlns:xs="http://www.w3.org/2001/XMLSchema" xmlns:p="http://schemas.microsoft.com/office/2006/metadata/properties" xmlns:ns2="af6e932e-f5fe-432b-8496-799373a2babc" xmlns:ns3="68a18044-a602-4056-b637-b1dd7d203b70" targetNamespace="http://schemas.microsoft.com/office/2006/metadata/properties" ma:root="true" ma:fieldsID="80c0f1cd851c53b61fa7a3b367a413c0" ns2:_="" ns3:_="">
    <xsd:import namespace="af6e932e-f5fe-432b-8496-799373a2babc"/>
    <xsd:import namespace="68a18044-a602-4056-b637-b1dd7d203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e932e-f5fe-432b-8496-799373a2ba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2822088-e62b-4247-9d60-c828c94ed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8044-a602-4056-b637-b1dd7d203b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e093cca-b749-48cd-a09b-653e41034c21}" ma:internalName="TaxCatchAll" ma:showField="CatchAllData" ma:web="68a18044-a602-4056-b637-b1dd7d203b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6e932e-f5fe-432b-8496-799373a2babc">
      <Terms xmlns="http://schemas.microsoft.com/office/infopath/2007/PartnerControls"/>
    </lcf76f155ced4ddcb4097134ff3c332f>
    <TaxCatchAll xmlns="68a18044-a602-4056-b637-b1dd7d203b70" xsi:nil="true"/>
  </documentManagement>
</p:properties>
</file>

<file path=customXml/itemProps1.xml><?xml version="1.0" encoding="utf-8"?>
<ds:datastoreItem xmlns:ds="http://schemas.openxmlformats.org/officeDocument/2006/customXml" ds:itemID="{B59F8AC6-E0C1-4816-9A20-6A499E633080}">
  <ds:schemaRefs>
    <ds:schemaRef ds:uri="68a18044-a602-4056-b637-b1dd7d203b70"/>
    <ds:schemaRef ds:uri="af6e932e-f5fe-432b-8496-799373a2ba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5B2E5A0-7330-40DF-B895-03B9A7EC1F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03525E-A390-4A46-905F-63B0FC57FA99}">
  <ds:schemaRefs>
    <ds:schemaRef ds:uri="68a18044-a602-4056-b637-b1dd7d203b70"/>
    <ds:schemaRef ds:uri="af6e932e-f5fe-432b-8496-799373a2bab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PCCD-PPT-1-A</Template>
  <Application>Microsoft Office PowerPoint</Application>
  <PresentationFormat>Widescreen</PresentationFormat>
  <Slides>80</Slides>
  <Notes>28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Office Theme</vt:lpstr>
      <vt:lpstr>Office Theme</vt:lpstr>
      <vt:lpstr>Transformation Data Summit</vt:lpstr>
      <vt:lpstr>Welcome &amp; Overview </vt:lpstr>
      <vt:lpstr>PowerPoint Presentation</vt:lpstr>
      <vt:lpstr>  Centering Transformation in Equity   </vt:lpstr>
      <vt:lpstr>Centering Transformation in Equity  Disproportionate Impact </vt:lpstr>
      <vt:lpstr>Successful Enrollment (2022-2023) </vt:lpstr>
      <vt:lpstr>Transfer-Level English and Math in First Year (2022-2023)</vt:lpstr>
      <vt:lpstr>Persistence from First to Second Primary Term (2021-2022) </vt:lpstr>
      <vt:lpstr>Completion of Degrees &amp; Certificates (2019-2020) </vt:lpstr>
      <vt:lpstr>Transfer to a Four-Year College or University (2018-2019) </vt:lpstr>
      <vt:lpstr>Comprehensive Student Education Plans  </vt:lpstr>
      <vt:lpstr>Equity Considerations for Transformation Recommendations </vt:lpstr>
      <vt:lpstr> Academic Program Analysis</vt:lpstr>
      <vt:lpstr>PowerPoint Presentation</vt:lpstr>
      <vt:lpstr>     Degree and Award Types      AA   = Associate of Arts   AAT = Associate of Arts -Transfer   AS    = Associate of Science   AST  = Associate of Science –Transfer   CA    = Certificate of Achievement   CP    = Certificate of Proficiency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PCCD Evening and Weekend Survey &amp;  Course Enrollment Analysis</vt:lpstr>
      <vt:lpstr>Evening and Weekend College Survey</vt:lpstr>
      <vt:lpstr> Weekend and Evening Course and Enrollment Counts</vt:lpstr>
      <vt:lpstr> Weekend Course Counts and Enrollment Counts </vt:lpstr>
      <vt:lpstr>Weekend Top Enrolled Disciplines</vt:lpstr>
      <vt:lpstr>Weekend College Student Demographics</vt:lpstr>
      <vt:lpstr>Evening Course Counts and Enroll Counts </vt:lpstr>
      <vt:lpstr>Evening  Top Enrolled Disciplines </vt:lpstr>
      <vt:lpstr>Evening Courses Student Demographics</vt:lpstr>
      <vt:lpstr>Future Data Inquiries Possibilities </vt:lpstr>
      <vt:lpstr>PCCD Academic Program Modality Analysis</vt:lpstr>
      <vt:lpstr>College and Regional Modality Comparison </vt:lpstr>
      <vt:lpstr>PowerPoint Presentation</vt:lpstr>
      <vt:lpstr>PowerPoint Presentation</vt:lpstr>
      <vt:lpstr>Disciplines and Modality </vt:lpstr>
      <vt:lpstr>Percentage of FTES by Modality &amp; Discipline</vt:lpstr>
      <vt:lpstr>Percentage of FTES by Online Modality &amp; Discipline</vt:lpstr>
      <vt:lpstr>PCCD Disciplines by % Online FTES</vt:lpstr>
      <vt:lpstr>Career Education &amp; Modality </vt:lpstr>
      <vt:lpstr>Modality, Career Education and Course Completion</vt:lpstr>
      <vt:lpstr>Student Enrollment &amp; Completion </vt:lpstr>
      <vt:lpstr>Analysis of Student Enrollment and Completion</vt:lpstr>
      <vt:lpstr>Associate Degrees Earned</vt:lpstr>
      <vt:lpstr>PowerPoint Presentation</vt:lpstr>
      <vt:lpstr>PowerPoint Presentation</vt:lpstr>
      <vt:lpstr>PowerPoint Presentation</vt:lpstr>
      <vt:lpstr>Students Completing First-Time Associates Degree  Percentage of All* Attempted Units Taken Online By Program</vt:lpstr>
      <vt:lpstr>Students Completing First-Time Associates Degree Percentage of Students whose Journey was 100% Online by Program</vt:lpstr>
      <vt:lpstr>PowerPoint Presentation</vt:lpstr>
      <vt:lpstr>The Student Journey</vt:lpstr>
      <vt:lpstr>Table Discussion Activity </vt:lpstr>
      <vt:lpstr>PCCD Dual and Concurrent Enrollment Analysis </vt:lpstr>
      <vt:lpstr>PowerPoint Presentation</vt:lpstr>
      <vt:lpstr>  Total Dual Enrollments and Concurrent Enrollments at PCCD Academic Year 2024-2025  12,220      +7% over the last three years      10% of overall PCCD FTES   </vt:lpstr>
      <vt:lpstr>Overall, more Concurrent Enrollments than Dual Enrollments at PCCD in AY 2025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Dual and Concurrent Enrollment Dashboard </vt:lpstr>
      <vt:lpstr>Dual and Concurrent Enrollment Dashboard</vt:lpstr>
      <vt:lpstr>Dual and Concurrent Enrollment Dashboard</vt:lpstr>
      <vt:lpstr>Dual and Concurrent Enrollment Dashboard</vt:lpstr>
      <vt:lpstr>Dual and Concurrent Enrollment Dashboard</vt:lpstr>
      <vt:lpstr>Dual and Concurrent Enrollment Dashboard</vt:lpstr>
      <vt:lpstr>Final Reflections &amp; Next Steps of Data Summit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Kaplan</dc:creator>
  <cp:revision>5</cp:revision>
  <dcterms:created xsi:type="dcterms:W3CDTF">2025-10-21T15:53:57Z</dcterms:created>
  <dcterms:modified xsi:type="dcterms:W3CDTF">2026-02-19T23:28:52Z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0x010100A380C9F6B7C4134CAA58C5BE2AF462EE</vt:lpwstr>
  </property>
  <property fmtid="{D5CDD505-2E9C-101B-9397-08002B2CF9AE}" pid="3" name="MediaServiceImageTags">
    <vt:lpwstr/>
  </property>
</Properties>
</file>