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2" r:id="rId1"/>
  </p:sldMasterIdLst>
  <p:notesMasterIdLst>
    <p:notesMasterId r:id="rId11"/>
  </p:notesMasterIdLst>
  <p:sldIdLst>
    <p:sldId id="256" r:id="rId2"/>
    <p:sldId id="407" r:id="rId3"/>
    <p:sldId id="435" r:id="rId4"/>
    <p:sldId id="401" r:id="rId5"/>
    <p:sldId id="436" r:id="rId6"/>
    <p:sldId id="412" r:id="rId7"/>
    <p:sldId id="430" r:id="rId8"/>
    <p:sldId id="408" r:id="rId9"/>
    <p:sldId id="42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82"/>
  </p:normalViewPr>
  <p:slideViewPr>
    <p:cSldViewPr snapToGrid="0" snapToObjects="1">
      <p:cViewPr varScale="1">
        <p:scale>
          <a:sx n="117" d="100"/>
          <a:sy n="117" d="100"/>
        </p:scale>
        <p:origin x="3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13FC1-0932-424B-9AF3-AF1C7B8B0EA8}" type="datetimeFigureOut">
              <a:rPr lang="en-US" smtClean="0"/>
              <a:t>2/19/19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BDBC-983C-7B42-BFEF-BD5FF43CF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4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I’ve changed the throughput rate to the revised adjusted predicted throughput rates, since that is the latest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30568-8513-8240-B838-EF6D2CD343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16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57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5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5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73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2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6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1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68138B1-3C85-134A-8113-456E389B635E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57AA97C-5233-894C-B198-C40084CED96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4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25A946-FAEF-6C4E-9A19-7404CD3611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Peralta Community Colleges</a:t>
            </a:r>
            <a:r>
              <a:rPr lang="en-US" dirty="0"/>
              <a:t/>
            </a:r>
            <a:br>
              <a:rPr lang="en-US" dirty="0"/>
            </a:br>
            <a:r>
              <a:rPr lang="en-US" sz="9000" dirty="0"/>
              <a:t>AB 705 PLAN</a:t>
            </a:r>
            <a:br>
              <a:rPr lang="en-US" sz="9000" dirty="0"/>
            </a:br>
            <a:r>
              <a:rPr lang="en-US" sz="9000" dirty="0"/>
              <a:t>ENGLISH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2AF3A19-7663-9B49-9495-1D0544A0A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September 25, 2018</a:t>
            </a:r>
          </a:p>
        </p:txBody>
      </p:sp>
      <p:pic>
        <p:nvPicPr>
          <p:cNvPr id="6" name="Picture 5" descr="Southern Living: Preppy Style: Lallie is reading! What ar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630" y="3441387"/>
            <a:ext cx="3995057" cy="314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31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CF00E2-693D-AD41-B1C8-024ACD725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6613795" cy="3566160"/>
          </a:xfrm>
        </p:spPr>
        <p:txBody>
          <a:bodyPr>
            <a:normAutofit/>
          </a:bodyPr>
          <a:lstStyle/>
          <a:p>
            <a:r>
              <a:rPr lang="en-US" sz="8800" dirty="0"/>
              <a:t>What do we </a:t>
            </a:r>
            <a:br>
              <a:rPr lang="en-US" sz="8800" dirty="0"/>
            </a:br>
            <a:r>
              <a:rPr lang="en-US" sz="8800" dirty="0"/>
              <a:t>plan to do?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490BAE7-3B78-C945-95C8-778CEED28F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Objective:  Developing a Shared Vision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086" y="1467612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33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C5D73874-3852-534A-8F9B-419E609A3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966226"/>
              </p:ext>
            </p:extLst>
          </p:nvPr>
        </p:nvGraphicFramePr>
        <p:xfrm>
          <a:off x="989556" y="588725"/>
          <a:ext cx="10171136" cy="4204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2784">
                  <a:extLst>
                    <a:ext uri="{9D8B030D-6E8A-4147-A177-3AD203B41FA5}">
                      <a16:colId xmlns:a16="http://schemas.microsoft.com/office/drawing/2014/main" xmlns="" val="371174767"/>
                    </a:ext>
                  </a:extLst>
                </a:gridCol>
                <a:gridCol w="2542784">
                  <a:extLst>
                    <a:ext uri="{9D8B030D-6E8A-4147-A177-3AD203B41FA5}">
                      <a16:colId xmlns:a16="http://schemas.microsoft.com/office/drawing/2014/main" xmlns="" val="3884562057"/>
                    </a:ext>
                  </a:extLst>
                </a:gridCol>
                <a:gridCol w="2542784">
                  <a:extLst>
                    <a:ext uri="{9D8B030D-6E8A-4147-A177-3AD203B41FA5}">
                      <a16:colId xmlns:a16="http://schemas.microsoft.com/office/drawing/2014/main" xmlns="" val="986251398"/>
                    </a:ext>
                  </a:extLst>
                </a:gridCol>
                <a:gridCol w="2542784">
                  <a:extLst>
                    <a:ext uri="{9D8B030D-6E8A-4147-A177-3AD203B41FA5}">
                      <a16:colId xmlns:a16="http://schemas.microsoft.com/office/drawing/2014/main" xmlns="" val="595089409"/>
                    </a:ext>
                  </a:extLst>
                </a:gridCol>
              </a:tblGrid>
              <a:tr h="912331">
                <a:tc gridSpan="4"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2015-16 First-Time students, summer incl.  successfully completed during Year One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1210218"/>
                  </a:ext>
                </a:extLst>
              </a:tr>
              <a:tr h="912331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Transfer-Level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Transfer-Level 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BOTH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5328838"/>
                  </a:ext>
                </a:extLst>
              </a:tr>
              <a:tr h="59500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90702"/>
                  </a:ext>
                </a:extLst>
              </a:tr>
              <a:tr h="59500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9552496"/>
                  </a:ext>
                </a:extLst>
              </a:tr>
              <a:tr h="59500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Laney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8536462"/>
                  </a:ext>
                </a:extLst>
              </a:tr>
              <a:tr h="59500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Merritt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2482834"/>
                  </a:ext>
                </a:extLst>
              </a:tr>
            </a:tbl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4997EC59-A265-4447-BF17-60B48553FC64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89556" y="5110619"/>
            <a:ext cx="4747365" cy="1052187"/>
          </a:xfrm>
        </p:spPr>
        <p:txBody>
          <a:bodyPr>
            <a:noAutofit/>
          </a:bodyPr>
          <a:lstStyle/>
          <a:p>
            <a:pPr lvl="4"/>
            <a:r>
              <a:rPr lang="en-US" sz="2400" dirty="0"/>
              <a:t>Source:  Guided Pathways </a:t>
            </a:r>
            <a:br>
              <a:rPr lang="en-US" sz="2400" dirty="0"/>
            </a:br>
            <a:r>
              <a:rPr lang="en-US" sz="2400" dirty="0"/>
              <a:t>Tab	  Calpassplus.org</a:t>
            </a:r>
          </a:p>
          <a:p>
            <a:pPr marL="749808" lvl="4" indent="0">
              <a:buNone/>
            </a:pPr>
            <a:r>
              <a:rPr lang="en-US" sz="2400" dirty="0"/>
              <a:t>		  </a:t>
            </a:r>
            <a:r>
              <a:rPr lang="en-US" sz="2400" dirty="0" err="1"/>
              <a:t>Launchboard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337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FD1E57-02C5-804C-8EC6-DE57DB3D4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4633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Times New Roman" charset="0"/>
                <a:ea typeface="Times New Roman" charset="0"/>
                <a:cs typeface="Times New Roman" charset="0"/>
              </a:rPr>
              <a:t>Our Selection: Default Rules for English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BDC222C-56F6-834F-ADA7-9B7EABADEE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459256"/>
              </p:ext>
            </p:extLst>
          </p:nvPr>
        </p:nvGraphicFramePr>
        <p:xfrm>
          <a:off x="251460" y="1117598"/>
          <a:ext cx="11715750" cy="5003215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5751407">
                  <a:extLst>
                    <a:ext uri="{9D8B030D-6E8A-4147-A177-3AD203B41FA5}">
                      <a16:colId xmlns:a16="http://schemas.microsoft.com/office/drawing/2014/main" xmlns="" val="3585073641"/>
                    </a:ext>
                  </a:extLst>
                </a:gridCol>
                <a:gridCol w="5964343">
                  <a:extLst>
                    <a:ext uri="{9D8B030D-6E8A-4147-A177-3AD203B41FA5}">
                      <a16:colId xmlns:a16="http://schemas.microsoft.com/office/drawing/2014/main" xmlns="" val="2039306709"/>
                    </a:ext>
                  </a:extLst>
                </a:gridCol>
              </a:tblGrid>
              <a:tr h="863602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High School Performance Metric for English</a:t>
                      </a: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Recommended AB 705 Placement for English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80921264"/>
                  </a:ext>
                </a:extLst>
              </a:tr>
              <a:tr h="1379871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HSGPA ≥ 2.6</a:t>
                      </a: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Adjusted one-semester success rates of </a:t>
                      </a:r>
                      <a:r>
                        <a:rPr lang="en-US" sz="2400" b="0" dirty="0">
                          <a:effectLst/>
                        </a:rPr>
                        <a:t>79%</a:t>
                      </a: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Throughput from one-level below is 40% 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Transfer-Level English Composition</a:t>
                      </a: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No additional academic or concurrent support required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91990778"/>
                  </a:ext>
                </a:extLst>
              </a:tr>
              <a:tr h="1379871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HSGPA 1.9 - 2.6</a:t>
                      </a: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Adjusted one-semester success rates of</a:t>
                      </a:r>
                      <a:r>
                        <a:rPr lang="en-US" sz="2400" b="0" dirty="0">
                          <a:effectLst/>
                        </a:rPr>
                        <a:t> 58%</a:t>
                      </a:r>
                      <a:endParaRPr lang="en-US" sz="1800" b="0" dirty="0">
                        <a:effectLst/>
                      </a:endParaRP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Throughput from one-level below is 22%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Transfer-Level English Composition</a:t>
                      </a: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Additional academic and concurrent support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76825329"/>
                  </a:ext>
                </a:extLst>
              </a:tr>
              <a:tr h="1379871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HSGPA &lt; 1.9</a:t>
                      </a: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Adjusted one-semester success rates of </a:t>
                      </a:r>
                      <a:r>
                        <a:rPr lang="en-US" sz="2400" b="0" dirty="0">
                          <a:effectLst/>
                        </a:rPr>
                        <a:t>42%</a:t>
                      </a: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Throughput from one-level below is 12%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Transfer-Level English Composition</a:t>
                      </a: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Additional academic and concurrent support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7619237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4CCC8F93-9A60-554F-87A6-9629FDBB7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59435" y="-314325"/>
            <a:ext cx="20069825" cy="1062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88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F0E701-0C0C-1A4F-8A05-B404F83E7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Goal Selections: CCC Apply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D0E4AFB1-600C-6240-8BFB-769F73D453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Obtain an associate degree and transfer to a 4-year institution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Transfer to a 4-year institution without an associate degree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Obtain a 2-year associate degree without transfer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Earn a career technical certificate without transfer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Discover/formulate career interests, plans, goals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Prepare for a new career (acquire job skills)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Advance in a current job/career (update job skills)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A250399C-47CD-7A4D-B01F-7306683890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Maintain a certificate or license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Educational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Improve Basic Skills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Complete credits for a high school diploma (GED)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from noncredit coursework to credit coursework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4-year college student taking courses to meet 4-year college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Undecided on goal </a:t>
            </a:r>
          </a:p>
        </p:txBody>
      </p:sp>
    </p:spTree>
    <p:extLst>
      <p:ext uri="{BB962C8B-B14F-4D97-AF65-F5344CB8AC3E}">
        <p14:creationId xmlns:p14="http://schemas.microsoft.com/office/powerpoint/2010/main" val="3023478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B65576-78E7-C84C-B5C5-7CD42391AD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Corequisite or New Course?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433" y="204786"/>
            <a:ext cx="3137681" cy="229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04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1FB3B5-0090-2A44-A1DB-AFA280269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209" y="286603"/>
            <a:ext cx="10484471" cy="1559131"/>
          </a:xfrm>
        </p:spPr>
        <p:txBody>
          <a:bodyPr/>
          <a:lstStyle/>
          <a:p>
            <a:r>
              <a:rPr lang="en-US" dirty="0"/>
              <a:t>COLLEGE PLANS: FOR STUDENTS WITH A 2.6 G.P.A. AND BELOW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768A17-89BE-F941-85E5-9D8F664B4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94E8659A-11E1-3F4E-A795-FDBEF73ED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762493"/>
              </p:ext>
            </p:extLst>
          </p:nvPr>
        </p:nvGraphicFramePr>
        <p:xfrm>
          <a:off x="904875" y="2266949"/>
          <a:ext cx="10134604" cy="26393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33651">
                  <a:extLst>
                    <a:ext uri="{9D8B030D-6E8A-4147-A177-3AD203B41FA5}">
                      <a16:colId xmlns:a16="http://schemas.microsoft.com/office/drawing/2014/main" xmlns="" val="2520440066"/>
                    </a:ext>
                  </a:extLst>
                </a:gridCol>
                <a:gridCol w="2533651">
                  <a:extLst>
                    <a:ext uri="{9D8B030D-6E8A-4147-A177-3AD203B41FA5}">
                      <a16:colId xmlns:a16="http://schemas.microsoft.com/office/drawing/2014/main" xmlns="" val="2619771083"/>
                    </a:ext>
                  </a:extLst>
                </a:gridCol>
                <a:gridCol w="2533651">
                  <a:extLst>
                    <a:ext uri="{9D8B030D-6E8A-4147-A177-3AD203B41FA5}">
                      <a16:colId xmlns:a16="http://schemas.microsoft.com/office/drawing/2014/main" xmlns="" val="2581518743"/>
                    </a:ext>
                  </a:extLst>
                </a:gridCol>
                <a:gridCol w="2533651">
                  <a:extLst>
                    <a:ext uri="{9D8B030D-6E8A-4147-A177-3AD203B41FA5}">
                      <a16:colId xmlns:a16="http://schemas.microsoft.com/office/drawing/2014/main" xmlns="" val="3949337020"/>
                    </a:ext>
                  </a:extLst>
                </a:gridCol>
              </a:tblGrid>
              <a:tr h="117633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BCC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LANEY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MERRITT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5726379"/>
                  </a:ext>
                </a:extLst>
              </a:tr>
              <a:tr h="117633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4-UNIT ENGLISH 1A</a:t>
                      </a:r>
                    </a:p>
                    <a:p>
                      <a:pPr algn="ctr"/>
                      <a:r>
                        <a:rPr lang="en-US" dirty="0"/>
                        <a:t>+</a:t>
                      </a:r>
                    </a:p>
                    <a:p>
                      <a:pPr algn="ctr"/>
                      <a:r>
                        <a:rPr lang="en-US" dirty="0"/>
                        <a:t>ENGLISH 508ABC</a:t>
                      </a:r>
                    </a:p>
                    <a:p>
                      <a:pPr algn="ctr"/>
                      <a:r>
                        <a:rPr lang="en-US" dirty="0"/>
                        <a:t>(NONCREDIT)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4-UNIT ENGLISH 1A</a:t>
                      </a:r>
                    </a:p>
                    <a:p>
                      <a:pPr algn="ctr"/>
                      <a:r>
                        <a:rPr lang="en-US" dirty="0"/>
                        <a:t>+</a:t>
                      </a:r>
                    </a:p>
                    <a:p>
                      <a:pPr algn="ctr"/>
                      <a:r>
                        <a:rPr lang="en-US" dirty="0"/>
                        <a:t>ENGLISH 508ABC</a:t>
                      </a:r>
                    </a:p>
                    <a:p>
                      <a:pPr algn="ctr"/>
                      <a:r>
                        <a:rPr lang="en-US" dirty="0"/>
                        <a:t>(</a:t>
                      </a:r>
                      <a:r>
                        <a:rPr lang="en-US"/>
                        <a:t>NONCREDIT)**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ENGLISH 1A+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5-UNIT 1A WITH EMBEDDED WORKSHOP, IN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4-UNIT ENGLISH 1A</a:t>
                      </a:r>
                    </a:p>
                    <a:p>
                      <a:pPr algn="ctr"/>
                      <a:r>
                        <a:rPr lang="en-US" dirty="0"/>
                        <a:t>+</a:t>
                      </a:r>
                    </a:p>
                    <a:p>
                      <a:pPr algn="ctr"/>
                      <a:r>
                        <a:rPr lang="en-US" dirty="0"/>
                        <a:t>ENGLISH 508ABC</a:t>
                      </a:r>
                    </a:p>
                    <a:p>
                      <a:pPr algn="ctr"/>
                      <a:r>
                        <a:rPr lang="en-US" dirty="0"/>
                        <a:t>(NONCREDIT)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166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203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069B02-A804-5047-A15C-09D0B07DB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sz="3600" dirty="0"/>
              <a:t>DISTRICT “ASKS”: WHAT WE NEED TO MAKE IT WORK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A64132D1-7D47-354A-B160-D9C9C9937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ASSURANCES DISTRICT “HARD WIRING” AND “LINKING” CAN ENSURE STUDENTS WITH A 2.6 AND BELOW GPA WILL ENROLL IN BOTH 1A AND THE COREQUISITE COURSE AND WILL BE UNABLE TO DROP ONE OF THE TWO</a:t>
            </a:r>
          </a:p>
          <a:p>
            <a:r>
              <a:rPr lang="en-US" b="1" dirty="0"/>
              <a:t>FACILITIES CONSIDERATION FOR WRITING LABS, COMPUTER ACCESS</a:t>
            </a:r>
          </a:p>
          <a:p>
            <a:r>
              <a:rPr lang="en-US" b="1" dirty="0"/>
              <a:t>TECH SUPPORT: A&amp;R, MIS POSITIVE ATTENDANCE PLAN, 320S</a:t>
            </a:r>
          </a:p>
          <a:p>
            <a:r>
              <a:rPr lang="en-US" b="1" dirty="0"/>
              <a:t>TUTORING FUNDING (COACHES, IA, SI), TUTOR TRAINING</a:t>
            </a:r>
          </a:p>
          <a:p>
            <a:r>
              <a:rPr lang="en-US" b="1" dirty="0"/>
              <a:t>INTEGRATED COUNSELING PARTNERSHIP WITH COUNSELING </a:t>
            </a:r>
          </a:p>
          <a:p>
            <a:r>
              <a:rPr lang="en-US" b="1" dirty="0"/>
              <a:t>DATA ABOUT STUDENT GPA – MORE DATA IN GENERAL</a:t>
            </a:r>
          </a:p>
          <a:p>
            <a:r>
              <a:rPr lang="en-US" b="1" dirty="0"/>
              <a:t>STIPENDS FOR CURRICULUM DESIGN, COPs, PD</a:t>
            </a:r>
          </a:p>
          <a:p>
            <a:r>
              <a:rPr lang="en-US" b="1" dirty="0"/>
              <a:t>TRACKING INFRASTRUCTURE FOR REPORTING PURPOSES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43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11604-AB6B-094A-B19C-8C33131C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 DISCUSSIONS/PLANS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651E00-F972-8A45-B145-5EC1088C0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UPCOMING DISTRICT-WIDE DISCIPLINE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DISCUSSION ABOUT D.E. AND 1A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WHAT ABOUT STUDENTS WHO DON’T HAVE A TICKING “CLOCK”? SHOULD WE CREATE A NONCREDIT PATHWAY CULMINATING IN A CERTIFICATE FOR BASIC SKILLS?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CREATE A “BEST PRACTICES” HANDBOOK/RESOURCE GUIDE FOR ONBOARDING FACULTY AND DEPARTMENT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787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633</TotalTime>
  <Words>505</Words>
  <Application>Microsoft Macintosh PowerPoint</Application>
  <PresentationFormat>Widescreen</PresentationFormat>
  <Paragraphs>101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Retrospect</vt:lpstr>
      <vt:lpstr>Peralta Community Colleges AB 705 PLAN ENGLISH</vt:lpstr>
      <vt:lpstr>What do we  plan to do? </vt:lpstr>
      <vt:lpstr>PowerPoint Presentation</vt:lpstr>
      <vt:lpstr>Our Selection: Default Rules for English</vt:lpstr>
      <vt:lpstr>Educational Goal Selections: CCC Apply</vt:lpstr>
      <vt:lpstr>Corequisite or New Course?</vt:lpstr>
      <vt:lpstr>COLLEGE PLANS: FOR STUDENTS WITH A 2.6 G.P.A. AND BELOW</vt:lpstr>
      <vt:lpstr>DISTRICT “ASKS”: WHAT WE NEED TO MAKE IT WORK </vt:lpstr>
      <vt:lpstr>ONGOING DISCUSSIONS/PLANS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Peralta Community Colleges Math AB 705 Retreat</dc:title>
  <dc:creator>Microsoft Office User</dc:creator>
  <cp:lastModifiedBy>Microsoft Office User</cp:lastModifiedBy>
  <cp:revision>78</cp:revision>
  <dcterms:created xsi:type="dcterms:W3CDTF">2018-09-11T20:21:48Z</dcterms:created>
  <dcterms:modified xsi:type="dcterms:W3CDTF">2019-02-19T08:18:40Z</dcterms:modified>
</cp:coreProperties>
</file>