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9" r:id="rId8"/>
    <p:sldId id="271" r:id="rId9"/>
    <p:sldId id="272" r:id="rId10"/>
    <p:sldId id="275" r:id="rId11"/>
    <p:sldId id="276" r:id="rId12"/>
    <p:sldId id="277" r:id="rId13"/>
    <p:sldId id="264" r:id="rId14"/>
    <p:sldId id="278" r:id="rId15"/>
    <p:sldId id="279" r:id="rId16"/>
    <p:sldId id="280" r:id="rId17"/>
    <p:sldId id="281" r:id="rId18"/>
    <p:sldId id="26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43C5A4-CCAE-4255-8F5D-20B6BBAB9867}" v="1214" dt="2023-07-27T15:14:35.7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Park" userId="S::bpark@peralta.edu::e709cff4-c6ab-4dd2-8fa8-02561f0db055" providerId="AD" clId="Web-{6743C5A4-CCAE-4255-8F5D-20B6BBAB9867}"/>
    <pc:docChg chg="addSld modSld sldOrd">
      <pc:chgData name="Andrew Park" userId="S::bpark@peralta.edu::e709cff4-c6ab-4dd2-8fa8-02561f0db055" providerId="AD" clId="Web-{6743C5A4-CCAE-4255-8F5D-20B6BBAB9867}" dt="2023-07-27T15:09:08.228" v="1154" actId="20577"/>
      <pc:docMkLst>
        <pc:docMk/>
      </pc:docMkLst>
      <pc:sldChg chg="modSp">
        <pc:chgData name="Andrew Park" userId="S::bpark@peralta.edu::e709cff4-c6ab-4dd2-8fa8-02561f0db055" providerId="AD" clId="Web-{6743C5A4-CCAE-4255-8F5D-20B6BBAB9867}" dt="2023-07-27T14:17:00.164" v="44" actId="20577"/>
        <pc:sldMkLst>
          <pc:docMk/>
          <pc:sldMk cId="109857222" sldId="256"/>
        </pc:sldMkLst>
        <pc:spChg chg="mod">
          <ac:chgData name="Andrew Park" userId="S::bpark@peralta.edu::e709cff4-c6ab-4dd2-8fa8-02561f0db055" providerId="AD" clId="Web-{6743C5A4-CCAE-4255-8F5D-20B6BBAB9867}" dt="2023-07-27T14:16:44.023" v="32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Andrew Park" userId="S::bpark@peralta.edu::e709cff4-c6ab-4dd2-8fa8-02561f0db055" providerId="AD" clId="Web-{6743C5A4-CCAE-4255-8F5D-20B6BBAB9867}" dt="2023-07-27T14:17:00.164" v="44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 new">
        <pc:chgData name="Andrew Park" userId="S::bpark@peralta.edu::e709cff4-c6ab-4dd2-8fa8-02561f0db055" providerId="AD" clId="Web-{6743C5A4-CCAE-4255-8F5D-20B6BBAB9867}" dt="2023-07-27T14:40:55.122" v="470" actId="20577"/>
        <pc:sldMkLst>
          <pc:docMk/>
          <pc:sldMk cId="27374113" sldId="257"/>
        </pc:sldMkLst>
        <pc:spChg chg="mod">
          <ac:chgData name="Andrew Park" userId="S::bpark@peralta.edu::e709cff4-c6ab-4dd2-8fa8-02561f0db055" providerId="AD" clId="Web-{6743C5A4-CCAE-4255-8F5D-20B6BBAB9867}" dt="2023-07-27T14:19:09.261" v="123" actId="20577"/>
          <ac:spMkLst>
            <pc:docMk/>
            <pc:sldMk cId="27374113" sldId="257"/>
            <ac:spMk id="2" creationId="{4FEC6FF5-EACA-1470-2511-47D873876710}"/>
          </ac:spMkLst>
        </pc:spChg>
        <pc:spChg chg="mod">
          <ac:chgData name="Andrew Park" userId="S::bpark@peralta.edu::e709cff4-c6ab-4dd2-8fa8-02561f0db055" providerId="AD" clId="Web-{6743C5A4-CCAE-4255-8F5D-20B6BBAB9867}" dt="2023-07-27T14:40:55.122" v="470" actId="20577"/>
          <ac:spMkLst>
            <pc:docMk/>
            <pc:sldMk cId="27374113" sldId="257"/>
            <ac:spMk id="3" creationId="{0112677F-7DEB-960B-274C-26D8B96F52D4}"/>
          </ac:spMkLst>
        </pc:spChg>
      </pc:sldChg>
      <pc:sldChg chg="addSp delSp modSp new">
        <pc:chgData name="Andrew Park" userId="S::bpark@peralta.edu::e709cff4-c6ab-4dd2-8fa8-02561f0db055" providerId="AD" clId="Web-{6743C5A4-CCAE-4255-8F5D-20B6BBAB9867}" dt="2023-07-27T14:26:02.115" v="275"/>
        <pc:sldMkLst>
          <pc:docMk/>
          <pc:sldMk cId="1576574979" sldId="258"/>
        </pc:sldMkLst>
        <pc:spChg chg="mod">
          <ac:chgData name="Andrew Park" userId="S::bpark@peralta.edu::e709cff4-c6ab-4dd2-8fa8-02561f0db055" providerId="AD" clId="Web-{6743C5A4-CCAE-4255-8F5D-20B6BBAB9867}" dt="2023-07-27T14:25:26.849" v="268" actId="20577"/>
          <ac:spMkLst>
            <pc:docMk/>
            <pc:sldMk cId="1576574979" sldId="258"/>
            <ac:spMk id="2" creationId="{D00D50F7-F69F-DF14-666F-7CD9005A48C0}"/>
          </ac:spMkLst>
        </pc:spChg>
        <pc:spChg chg="del mod">
          <ac:chgData name="Andrew Park" userId="S::bpark@peralta.edu::e709cff4-c6ab-4dd2-8fa8-02561f0db055" providerId="AD" clId="Web-{6743C5A4-CCAE-4255-8F5D-20B6BBAB9867}" dt="2023-07-27T14:25:33.849" v="270"/>
          <ac:spMkLst>
            <pc:docMk/>
            <pc:sldMk cId="1576574979" sldId="258"/>
            <ac:spMk id="3" creationId="{12CCF326-5541-AA6D-37E2-4FEA1DC43641}"/>
          </ac:spMkLst>
        </pc:spChg>
        <pc:picChg chg="add mod ord">
          <ac:chgData name="Andrew Park" userId="S::bpark@peralta.edu::e709cff4-c6ab-4dd2-8fa8-02561f0db055" providerId="AD" clId="Web-{6743C5A4-CCAE-4255-8F5D-20B6BBAB9867}" dt="2023-07-27T14:26:02.115" v="275"/>
          <ac:picMkLst>
            <pc:docMk/>
            <pc:sldMk cId="1576574979" sldId="258"/>
            <ac:picMk id="4" creationId="{DDFF535C-C950-4B5F-879C-80E09E1EAA8F}"/>
          </ac:picMkLst>
        </pc:picChg>
      </pc:sldChg>
      <pc:sldChg chg="addSp modSp new">
        <pc:chgData name="Andrew Park" userId="S::bpark@peralta.edu::e709cff4-c6ab-4dd2-8fa8-02561f0db055" providerId="AD" clId="Web-{6743C5A4-CCAE-4255-8F5D-20B6BBAB9867}" dt="2023-07-27T14:39:58.699" v="465" actId="20577"/>
        <pc:sldMkLst>
          <pc:docMk/>
          <pc:sldMk cId="2837698647" sldId="259"/>
        </pc:sldMkLst>
        <pc:spChg chg="mod">
          <ac:chgData name="Andrew Park" userId="S::bpark@peralta.edu::e709cff4-c6ab-4dd2-8fa8-02561f0db055" providerId="AD" clId="Web-{6743C5A4-CCAE-4255-8F5D-20B6BBAB9867}" dt="2023-07-27T14:26:32.429" v="285" actId="20577"/>
          <ac:spMkLst>
            <pc:docMk/>
            <pc:sldMk cId="2837698647" sldId="259"/>
            <ac:spMk id="2" creationId="{40267998-F7DF-416E-CF35-FDD2EE20B75D}"/>
          </ac:spMkLst>
        </pc:spChg>
        <pc:spChg chg="mod">
          <ac:chgData name="Andrew Park" userId="S::bpark@peralta.edu::e709cff4-c6ab-4dd2-8fa8-02561f0db055" providerId="AD" clId="Web-{6743C5A4-CCAE-4255-8F5D-20B6BBAB9867}" dt="2023-07-27T14:28:38.838" v="307" actId="1076"/>
          <ac:spMkLst>
            <pc:docMk/>
            <pc:sldMk cId="2837698647" sldId="259"/>
            <ac:spMk id="3" creationId="{A5D7EE6B-D391-078E-BE50-8BE997B2CDFC}"/>
          </ac:spMkLst>
        </pc:spChg>
        <pc:spChg chg="add mod">
          <ac:chgData name="Andrew Park" userId="S::bpark@peralta.edu::e709cff4-c6ab-4dd2-8fa8-02561f0db055" providerId="AD" clId="Web-{6743C5A4-CCAE-4255-8F5D-20B6BBAB9867}" dt="2023-07-27T14:30:11.715" v="330" actId="1076"/>
          <ac:spMkLst>
            <pc:docMk/>
            <pc:sldMk cId="2837698647" sldId="259"/>
            <ac:spMk id="8" creationId="{FBCFF596-5A39-6234-C977-64C3BD5A76E6}"/>
          </ac:spMkLst>
        </pc:spChg>
        <pc:spChg chg="add mod">
          <ac:chgData name="Andrew Park" userId="S::bpark@peralta.edu::e709cff4-c6ab-4dd2-8fa8-02561f0db055" providerId="AD" clId="Web-{6743C5A4-CCAE-4255-8F5D-20B6BBAB9867}" dt="2023-07-27T14:32:28.813" v="362" actId="1076"/>
          <ac:spMkLst>
            <pc:docMk/>
            <pc:sldMk cId="2837698647" sldId="259"/>
            <ac:spMk id="10" creationId="{442F128B-F6C4-9E55-4D23-FD78B642F2F9}"/>
          </ac:spMkLst>
        </pc:spChg>
        <pc:spChg chg="add mod">
          <ac:chgData name="Andrew Park" userId="S::bpark@peralta.edu::e709cff4-c6ab-4dd2-8fa8-02561f0db055" providerId="AD" clId="Web-{6743C5A4-CCAE-4255-8F5D-20B6BBAB9867}" dt="2023-07-27T14:36:43.710" v="394" actId="14100"/>
          <ac:spMkLst>
            <pc:docMk/>
            <pc:sldMk cId="2837698647" sldId="259"/>
            <ac:spMk id="13" creationId="{54CEFE25-9949-2249-7153-7275ACB26B96}"/>
          </ac:spMkLst>
        </pc:spChg>
        <pc:spChg chg="add mod">
          <ac:chgData name="Andrew Park" userId="S::bpark@peralta.edu::e709cff4-c6ab-4dd2-8fa8-02561f0db055" providerId="AD" clId="Web-{6743C5A4-CCAE-4255-8F5D-20B6BBAB9867}" dt="2023-07-27T14:37:28.195" v="413" actId="14100"/>
          <ac:spMkLst>
            <pc:docMk/>
            <pc:sldMk cId="2837698647" sldId="259"/>
            <ac:spMk id="14" creationId="{75F7A4DB-1383-903F-9F54-38170185ED44}"/>
          </ac:spMkLst>
        </pc:spChg>
        <pc:spChg chg="add mod">
          <ac:chgData name="Andrew Park" userId="S::bpark@peralta.edu::e709cff4-c6ab-4dd2-8fa8-02561f0db055" providerId="AD" clId="Web-{6743C5A4-CCAE-4255-8F5D-20B6BBAB9867}" dt="2023-07-27T14:39:58.699" v="465" actId="20577"/>
          <ac:spMkLst>
            <pc:docMk/>
            <pc:sldMk cId="2837698647" sldId="259"/>
            <ac:spMk id="15" creationId="{93AEBF55-57A2-C707-7E65-E3C2643FCE2A}"/>
          </ac:spMkLst>
        </pc:spChg>
        <pc:cxnChg chg="add mod">
          <ac:chgData name="Andrew Park" userId="S::bpark@peralta.edu::e709cff4-c6ab-4dd2-8fa8-02561f0db055" providerId="AD" clId="Web-{6743C5A4-CCAE-4255-8F5D-20B6BBAB9867}" dt="2023-07-27T14:27:22.930" v="291"/>
          <ac:cxnSpMkLst>
            <pc:docMk/>
            <pc:sldMk cId="2837698647" sldId="259"/>
            <ac:cxnSpMk id="4" creationId="{082F10BC-0BCB-DB98-44B3-30433FDEDE36}"/>
          </ac:cxnSpMkLst>
        </pc:cxnChg>
        <pc:cxnChg chg="add mod">
          <ac:chgData name="Andrew Park" userId="S::bpark@peralta.edu::e709cff4-c6ab-4dd2-8fa8-02561f0db055" providerId="AD" clId="Web-{6743C5A4-CCAE-4255-8F5D-20B6BBAB9867}" dt="2023-07-27T14:28:34.697" v="306" actId="1076"/>
          <ac:cxnSpMkLst>
            <pc:docMk/>
            <pc:sldMk cId="2837698647" sldId="259"/>
            <ac:cxnSpMk id="5" creationId="{85A20836-0BC5-26D0-5761-23D77192A844}"/>
          </ac:cxnSpMkLst>
        </pc:cxnChg>
        <pc:cxnChg chg="add mod">
          <ac:chgData name="Andrew Park" userId="S::bpark@peralta.edu::e709cff4-c6ab-4dd2-8fa8-02561f0db055" providerId="AD" clId="Web-{6743C5A4-CCAE-4255-8F5D-20B6BBAB9867}" dt="2023-07-27T14:35:23.489" v="363" actId="14100"/>
          <ac:cxnSpMkLst>
            <pc:docMk/>
            <pc:sldMk cId="2837698647" sldId="259"/>
            <ac:cxnSpMk id="6" creationId="{4914E863-61D0-7D44-2DA7-161DBE8F9DB6}"/>
          </ac:cxnSpMkLst>
        </pc:cxnChg>
        <pc:cxnChg chg="add mod">
          <ac:chgData name="Andrew Park" userId="S::bpark@peralta.edu::e709cff4-c6ab-4dd2-8fa8-02561f0db055" providerId="AD" clId="Web-{6743C5A4-CCAE-4255-8F5D-20B6BBAB9867}" dt="2023-07-27T14:35:28.739" v="364" actId="14100"/>
          <ac:cxnSpMkLst>
            <pc:docMk/>
            <pc:sldMk cId="2837698647" sldId="259"/>
            <ac:cxnSpMk id="9" creationId="{7E04E9E2-8B76-CF37-C100-0F479A91FD65}"/>
          </ac:cxnSpMkLst>
        </pc:cxnChg>
        <pc:cxnChg chg="add mod">
          <ac:chgData name="Andrew Park" userId="S::bpark@peralta.edu::e709cff4-c6ab-4dd2-8fa8-02561f0db055" providerId="AD" clId="Web-{6743C5A4-CCAE-4255-8F5D-20B6BBAB9867}" dt="2023-07-27T14:35:55.630" v="368" actId="14100"/>
          <ac:cxnSpMkLst>
            <pc:docMk/>
            <pc:sldMk cId="2837698647" sldId="259"/>
            <ac:cxnSpMk id="11" creationId="{937D676C-2572-D6FB-9352-430241923236}"/>
          </ac:cxnSpMkLst>
        </pc:cxnChg>
        <pc:cxnChg chg="add mod">
          <ac:chgData name="Andrew Park" userId="S::bpark@peralta.edu::e709cff4-c6ab-4dd2-8fa8-02561f0db055" providerId="AD" clId="Web-{6743C5A4-CCAE-4255-8F5D-20B6BBAB9867}" dt="2023-07-27T14:36:10.818" v="372" actId="14100"/>
          <ac:cxnSpMkLst>
            <pc:docMk/>
            <pc:sldMk cId="2837698647" sldId="259"/>
            <ac:cxnSpMk id="12" creationId="{4A62CB7D-0A21-DB99-DBE6-E820B20BA7B2}"/>
          </ac:cxnSpMkLst>
        </pc:cxnChg>
      </pc:sldChg>
      <pc:sldChg chg="addSp delSp modSp add replId">
        <pc:chgData name="Andrew Park" userId="S::bpark@peralta.edu::e709cff4-c6ab-4dd2-8fa8-02561f0db055" providerId="AD" clId="Web-{6743C5A4-CCAE-4255-8F5D-20B6BBAB9867}" dt="2023-07-27T14:40:03.277" v="466"/>
        <pc:sldMkLst>
          <pc:docMk/>
          <pc:sldMk cId="3610475292" sldId="260"/>
        </pc:sldMkLst>
        <pc:spChg chg="add mod">
          <ac:chgData name="Andrew Park" userId="S::bpark@peralta.edu::e709cff4-c6ab-4dd2-8fa8-02561f0db055" providerId="AD" clId="Web-{6743C5A4-CCAE-4255-8F5D-20B6BBAB9867}" dt="2023-07-27T14:38:07.024" v="418"/>
          <ac:spMkLst>
            <pc:docMk/>
            <pc:sldMk cId="3610475292" sldId="260"/>
            <ac:spMk id="7" creationId="{92B7C9B7-F042-3061-8234-67EF5A90EB81}"/>
          </ac:spMkLst>
        </pc:spChg>
        <pc:spChg chg="add del">
          <ac:chgData name="Andrew Park" userId="S::bpark@peralta.edu::e709cff4-c6ab-4dd2-8fa8-02561f0db055" providerId="AD" clId="Web-{6743C5A4-CCAE-4255-8F5D-20B6BBAB9867}" dt="2023-07-27T14:38:13.821" v="420"/>
          <ac:spMkLst>
            <pc:docMk/>
            <pc:sldMk cId="3610475292" sldId="260"/>
            <ac:spMk id="16" creationId="{3ADA246E-640D-8D99-9603-110E5C608AAD}"/>
          </ac:spMkLst>
        </pc:spChg>
        <pc:spChg chg="add del">
          <ac:chgData name="Andrew Park" userId="S::bpark@peralta.edu::e709cff4-c6ab-4dd2-8fa8-02561f0db055" providerId="AD" clId="Web-{6743C5A4-CCAE-4255-8F5D-20B6BBAB9867}" dt="2023-07-27T14:38:22.134" v="422"/>
          <ac:spMkLst>
            <pc:docMk/>
            <pc:sldMk cId="3610475292" sldId="260"/>
            <ac:spMk id="18" creationId="{91E72F8C-AF3B-BB6E-B047-02555B409A6A}"/>
          </ac:spMkLst>
        </pc:spChg>
        <pc:spChg chg="add mod">
          <ac:chgData name="Andrew Park" userId="S::bpark@peralta.edu::e709cff4-c6ab-4dd2-8fa8-02561f0db055" providerId="AD" clId="Web-{6743C5A4-CCAE-4255-8F5D-20B6BBAB9867}" dt="2023-07-27T14:38:42.900" v="427" actId="1076"/>
          <ac:spMkLst>
            <pc:docMk/>
            <pc:sldMk cId="3610475292" sldId="260"/>
            <ac:spMk id="19" creationId="{F2CD2E14-34C6-FE2C-DCBA-FE457D016460}"/>
          </ac:spMkLst>
        </pc:spChg>
        <pc:spChg chg="add">
          <ac:chgData name="Andrew Park" userId="S::bpark@peralta.edu::e709cff4-c6ab-4dd2-8fa8-02561f0db055" providerId="AD" clId="Web-{6743C5A4-CCAE-4255-8F5D-20B6BBAB9867}" dt="2023-07-27T14:40:03.277" v="466"/>
          <ac:spMkLst>
            <pc:docMk/>
            <pc:sldMk cId="3610475292" sldId="260"/>
            <ac:spMk id="21" creationId="{30916624-365F-DD0E-0E12-9EA857235BC9}"/>
          </ac:spMkLst>
        </pc:spChg>
      </pc:sldChg>
      <pc:sldChg chg="addSp modSp new">
        <pc:chgData name="Andrew Park" userId="S::bpark@peralta.edu::e709cff4-c6ab-4dd2-8fa8-02561f0db055" providerId="AD" clId="Web-{6743C5A4-CCAE-4255-8F5D-20B6BBAB9867}" dt="2023-07-27T14:44:23.972" v="504"/>
        <pc:sldMkLst>
          <pc:docMk/>
          <pc:sldMk cId="3587629455" sldId="261"/>
        </pc:sldMkLst>
        <pc:spChg chg="mod">
          <ac:chgData name="Andrew Park" userId="S::bpark@peralta.edu::e709cff4-c6ab-4dd2-8fa8-02561f0db055" providerId="AD" clId="Web-{6743C5A4-CCAE-4255-8F5D-20B6BBAB9867}" dt="2023-07-27T14:41:29.905" v="481" actId="20577"/>
          <ac:spMkLst>
            <pc:docMk/>
            <pc:sldMk cId="3587629455" sldId="261"/>
            <ac:spMk id="2" creationId="{393EE976-55C5-2F2A-C60F-05FAA89CBF48}"/>
          </ac:spMkLst>
        </pc:spChg>
        <pc:spChg chg="mod">
          <ac:chgData name="Andrew Park" userId="S::bpark@peralta.edu::e709cff4-c6ab-4dd2-8fa8-02561f0db055" providerId="AD" clId="Web-{6743C5A4-CCAE-4255-8F5D-20B6BBAB9867}" dt="2023-07-27T14:43:46.752" v="495" actId="20577"/>
          <ac:spMkLst>
            <pc:docMk/>
            <pc:sldMk cId="3587629455" sldId="261"/>
            <ac:spMk id="3" creationId="{A415695C-55E4-5655-95AA-74EF2620AEC9}"/>
          </ac:spMkLst>
        </pc:spChg>
        <pc:picChg chg="add mod">
          <ac:chgData name="Andrew Park" userId="S::bpark@peralta.edu::e709cff4-c6ab-4dd2-8fa8-02561f0db055" providerId="AD" clId="Web-{6743C5A4-CCAE-4255-8F5D-20B6BBAB9867}" dt="2023-07-27T14:44:23.972" v="504"/>
          <ac:picMkLst>
            <pc:docMk/>
            <pc:sldMk cId="3587629455" sldId="261"/>
            <ac:picMk id="4" creationId="{2CE85D20-30AB-0042-519B-F84250494DC3}"/>
          </ac:picMkLst>
        </pc:picChg>
      </pc:sldChg>
      <pc:sldChg chg="addSp modSp new">
        <pc:chgData name="Andrew Park" userId="S::bpark@peralta.edu::e709cff4-c6ab-4dd2-8fa8-02561f0db055" providerId="AD" clId="Web-{6743C5A4-CCAE-4255-8F5D-20B6BBAB9867}" dt="2023-07-27T14:50:00.668" v="576"/>
        <pc:sldMkLst>
          <pc:docMk/>
          <pc:sldMk cId="2931076083" sldId="262"/>
        </pc:sldMkLst>
        <pc:spChg chg="mod">
          <ac:chgData name="Andrew Park" userId="S::bpark@peralta.edu::e709cff4-c6ab-4dd2-8fa8-02561f0db055" providerId="AD" clId="Web-{6743C5A4-CCAE-4255-8F5D-20B6BBAB9867}" dt="2023-07-27T14:44:38.753" v="507" actId="20577"/>
          <ac:spMkLst>
            <pc:docMk/>
            <pc:sldMk cId="2931076083" sldId="262"/>
            <ac:spMk id="2" creationId="{C7338C87-BC2E-A17C-5C20-178430908D88}"/>
          </ac:spMkLst>
        </pc:spChg>
        <pc:spChg chg="mod">
          <ac:chgData name="Andrew Park" userId="S::bpark@peralta.edu::e709cff4-c6ab-4dd2-8fa8-02561f0db055" providerId="AD" clId="Web-{6743C5A4-CCAE-4255-8F5D-20B6BBAB9867}" dt="2023-07-27T14:49:17.057" v="565" actId="20577"/>
          <ac:spMkLst>
            <pc:docMk/>
            <pc:sldMk cId="2931076083" sldId="262"/>
            <ac:spMk id="3" creationId="{8DA44751-4D50-F70E-9D6E-9FD6A63B8B0C}"/>
          </ac:spMkLst>
        </pc:spChg>
        <pc:picChg chg="add mod">
          <ac:chgData name="Andrew Park" userId="S::bpark@peralta.edu::e709cff4-c6ab-4dd2-8fa8-02561f0db055" providerId="AD" clId="Web-{6743C5A4-CCAE-4255-8F5D-20B6BBAB9867}" dt="2023-07-27T14:50:00.668" v="576"/>
          <ac:picMkLst>
            <pc:docMk/>
            <pc:sldMk cId="2931076083" sldId="262"/>
            <ac:picMk id="4" creationId="{FD686116-7943-4620-2473-4B17ADED8360}"/>
          </ac:picMkLst>
        </pc:picChg>
      </pc:sldChg>
      <pc:sldChg chg="addSp delSp modSp add replId">
        <pc:chgData name="Andrew Park" userId="S::bpark@peralta.edu::e709cff4-c6ab-4dd2-8fa8-02561f0db055" providerId="AD" clId="Web-{6743C5A4-CCAE-4255-8F5D-20B6BBAB9867}" dt="2023-07-27T14:51:52.608" v="605"/>
        <pc:sldMkLst>
          <pc:docMk/>
          <pc:sldMk cId="3069301349" sldId="263"/>
        </pc:sldMkLst>
        <pc:spChg chg="mod">
          <ac:chgData name="Andrew Park" userId="S::bpark@peralta.edu::e709cff4-c6ab-4dd2-8fa8-02561f0db055" providerId="AD" clId="Web-{6743C5A4-CCAE-4255-8F5D-20B6BBAB9867}" dt="2023-07-27T14:50:50.700" v="594" actId="14100"/>
          <ac:spMkLst>
            <pc:docMk/>
            <pc:sldMk cId="3069301349" sldId="263"/>
            <ac:spMk id="3" creationId="{8DA44751-4D50-F70E-9D6E-9FD6A63B8B0C}"/>
          </ac:spMkLst>
        </pc:spChg>
        <pc:picChg chg="del">
          <ac:chgData name="Andrew Park" userId="S::bpark@peralta.edu::e709cff4-c6ab-4dd2-8fa8-02561f0db055" providerId="AD" clId="Web-{6743C5A4-CCAE-4255-8F5D-20B6BBAB9867}" dt="2023-07-27T14:51:17.451" v="595"/>
          <ac:picMkLst>
            <pc:docMk/>
            <pc:sldMk cId="3069301349" sldId="263"/>
            <ac:picMk id="4" creationId="{FD686116-7943-4620-2473-4B17ADED8360}"/>
          </ac:picMkLst>
        </pc:picChg>
        <pc:picChg chg="add mod">
          <ac:chgData name="Andrew Park" userId="S::bpark@peralta.edu::e709cff4-c6ab-4dd2-8fa8-02561f0db055" providerId="AD" clId="Web-{6743C5A4-CCAE-4255-8F5D-20B6BBAB9867}" dt="2023-07-27T14:51:52.608" v="605"/>
          <ac:picMkLst>
            <pc:docMk/>
            <pc:sldMk cId="3069301349" sldId="263"/>
            <ac:picMk id="5" creationId="{9405B80F-BBF6-F601-03DD-E4E2AC2E5B36}"/>
          </ac:picMkLst>
        </pc:picChg>
      </pc:sldChg>
      <pc:sldChg chg="delSp modSp add replId">
        <pc:chgData name="Andrew Park" userId="S::bpark@peralta.edu::e709cff4-c6ab-4dd2-8fa8-02561f0db055" providerId="AD" clId="Web-{6743C5A4-CCAE-4255-8F5D-20B6BBAB9867}" dt="2023-07-27T15:00:22.105" v="921" actId="20577"/>
        <pc:sldMkLst>
          <pc:docMk/>
          <pc:sldMk cId="478469998" sldId="264"/>
        </pc:sldMkLst>
        <pc:spChg chg="mod">
          <ac:chgData name="Andrew Park" userId="S::bpark@peralta.edu::e709cff4-c6ab-4dd2-8fa8-02561f0db055" providerId="AD" clId="Web-{6743C5A4-CCAE-4255-8F5D-20B6BBAB9867}" dt="2023-07-27T15:00:22.105" v="921" actId="20577"/>
          <ac:spMkLst>
            <pc:docMk/>
            <pc:sldMk cId="478469998" sldId="264"/>
            <ac:spMk id="3" creationId="{8DA44751-4D50-F70E-9D6E-9FD6A63B8B0C}"/>
          </ac:spMkLst>
        </pc:spChg>
        <pc:picChg chg="del">
          <ac:chgData name="Andrew Park" userId="S::bpark@peralta.edu::e709cff4-c6ab-4dd2-8fa8-02561f0db055" providerId="AD" clId="Web-{6743C5A4-CCAE-4255-8F5D-20B6BBAB9867}" dt="2023-07-27T14:52:22.781" v="607"/>
          <ac:picMkLst>
            <pc:docMk/>
            <pc:sldMk cId="478469998" sldId="264"/>
            <ac:picMk id="5" creationId="{9405B80F-BBF6-F601-03DD-E4E2AC2E5B36}"/>
          </ac:picMkLst>
        </pc:picChg>
      </pc:sldChg>
      <pc:sldChg chg="addSp delSp modSp add replId">
        <pc:chgData name="Andrew Park" userId="S::bpark@peralta.edu::e709cff4-c6ab-4dd2-8fa8-02561f0db055" providerId="AD" clId="Web-{6743C5A4-CCAE-4255-8F5D-20B6BBAB9867}" dt="2023-07-27T15:06:19.505" v="982" actId="20577"/>
        <pc:sldMkLst>
          <pc:docMk/>
          <pc:sldMk cId="2134916953" sldId="265"/>
        </pc:sldMkLst>
        <pc:spChg chg="mod">
          <ac:chgData name="Andrew Park" userId="S::bpark@peralta.edu::e709cff4-c6ab-4dd2-8fa8-02561f0db055" providerId="AD" clId="Web-{6743C5A4-CCAE-4255-8F5D-20B6BBAB9867}" dt="2023-07-27T15:04:32.846" v="953" actId="20577"/>
          <ac:spMkLst>
            <pc:docMk/>
            <pc:sldMk cId="2134916953" sldId="265"/>
            <ac:spMk id="3" creationId="{8DA44751-4D50-F70E-9D6E-9FD6A63B8B0C}"/>
          </ac:spMkLst>
        </pc:spChg>
        <pc:spChg chg="add mod">
          <ac:chgData name="Andrew Park" userId="S::bpark@peralta.edu::e709cff4-c6ab-4dd2-8fa8-02561f0db055" providerId="AD" clId="Web-{6743C5A4-CCAE-4255-8F5D-20B6BBAB9867}" dt="2023-07-27T15:06:19.505" v="982" actId="20577"/>
          <ac:spMkLst>
            <pc:docMk/>
            <pc:sldMk cId="2134916953" sldId="265"/>
            <ac:spMk id="6" creationId="{D01253FF-FBE1-DBCC-EAE7-FF33A726D78A}"/>
          </ac:spMkLst>
        </pc:spChg>
        <pc:picChg chg="add del mod">
          <ac:chgData name="Andrew Park" userId="S::bpark@peralta.edu::e709cff4-c6ab-4dd2-8fa8-02561f0db055" providerId="AD" clId="Web-{6743C5A4-CCAE-4255-8F5D-20B6BBAB9867}" dt="2023-07-27T15:04:51.253" v="954"/>
          <ac:picMkLst>
            <pc:docMk/>
            <pc:sldMk cId="2134916953" sldId="265"/>
            <ac:picMk id="4" creationId="{59C728AB-907C-50FD-01F5-16D3453CDDB0}"/>
          </ac:picMkLst>
        </pc:picChg>
        <pc:picChg chg="add mod">
          <ac:chgData name="Andrew Park" userId="S::bpark@peralta.edu::e709cff4-c6ab-4dd2-8fa8-02561f0db055" providerId="AD" clId="Web-{6743C5A4-CCAE-4255-8F5D-20B6BBAB9867}" dt="2023-07-27T15:05:12.503" v="960"/>
          <ac:picMkLst>
            <pc:docMk/>
            <pc:sldMk cId="2134916953" sldId="265"/>
            <ac:picMk id="5" creationId="{E64595EF-677B-DB47-5A76-1FAB1DF08687}"/>
          </ac:picMkLst>
        </pc:picChg>
      </pc:sldChg>
      <pc:sldChg chg="addSp delSp modSp add ord replId">
        <pc:chgData name="Andrew Park" userId="S::bpark@peralta.edu::e709cff4-c6ab-4dd2-8fa8-02561f0db055" providerId="AD" clId="Web-{6743C5A4-CCAE-4255-8F5D-20B6BBAB9867}" dt="2023-07-27T15:04:20.393" v="952"/>
        <pc:sldMkLst>
          <pc:docMk/>
          <pc:sldMk cId="1220990197" sldId="266"/>
        </pc:sldMkLst>
        <pc:picChg chg="del">
          <ac:chgData name="Andrew Park" userId="S::bpark@peralta.edu::e709cff4-c6ab-4dd2-8fa8-02561f0db055" providerId="AD" clId="Web-{6743C5A4-CCAE-4255-8F5D-20B6BBAB9867}" dt="2023-07-27T15:03:38.470" v="944"/>
          <ac:picMkLst>
            <pc:docMk/>
            <pc:sldMk cId="1220990197" sldId="266"/>
            <ac:picMk id="4" creationId="{59C728AB-907C-50FD-01F5-16D3453CDDB0}"/>
          </ac:picMkLst>
        </pc:picChg>
        <pc:picChg chg="add mod">
          <ac:chgData name="Andrew Park" userId="S::bpark@peralta.edu::e709cff4-c6ab-4dd2-8fa8-02561f0db055" providerId="AD" clId="Web-{6743C5A4-CCAE-4255-8F5D-20B6BBAB9867}" dt="2023-07-27T15:04:02.627" v="951"/>
          <ac:picMkLst>
            <pc:docMk/>
            <pc:sldMk cId="1220990197" sldId="266"/>
            <ac:picMk id="5" creationId="{ECC546B2-25AC-7745-DC05-43E0C10BED7C}"/>
          </ac:picMkLst>
        </pc:picChg>
      </pc:sldChg>
      <pc:sldChg chg="modSp add ord replId">
        <pc:chgData name="Andrew Park" userId="S::bpark@peralta.edu::e709cff4-c6ab-4dd2-8fa8-02561f0db055" providerId="AD" clId="Web-{6743C5A4-CCAE-4255-8F5D-20B6BBAB9867}" dt="2023-07-27T15:09:08.228" v="1154" actId="20577"/>
        <pc:sldMkLst>
          <pc:docMk/>
          <pc:sldMk cId="2617021457" sldId="267"/>
        </pc:sldMkLst>
        <pc:spChg chg="mod">
          <ac:chgData name="Andrew Park" userId="S::bpark@peralta.edu::e709cff4-c6ab-4dd2-8fa8-02561f0db055" providerId="AD" clId="Web-{6743C5A4-CCAE-4255-8F5D-20B6BBAB9867}" dt="2023-07-27T15:07:17.897" v="1015" actId="20577"/>
          <ac:spMkLst>
            <pc:docMk/>
            <pc:sldMk cId="2617021457" sldId="267"/>
            <ac:spMk id="2" creationId="{C7338C87-BC2E-A17C-5C20-178430908D88}"/>
          </ac:spMkLst>
        </pc:spChg>
        <pc:spChg chg="mod">
          <ac:chgData name="Andrew Park" userId="S::bpark@peralta.edu::e709cff4-c6ab-4dd2-8fa8-02561f0db055" providerId="AD" clId="Web-{6743C5A4-CCAE-4255-8F5D-20B6BBAB9867}" dt="2023-07-27T15:09:08.228" v="1154" actId="20577"/>
          <ac:spMkLst>
            <pc:docMk/>
            <pc:sldMk cId="2617021457" sldId="267"/>
            <ac:spMk id="3" creationId="{8DA44751-4D50-F70E-9D6E-9FD6A63B8B0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peralta4-my.sharepoint.com/:x:/g/personal/bpark_peralta_edu/ERL_HRmAArJGkvSqwlTmqH0BgK2CBlfKvdqaGdkm003mxQ?e=NRmLj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ralta4-my.sharepoint.com/:x:/g/personal/bpark_peralta_edu/Ee4WdSwsHSVJk_V7OQLGMO4B-aRaseKCJVL5wPVPfdvYLA?e=GACqV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ralta4-my.sharepoint.com/:x:/g/personal/bpark_peralta_edu/Ee4WdSwsHSVJk_V7OQLGMO4B-aRaseKCJVL5wPVPfdvYLA?e=GACqV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ralta4-my.sharepoint.com/:x:/g/personal/bpark_peralta_edu/ERKBU4TRhD5OodN51v8toxMBVhLX5lPpJuNDeQUaIEx2ig?e=sTO1Y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ralta4-my.sharepoint.com/:x:/g/personal/bpark_peralta_edu/ERKBU4TRhD5OodN51v8toxMBVhLX5lPpJuNDeQUaIEx2ig?e=sTO1Y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cs typeface="Calibri Light"/>
              </a:rPr>
              <a:t>Case for Waitlist 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Monitoring and Management</a:t>
            </a:r>
            <a:r>
              <a:rPr lang="en-US" sz="2200" dirty="0">
                <a:cs typeface="Calibri Light"/>
              </a:rPr>
              <a:t>, </a:t>
            </a:r>
            <a:br>
              <a:rPr lang="en-US" sz="2200" dirty="0">
                <a:cs typeface="Calibri Light"/>
              </a:rPr>
            </a:br>
            <a:r>
              <a:rPr lang="en-US" sz="2200" dirty="0">
                <a:cs typeface="Calibri Light"/>
              </a:rPr>
              <a:t>and addressing admin failures</a:t>
            </a:r>
            <a:endParaRPr lang="en-US" dirty="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r>
              <a:rPr lang="en-US" dirty="0">
                <a:cs typeface="Calibri"/>
              </a:rPr>
              <a:t>Andrew Park</a:t>
            </a:r>
            <a:br>
              <a:rPr lang="en-US" dirty="0">
                <a:cs typeface="Calibri"/>
              </a:rPr>
            </a:br>
            <a:r>
              <a:rPr lang="en-US" dirty="0">
                <a:cs typeface="Calibri"/>
              </a:rPr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EE976-55C5-2F2A-C60F-05FAA89CB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Fall 2023: </a:t>
            </a:r>
            <a:r>
              <a:rPr lang="en-US" b="1" dirty="0">
                <a:solidFill>
                  <a:srgbClr val="FF0000"/>
                </a:solidFill>
                <a:cs typeface="Calibri Light"/>
              </a:rPr>
              <a:t>Failures</a:t>
            </a:r>
            <a:r>
              <a:rPr lang="en-US" dirty="0">
                <a:cs typeface="Calibri Light"/>
              </a:rPr>
              <a:t> in Enrollment Management</a:t>
            </a: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58D41E7-5954-EB04-3A98-24D8F10DC59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199" y="1690688"/>
          <a:ext cx="10515601" cy="49824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025">
                  <a:extLst>
                    <a:ext uri="{9D8B030D-6E8A-4147-A177-3AD203B41FA5}">
                      <a16:colId xmlns:a16="http://schemas.microsoft.com/office/drawing/2014/main" val="1119643964"/>
                    </a:ext>
                  </a:extLst>
                </a:gridCol>
                <a:gridCol w="780045">
                  <a:extLst>
                    <a:ext uri="{9D8B030D-6E8A-4147-A177-3AD203B41FA5}">
                      <a16:colId xmlns:a16="http://schemas.microsoft.com/office/drawing/2014/main" val="916044962"/>
                    </a:ext>
                  </a:extLst>
                </a:gridCol>
                <a:gridCol w="600034">
                  <a:extLst>
                    <a:ext uri="{9D8B030D-6E8A-4147-A177-3AD203B41FA5}">
                      <a16:colId xmlns:a16="http://schemas.microsoft.com/office/drawing/2014/main" val="585485827"/>
                    </a:ext>
                  </a:extLst>
                </a:gridCol>
                <a:gridCol w="2625150">
                  <a:extLst>
                    <a:ext uri="{9D8B030D-6E8A-4147-A177-3AD203B41FA5}">
                      <a16:colId xmlns:a16="http://schemas.microsoft.com/office/drawing/2014/main" val="1479278336"/>
                    </a:ext>
                  </a:extLst>
                </a:gridCol>
                <a:gridCol w="600034">
                  <a:extLst>
                    <a:ext uri="{9D8B030D-6E8A-4147-A177-3AD203B41FA5}">
                      <a16:colId xmlns:a16="http://schemas.microsoft.com/office/drawing/2014/main" val="1210255265"/>
                    </a:ext>
                  </a:extLst>
                </a:gridCol>
                <a:gridCol w="690039">
                  <a:extLst>
                    <a:ext uri="{9D8B030D-6E8A-4147-A177-3AD203B41FA5}">
                      <a16:colId xmlns:a16="http://schemas.microsoft.com/office/drawing/2014/main" val="1654821575"/>
                    </a:ext>
                  </a:extLst>
                </a:gridCol>
                <a:gridCol w="600034">
                  <a:extLst>
                    <a:ext uri="{9D8B030D-6E8A-4147-A177-3AD203B41FA5}">
                      <a16:colId xmlns:a16="http://schemas.microsoft.com/office/drawing/2014/main" val="2445034178"/>
                    </a:ext>
                  </a:extLst>
                </a:gridCol>
                <a:gridCol w="945054">
                  <a:extLst>
                    <a:ext uri="{9D8B030D-6E8A-4147-A177-3AD203B41FA5}">
                      <a16:colId xmlns:a16="http://schemas.microsoft.com/office/drawing/2014/main" val="3780049843"/>
                    </a:ext>
                  </a:extLst>
                </a:gridCol>
                <a:gridCol w="855049">
                  <a:extLst>
                    <a:ext uri="{9D8B030D-6E8A-4147-A177-3AD203B41FA5}">
                      <a16:colId xmlns:a16="http://schemas.microsoft.com/office/drawing/2014/main" val="2333487347"/>
                    </a:ext>
                  </a:extLst>
                </a:gridCol>
                <a:gridCol w="780045">
                  <a:extLst>
                    <a:ext uri="{9D8B030D-6E8A-4147-A177-3AD203B41FA5}">
                      <a16:colId xmlns:a16="http://schemas.microsoft.com/office/drawing/2014/main" val="446258124"/>
                    </a:ext>
                  </a:extLst>
                </a:gridCol>
                <a:gridCol w="825047">
                  <a:extLst>
                    <a:ext uri="{9D8B030D-6E8A-4147-A177-3AD203B41FA5}">
                      <a16:colId xmlns:a16="http://schemas.microsoft.com/office/drawing/2014/main" val="3505379976"/>
                    </a:ext>
                  </a:extLst>
                </a:gridCol>
                <a:gridCol w="780045">
                  <a:extLst>
                    <a:ext uri="{9D8B030D-6E8A-4147-A177-3AD203B41FA5}">
                      <a16:colId xmlns:a16="http://schemas.microsoft.com/office/drawing/2014/main" val="4210333780"/>
                    </a:ext>
                  </a:extLst>
                </a:gridCol>
              </a:tblGrid>
              <a:tr h="2372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Term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Subject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Catalog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Descr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Section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ClassNbr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Session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RosterCount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StartDate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CancelDt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WaitCount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LostCount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10756903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PSYCH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GEN PSYCH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L6XX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42941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5/3/2023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00013639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BX91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40053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14W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9/11/2023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8/9/2023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86609893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A10X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40879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32850543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A3X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42997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14W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9/11/2023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7/25/2023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39731657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M6XX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42219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DYN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9/5/2023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6/5/2023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22206795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M3XX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42682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6/22/2023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43833498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L4XX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41926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5/12/2023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05772997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L4XA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41927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5/12/2023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45678591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L4XB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43264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5/12/2023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26598294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M2XX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43123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10145020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M2AX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43124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9771372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M2BX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43125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5736572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CHEM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30A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GENERAL CHEM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L6XX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43988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8/8/2023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33129699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CHEM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30A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GENERAL CHEM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L6LX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43989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8/8/2023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7857195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Composition/ Reading w Support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L5XX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41894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7/24/2023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86670497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Composition/ Reading w Support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L6XX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41922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6/7/2023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53562834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Composition/ Reading w Support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L7XX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42125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5/10/2023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50941160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Composition/ Reading w Support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M1XX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42718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5/30/2023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44606170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CIS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COMPUTER PRGM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L2XX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41476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7/19/2023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22912287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CIS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COMPUTER PRGM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L2LX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41477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7/19/2023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8081683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2AEC3F7-AFA2-A3F1-C4DC-BABD4BC71D50}"/>
              </a:ext>
            </a:extLst>
          </p:cNvPr>
          <p:cNvSpPr txBox="1"/>
          <p:nvPr/>
        </p:nvSpPr>
        <p:spPr>
          <a:xfrm>
            <a:off x="6696750" y="2041260"/>
            <a:ext cx="1606991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We have literally cancelled classes …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242869C-5705-E324-3BD6-8F9D8E036887}"/>
              </a:ext>
            </a:extLst>
          </p:cNvPr>
          <p:cNvSpPr/>
          <p:nvPr/>
        </p:nvSpPr>
        <p:spPr>
          <a:xfrm>
            <a:off x="659027" y="1606378"/>
            <a:ext cx="5436973" cy="5140411"/>
          </a:xfrm>
          <a:prstGeom prst="roundRect">
            <a:avLst>
              <a:gd name="adj" fmla="val 5685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5739F3-39A2-BC7E-C9C8-DB65605DEA12}"/>
              </a:ext>
            </a:extLst>
          </p:cNvPr>
          <p:cNvSpPr txBox="1"/>
          <p:nvPr/>
        </p:nvSpPr>
        <p:spPr>
          <a:xfrm>
            <a:off x="7160740" y="4604349"/>
            <a:ext cx="2286002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solidFill>
                  <a:srgbClr val="FF0000"/>
                </a:solidFill>
              </a:rPr>
              <a:t>… for which there was demonstrable demand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CA07A51-C1EE-E0D2-E6E3-ADF3BC551EDD}"/>
              </a:ext>
            </a:extLst>
          </p:cNvPr>
          <p:cNvSpPr/>
          <p:nvPr/>
        </p:nvSpPr>
        <p:spPr>
          <a:xfrm>
            <a:off x="9625914" y="1606378"/>
            <a:ext cx="1153297" cy="5140411"/>
          </a:xfrm>
          <a:prstGeom prst="roundRect">
            <a:avLst>
              <a:gd name="adj" fmla="val 5685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27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EE976-55C5-2F2A-C60F-05FAA89CB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Fall 2023: </a:t>
            </a:r>
            <a:r>
              <a:rPr lang="en-US" b="1" dirty="0">
                <a:solidFill>
                  <a:srgbClr val="FF0000"/>
                </a:solidFill>
                <a:cs typeface="Calibri Light"/>
              </a:rPr>
              <a:t>Failures</a:t>
            </a:r>
            <a:r>
              <a:rPr lang="en-US" dirty="0">
                <a:cs typeface="Calibri Light"/>
              </a:rPr>
              <a:t> in Enrollment Management</a:t>
            </a: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58D41E7-5954-EB04-3A98-24D8F10DC59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199" y="1690688"/>
          <a:ext cx="10515601" cy="49824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025">
                  <a:extLst>
                    <a:ext uri="{9D8B030D-6E8A-4147-A177-3AD203B41FA5}">
                      <a16:colId xmlns:a16="http://schemas.microsoft.com/office/drawing/2014/main" val="1119643964"/>
                    </a:ext>
                  </a:extLst>
                </a:gridCol>
                <a:gridCol w="780045">
                  <a:extLst>
                    <a:ext uri="{9D8B030D-6E8A-4147-A177-3AD203B41FA5}">
                      <a16:colId xmlns:a16="http://schemas.microsoft.com/office/drawing/2014/main" val="916044962"/>
                    </a:ext>
                  </a:extLst>
                </a:gridCol>
                <a:gridCol w="600034">
                  <a:extLst>
                    <a:ext uri="{9D8B030D-6E8A-4147-A177-3AD203B41FA5}">
                      <a16:colId xmlns:a16="http://schemas.microsoft.com/office/drawing/2014/main" val="585485827"/>
                    </a:ext>
                  </a:extLst>
                </a:gridCol>
                <a:gridCol w="2625150">
                  <a:extLst>
                    <a:ext uri="{9D8B030D-6E8A-4147-A177-3AD203B41FA5}">
                      <a16:colId xmlns:a16="http://schemas.microsoft.com/office/drawing/2014/main" val="1479278336"/>
                    </a:ext>
                  </a:extLst>
                </a:gridCol>
                <a:gridCol w="600034">
                  <a:extLst>
                    <a:ext uri="{9D8B030D-6E8A-4147-A177-3AD203B41FA5}">
                      <a16:colId xmlns:a16="http://schemas.microsoft.com/office/drawing/2014/main" val="1210255265"/>
                    </a:ext>
                  </a:extLst>
                </a:gridCol>
                <a:gridCol w="690039">
                  <a:extLst>
                    <a:ext uri="{9D8B030D-6E8A-4147-A177-3AD203B41FA5}">
                      <a16:colId xmlns:a16="http://schemas.microsoft.com/office/drawing/2014/main" val="1654821575"/>
                    </a:ext>
                  </a:extLst>
                </a:gridCol>
                <a:gridCol w="600034">
                  <a:extLst>
                    <a:ext uri="{9D8B030D-6E8A-4147-A177-3AD203B41FA5}">
                      <a16:colId xmlns:a16="http://schemas.microsoft.com/office/drawing/2014/main" val="2445034178"/>
                    </a:ext>
                  </a:extLst>
                </a:gridCol>
                <a:gridCol w="945054">
                  <a:extLst>
                    <a:ext uri="{9D8B030D-6E8A-4147-A177-3AD203B41FA5}">
                      <a16:colId xmlns:a16="http://schemas.microsoft.com/office/drawing/2014/main" val="3780049843"/>
                    </a:ext>
                  </a:extLst>
                </a:gridCol>
                <a:gridCol w="855049">
                  <a:extLst>
                    <a:ext uri="{9D8B030D-6E8A-4147-A177-3AD203B41FA5}">
                      <a16:colId xmlns:a16="http://schemas.microsoft.com/office/drawing/2014/main" val="2333487347"/>
                    </a:ext>
                  </a:extLst>
                </a:gridCol>
                <a:gridCol w="780045">
                  <a:extLst>
                    <a:ext uri="{9D8B030D-6E8A-4147-A177-3AD203B41FA5}">
                      <a16:colId xmlns:a16="http://schemas.microsoft.com/office/drawing/2014/main" val="446258124"/>
                    </a:ext>
                  </a:extLst>
                </a:gridCol>
                <a:gridCol w="825047">
                  <a:extLst>
                    <a:ext uri="{9D8B030D-6E8A-4147-A177-3AD203B41FA5}">
                      <a16:colId xmlns:a16="http://schemas.microsoft.com/office/drawing/2014/main" val="3505379976"/>
                    </a:ext>
                  </a:extLst>
                </a:gridCol>
                <a:gridCol w="780045">
                  <a:extLst>
                    <a:ext uri="{9D8B030D-6E8A-4147-A177-3AD203B41FA5}">
                      <a16:colId xmlns:a16="http://schemas.microsoft.com/office/drawing/2014/main" val="4210333780"/>
                    </a:ext>
                  </a:extLst>
                </a:gridCol>
              </a:tblGrid>
              <a:tr h="2372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Term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Subject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Catalog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Descr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Section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ClassNbr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Session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RosterCount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StartDate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CancelDt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WaitCount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LostCount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10756903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PSYCH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GEN PSYCH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L6XX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42941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5/3/2023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00013639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BX91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40053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14W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9/11/2023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8/9/2023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86609893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A10X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40879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32850543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A3X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42997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14W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9/11/2023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7/25/2023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39731657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M6XX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42219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DYN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9/5/2023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6/5/2023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22206795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M3XX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42682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6/22/2023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43833498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L4XX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41926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5/12/2023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05772997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L4XA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41927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5/12/2023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45678591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L4XB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43264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5/12/2023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26598294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M2XX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43123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10145020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M2AX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43124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9771372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M2BX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43125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5736572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CHEM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30A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GENERAL CHEM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L6XX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43988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8/8/2023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33129699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CHEM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30A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GENERAL CHEM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L6LX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43989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8/8/2023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7857195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Composition/ Reading w Support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L5XX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41894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7/24/2023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86670497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Composition/ Reading w Support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L6XX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41922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6/7/2023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53562834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Composition/ Reading w Support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L7XX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42125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5/10/2023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50941160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Composition/ Reading w Support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M1XX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42718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5/30/2023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44606170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CIS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COMPUTER PRGM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L2XX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41476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7/19/2023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22912287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CIS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COMPUTER PRGM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L2LX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41477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7/19/2023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8081683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2AEC3F7-AFA2-A3F1-C4DC-BABD4BC71D50}"/>
              </a:ext>
            </a:extLst>
          </p:cNvPr>
          <p:cNvSpPr txBox="1"/>
          <p:nvPr/>
        </p:nvSpPr>
        <p:spPr>
          <a:xfrm>
            <a:off x="6696750" y="2041260"/>
            <a:ext cx="1606991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We have literally cancelled classes …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242869C-5705-E324-3BD6-8F9D8E036887}"/>
              </a:ext>
            </a:extLst>
          </p:cNvPr>
          <p:cNvSpPr/>
          <p:nvPr/>
        </p:nvSpPr>
        <p:spPr>
          <a:xfrm>
            <a:off x="659027" y="1606378"/>
            <a:ext cx="5436973" cy="5140411"/>
          </a:xfrm>
          <a:prstGeom prst="roundRect">
            <a:avLst>
              <a:gd name="adj" fmla="val 5685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5739F3-39A2-BC7E-C9C8-DB65605DEA12}"/>
              </a:ext>
            </a:extLst>
          </p:cNvPr>
          <p:cNvSpPr txBox="1"/>
          <p:nvPr/>
        </p:nvSpPr>
        <p:spPr>
          <a:xfrm>
            <a:off x="7973195" y="4259371"/>
            <a:ext cx="2286002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solidFill>
                  <a:srgbClr val="FF0000"/>
                </a:solidFill>
              </a:rPr>
              <a:t>… and have literally turned away students.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CA07A51-C1EE-E0D2-E6E3-ADF3BC551EDD}"/>
              </a:ext>
            </a:extLst>
          </p:cNvPr>
          <p:cNvSpPr/>
          <p:nvPr/>
        </p:nvSpPr>
        <p:spPr>
          <a:xfrm>
            <a:off x="10643286" y="1606378"/>
            <a:ext cx="807309" cy="5140411"/>
          </a:xfrm>
          <a:prstGeom prst="roundRect">
            <a:avLst>
              <a:gd name="adj" fmla="val 5685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36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EE976-55C5-2F2A-C60F-05FAA89CB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Fall 2023: </a:t>
            </a:r>
            <a:r>
              <a:rPr lang="en-US" b="1" dirty="0">
                <a:solidFill>
                  <a:srgbClr val="FF0000"/>
                </a:solidFill>
                <a:cs typeface="Calibri Light"/>
              </a:rPr>
              <a:t>Failures</a:t>
            </a:r>
            <a:r>
              <a:rPr lang="en-US" dirty="0">
                <a:cs typeface="Calibri Light"/>
              </a:rPr>
              <a:t> in Enrollment Management</a:t>
            </a: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58D41E7-5954-EB04-3A98-24D8F10DC59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199" y="1690688"/>
          <a:ext cx="10515601" cy="49824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025">
                  <a:extLst>
                    <a:ext uri="{9D8B030D-6E8A-4147-A177-3AD203B41FA5}">
                      <a16:colId xmlns:a16="http://schemas.microsoft.com/office/drawing/2014/main" val="1119643964"/>
                    </a:ext>
                  </a:extLst>
                </a:gridCol>
                <a:gridCol w="780045">
                  <a:extLst>
                    <a:ext uri="{9D8B030D-6E8A-4147-A177-3AD203B41FA5}">
                      <a16:colId xmlns:a16="http://schemas.microsoft.com/office/drawing/2014/main" val="916044962"/>
                    </a:ext>
                  </a:extLst>
                </a:gridCol>
                <a:gridCol w="600034">
                  <a:extLst>
                    <a:ext uri="{9D8B030D-6E8A-4147-A177-3AD203B41FA5}">
                      <a16:colId xmlns:a16="http://schemas.microsoft.com/office/drawing/2014/main" val="585485827"/>
                    </a:ext>
                  </a:extLst>
                </a:gridCol>
                <a:gridCol w="2625150">
                  <a:extLst>
                    <a:ext uri="{9D8B030D-6E8A-4147-A177-3AD203B41FA5}">
                      <a16:colId xmlns:a16="http://schemas.microsoft.com/office/drawing/2014/main" val="1479278336"/>
                    </a:ext>
                  </a:extLst>
                </a:gridCol>
                <a:gridCol w="600034">
                  <a:extLst>
                    <a:ext uri="{9D8B030D-6E8A-4147-A177-3AD203B41FA5}">
                      <a16:colId xmlns:a16="http://schemas.microsoft.com/office/drawing/2014/main" val="1210255265"/>
                    </a:ext>
                  </a:extLst>
                </a:gridCol>
                <a:gridCol w="690039">
                  <a:extLst>
                    <a:ext uri="{9D8B030D-6E8A-4147-A177-3AD203B41FA5}">
                      <a16:colId xmlns:a16="http://schemas.microsoft.com/office/drawing/2014/main" val="1654821575"/>
                    </a:ext>
                  </a:extLst>
                </a:gridCol>
                <a:gridCol w="600034">
                  <a:extLst>
                    <a:ext uri="{9D8B030D-6E8A-4147-A177-3AD203B41FA5}">
                      <a16:colId xmlns:a16="http://schemas.microsoft.com/office/drawing/2014/main" val="2445034178"/>
                    </a:ext>
                  </a:extLst>
                </a:gridCol>
                <a:gridCol w="945054">
                  <a:extLst>
                    <a:ext uri="{9D8B030D-6E8A-4147-A177-3AD203B41FA5}">
                      <a16:colId xmlns:a16="http://schemas.microsoft.com/office/drawing/2014/main" val="3780049843"/>
                    </a:ext>
                  </a:extLst>
                </a:gridCol>
                <a:gridCol w="855049">
                  <a:extLst>
                    <a:ext uri="{9D8B030D-6E8A-4147-A177-3AD203B41FA5}">
                      <a16:colId xmlns:a16="http://schemas.microsoft.com/office/drawing/2014/main" val="2333487347"/>
                    </a:ext>
                  </a:extLst>
                </a:gridCol>
                <a:gridCol w="780045">
                  <a:extLst>
                    <a:ext uri="{9D8B030D-6E8A-4147-A177-3AD203B41FA5}">
                      <a16:colId xmlns:a16="http://schemas.microsoft.com/office/drawing/2014/main" val="446258124"/>
                    </a:ext>
                  </a:extLst>
                </a:gridCol>
                <a:gridCol w="825047">
                  <a:extLst>
                    <a:ext uri="{9D8B030D-6E8A-4147-A177-3AD203B41FA5}">
                      <a16:colId xmlns:a16="http://schemas.microsoft.com/office/drawing/2014/main" val="3505379976"/>
                    </a:ext>
                  </a:extLst>
                </a:gridCol>
                <a:gridCol w="780045">
                  <a:extLst>
                    <a:ext uri="{9D8B030D-6E8A-4147-A177-3AD203B41FA5}">
                      <a16:colId xmlns:a16="http://schemas.microsoft.com/office/drawing/2014/main" val="4210333780"/>
                    </a:ext>
                  </a:extLst>
                </a:gridCol>
              </a:tblGrid>
              <a:tr h="2372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Term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Subject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Catalog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Descr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Section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ClassNbr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Session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RosterCount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StartDate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CancelDt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WaitCount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LostCount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10756903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PSYCH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GEN PSYCH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L6XX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42941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5/3/2023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00013639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BX91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40053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14W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9/11/2023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8/9/2023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86609893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A10X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40879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32850543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A3X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42997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14W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9/11/2023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7/25/2023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39731657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M6XX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42219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DYN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9/5/2023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6/5/2023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22206795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M3XX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42682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6/22/2023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43833498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L4XX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41926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5/12/2023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05772997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L4XA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41927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5/12/2023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45678591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L4XB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43264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5/12/2023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26598294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M2XX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43123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10145020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M2AX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43124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9771372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M2BX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43125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5736572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CHEM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30A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GENERAL CHEM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L6XX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43988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8/8/2023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33129699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CHEM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30A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GENERAL CHEM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L6LX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43989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8/8/2023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7857195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Composition/ Reading w Support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L5XX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41894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7/24/2023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86670497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Composition/ Reading w Support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L6XX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41922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6/7/2023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53562834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Composition/ Reading w Support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L7XX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42125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5/10/2023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50941160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Composition/ Reading w Support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M1XX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42718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5/30/2023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44606170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CIS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COMPUTER PRGM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L2XX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41476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7/19/2023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22912287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CIS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COMPUTER PRGM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L2LX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41477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7/19/2023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8081683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2AEC3F7-AFA2-A3F1-C4DC-BABD4BC71D50}"/>
              </a:ext>
            </a:extLst>
          </p:cNvPr>
          <p:cNvSpPr txBox="1"/>
          <p:nvPr/>
        </p:nvSpPr>
        <p:spPr>
          <a:xfrm>
            <a:off x="6696750" y="2041260"/>
            <a:ext cx="1606991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We have literally cancelled classes …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242869C-5705-E324-3BD6-8F9D8E036887}"/>
              </a:ext>
            </a:extLst>
          </p:cNvPr>
          <p:cNvSpPr/>
          <p:nvPr/>
        </p:nvSpPr>
        <p:spPr>
          <a:xfrm>
            <a:off x="659027" y="1606378"/>
            <a:ext cx="5436973" cy="5140411"/>
          </a:xfrm>
          <a:prstGeom prst="roundRect">
            <a:avLst>
              <a:gd name="adj" fmla="val 5685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5739F3-39A2-BC7E-C9C8-DB65605DEA12}"/>
              </a:ext>
            </a:extLst>
          </p:cNvPr>
          <p:cNvSpPr txBox="1"/>
          <p:nvPr/>
        </p:nvSpPr>
        <p:spPr>
          <a:xfrm>
            <a:off x="7973195" y="4259371"/>
            <a:ext cx="2286002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solidFill>
                  <a:srgbClr val="FF0000"/>
                </a:solidFill>
              </a:rPr>
              <a:t>… and have literally turned away students.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CA07A51-C1EE-E0D2-E6E3-ADF3BC551EDD}"/>
              </a:ext>
            </a:extLst>
          </p:cNvPr>
          <p:cNvSpPr/>
          <p:nvPr/>
        </p:nvSpPr>
        <p:spPr>
          <a:xfrm>
            <a:off x="10643286" y="1606378"/>
            <a:ext cx="807309" cy="5140411"/>
          </a:xfrm>
          <a:prstGeom prst="roundRect">
            <a:avLst>
              <a:gd name="adj" fmla="val 5685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1B239D-12BC-7AEE-AF9F-399344EAF417}"/>
              </a:ext>
            </a:extLst>
          </p:cNvPr>
          <p:cNvSpPr txBox="1"/>
          <p:nvPr/>
        </p:nvSpPr>
        <p:spPr>
          <a:xfrm>
            <a:off x="838199" y="1247736"/>
            <a:ext cx="6309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Full list available in </a:t>
            </a:r>
            <a:r>
              <a:rPr lang="en-US" dirty="0">
                <a:hlinkClick r:id="rId2"/>
              </a:rPr>
              <a:t>LOSTENRL_1234_2023-08-20_2023-09-09.xlsx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402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38C87-BC2E-A17C-5C20-178430908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Fall 2023: Addressing the Failure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44751-4D50-F70E-9D6E-9FD6A63B8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314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We are not asking the administrators to perform miracles.</a:t>
            </a:r>
            <a:endParaRPr lang="en-US" sz="2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8469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38C87-BC2E-A17C-5C20-178430908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Fall 2023: Addressing the Failure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44751-4D50-F70E-9D6E-9FD6A63B8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314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9600" dirty="0">
                <a:cs typeface="Calibri"/>
              </a:rPr>
              <a:t>We are not asking the administrators to perform miracles.</a:t>
            </a:r>
          </a:p>
        </p:txBody>
      </p:sp>
    </p:spTree>
    <p:extLst>
      <p:ext uri="{BB962C8B-B14F-4D97-AF65-F5344CB8AC3E}">
        <p14:creationId xmlns:p14="http://schemas.microsoft.com/office/powerpoint/2010/main" val="1026178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38C87-BC2E-A17C-5C20-178430908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Fall 2023: Addressing the Failure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44751-4D50-F70E-9D6E-9FD6A63B8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314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We are simply asking administrators to [REDACTED],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if that same decision had been made [REDACTED].</a:t>
            </a:r>
          </a:p>
        </p:txBody>
      </p:sp>
    </p:spTree>
    <p:extLst>
      <p:ext uri="{BB962C8B-B14F-4D97-AF65-F5344CB8AC3E}">
        <p14:creationId xmlns:p14="http://schemas.microsoft.com/office/powerpoint/2010/main" val="4104336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38C87-BC2E-A17C-5C20-178430908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Fall 2023: Addressing the Failure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44751-4D50-F70E-9D6E-9FD6A63B8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314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We are simply asking </a:t>
            </a:r>
            <a:r>
              <a:rPr lang="en-US" sz="6000" dirty="0">
                <a:cs typeface="Calibri"/>
              </a:rPr>
              <a:t>[REDACTED]</a:t>
            </a:r>
            <a:r>
              <a:rPr lang="en-US" dirty="0">
                <a:cs typeface="Calibri"/>
              </a:rPr>
              <a:t>,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if that same decision had been made [REDACTED].</a:t>
            </a:r>
          </a:p>
        </p:txBody>
      </p:sp>
    </p:spTree>
    <p:extLst>
      <p:ext uri="{BB962C8B-B14F-4D97-AF65-F5344CB8AC3E}">
        <p14:creationId xmlns:p14="http://schemas.microsoft.com/office/powerpoint/2010/main" val="51304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38C87-BC2E-A17C-5C20-178430908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Fall 2023: Addressing the Failure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44751-4D50-F70E-9D6E-9FD6A63B8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314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We are simply asking </a:t>
            </a:r>
            <a:r>
              <a:rPr lang="en-US" sz="6000" dirty="0">
                <a:cs typeface="Calibri"/>
              </a:rPr>
              <a:t>[REDACTED]</a:t>
            </a:r>
            <a:r>
              <a:rPr lang="en-US" dirty="0">
                <a:cs typeface="Calibri"/>
              </a:rPr>
              <a:t>,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if that same decision had been made [REDACTED].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sz="6500" dirty="0">
                <a:cs typeface="Calibri"/>
              </a:rPr>
              <a:t>STOP CANCELLING CLASSES </a:t>
            </a:r>
            <a:r>
              <a:rPr lang="en-US" dirty="0">
                <a:cs typeface="Calibri"/>
              </a:rPr>
              <a:t>in a way that hurts students.</a:t>
            </a:r>
          </a:p>
        </p:txBody>
      </p:sp>
    </p:spTree>
    <p:extLst>
      <p:ext uri="{BB962C8B-B14F-4D97-AF65-F5344CB8AC3E}">
        <p14:creationId xmlns:p14="http://schemas.microsoft.com/office/powerpoint/2010/main" val="1734041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38C87-BC2E-A17C-5C20-178430908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alibri Light"/>
              </a:rPr>
              <a:t>Considerations for Effective Enrollment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44751-4D50-F70E-9D6E-9FD6A63B8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3148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We shouldn't be turning away students who want to take classes at Peralta colleges.</a:t>
            </a:r>
          </a:p>
          <a:p>
            <a:r>
              <a:rPr lang="en-US" dirty="0">
                <a:cs typeface="Calibri"/>
              </a:rPr>
              <a:t>We shouldn't be cancelling classes while available data shows we have students in the district who want to take that class.</a:t>
            </a:r>
          </a:p>
          <a:p>
            <a:r>
              <a:rPr lang="en-US" dirty="0">
                <a:cs typeface="Calibri"/>
              </a:rPr>
              <a:t>We should be monitoring waitlists and adding additional sections when district-wide count of waitlists show that there are enough students for one or more full sections.</a:t>
            </a:r>
          </a:p>
        </p:txBody>
      </p:sp>
    </p:spTree>
    <p:extLst>
      <p:ext uri="{BB962C8B-B14F-4D97-AF65-F5344CB8AC3E}">
        <p14:creationId xmlns:p14="http://schemas.microsoft.com/office/powerpoint/2010/main" val="2617021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C6FF5-EACA-1470-2511-47D873876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Summer 2023 Waitlist Case Study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2677F-7DEB-960B-274C-26D8B96F5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Prompted by an English instructor who noticed their class was full and with a full waitlist, wondering what is being done by the administration to serve the needs of these students.</a:t>
            </a:r>
          </a:p>
          <a:p>
            <a:r>
              <a:rPr lang="en-US" dirty="0">
                <a:cs typeface="Calibri"/>
              </a:rPr>
              <a:t>We advocated for an additional section to be added (but didn't happen), and we started tracking the waitlist data for Summer and Fall 2023.</a:t>
            </a:r>
          </a:p>
          <a:p>
            <a:r>
              <a:rPr lang="en-US" dirty="0">
                <a:cs typeface="Calibri"/>
              </a:rPr>
              <a:t>Data paints a clear picture: information in waitlist is seldom used for more effective enrollment management.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74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D50F7-F69F-DF14-666F-7CD9005A4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Example Waitlist Data</a:t>
            </a:r>
            <a:endParaRPr lang="en-US" dirty="0"/>
          </a:p>
        </p:txBody>
      </p:sp>
      <p:pic>
        <p:nvPicPr>
          <p:cNvPr id="4" name="Picture 4" descr="Example waitlist data (screenshot of beginning of an Excel spreadsheet)">
            <a:extLst>
              <a:ext uri="{FF2B5EF4-FFF2-40B4-BE49-F238E27FC236}">
                <a16:creationId xmlns:a16="http://schemas.microsoft.com/office/drawing/2014/main" id="{DDFF535C-C950-4B5F-879C-80E09E1EAA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118168"/>
            <a:ext cx="10515600" cy="3766251"/>
          </a:xfrm>
        </p:spPr>
      </p:pic>
    </p:spTree>
    <p:extLst>
      <p:ext uri="{BB962C8B-B14F-4D97-AF65-F5344CB8AC3E}">
        <p14:creationId xmlns:p14="http://schemas.microsoft.com/office/powerpoint/2010/main" val="1576574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67998-F7DF-416E-CF35-FDD2EE20B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Summer 2023 Waitlist Analysis Results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7EE6B-D391-078E-BE50-8BE997B2C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916" y="3008431"/>
            <a:ext cx="2372437" cy="13374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>
                <a:cs typeface="Calibri" panose="020F0502020204030204"/>
              </a:rPr>
              <a:t>2218 </a:t>
            </a:r>
            <a:r>
              <a:rPr lang="en-US" dirty="0">
                <a:cs typeface="Calibri" panose="020F0502020204030204"/>
              </a:rPr>
              <a:t>students on waitlist June 19, 2023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82F10BC-0BCB-DB98-44B3-30433FDEDE36}"/>
              </a:ext>
            </a:extLst>
          </p:cNvPr>
          <p:cNvCxnSpPr/>
          <p:nvPr/>
        </p:nvCxnSpPr>
        <p:spPr>
          <a:xfrm flipV="1">
            <a:off x="1044054" y="1907274"/>
            <a:ext cx="10240369" cy="6824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5A20836-0BC5-26D0-5761-23D77192A844}"/>
              </a:ext>
            </a:extLst>
          </p:cNvPr>
          <p:cNvCxnSpPr>
            <a:cxnSpLocks/>
          </p:cNvCxnSpPr>
          <p:nvPr/>
        </p:nvCxnSpPr>
        <p:spPr>
          <a:xfrm flipV="1">
            <a:off x="1044053" y="6012975"/>
            <a:ext cx="10240369" cy="6824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4914E863-61D0-7D44-2DA7-161DBE8F9DB6}"/>
              </a:ext>
            </a:extLst>
          </p:cNvPr>
          <p:cNvCxnSpPr/>
          <p:nvPr/>
        </p:nvCxnSpPr>
        <p:spPr>
          <a:xfrm flipV="1">
            <a:off x="4234929" y="3676506"/>
            <a:ext cx="7033144" cy="200168"/>
          </a:xfrm>
          <a:prstGeom prst="curvedConnector3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BCFF596-5A39-6234-C977-64C3BD5A76E6}"/>
              </a:ext>
            </a:extLst>
          </p:cNvPr>
          <p:cNvSpPr txBox="1">
            <a:spLocks/>
          </p:cNvSpPr>
          <p:nvPr/>
        </p:nvSpPr>
        <p:spPr>
          <a:xfrm>
            <a:off x="4971196" y="2171369"/>
            <a:ext cx="2372437" cy="13374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cs typeface="Calibri" panose="020F0502020204030204"/>
              </a:rPr>
              <a:t>1007 </a:t>
            </a:r>
            <a:r>
              <a:rPr lang="en-US" dirty="0">
                <a:cs typeface="Calibri" panose="020F0502020204030204"/>
              </a:rPr>
              <a:t>students from waitlist enrolled</a:t>
            </a:r>
          </a:p>
        </p:txBody>
      </p:sp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id="{7E04E9E2-8B76-CF37-C100-0F479A91FD65}"/>
              </a:ext>
            </a:extLst>
          </p:cNvPr>
          <p:cNvCxnSpPr>
            <a:cxnSpLocks/>
          </p:cNvCxnSpPr>
          <p:nvPr/>
        </p:nvCxnSpPr>
        <p:spPr>
          <a:xfrm>
            <a:off x="4234928" y="3888046"/>
            <a:ext cx="7033144" cy="334369"/>
          </a:xfrm>
          <a:prstGeom prst="curvedConnector3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42F128B-F6C4-9E55-4D23-FD78B642F2F9}"/>
              </a:ext>
            </a:extLst>
          </p:cNvPr>
          <p:cNvSpPr txBox="1">
            <a:spLocks/>
          </p:cNvSpPr>
          <p:nvPr/>
        </p:nvSpPr>
        <p:spPr>
          <a:xfrm>
            <a:off x="6097135" y="4457369"/>
            <a:ext cx="3248168" cy="14170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Potential enrollment of </a:t>
            </a:r>
            <a:r>
              <a:rPr lang="en-US" b="1" dirty="0">
                <a:cs typeface="Calibri" panose="020F0502020204030204"/>
              </a:rPr>
              <a:t>1211 </a:t>
            </a:r>
            <a:r>
              <a:rPr lang="en-US" dirty="0">
                <a:cs typeface="Calibri" panose="020F0502020204030204"/>
              </a:rPr>
              <a:t>students from waitlist lost</a:t>
            </a:r>
            <a:endParaRPr lang="en-US" dirty="0"/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937D676C-2572-D6FB-9352-430241923236}"/>
              </a:ext>
            </a:extLst>
          </p:cNvPr>
          <p:cNvCxnSpPr>
            <a:cxnSpLocks/>
          </p:cNvCxnSpPr>
          <p:nvPr/>
        </p:nvCxnSpPr>
        <p:spPr>
          <a:xfrm flipV="1">
            <a:off x="7567256" y="2288983"/>
            <a:ext cx="3700816" cy="177422"/>
          </a:xfrm>
          <a:prstGeom prst="curvedConnector3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4A62CB7D-0A21-DB99-DBE6-E820B20BA7B2}"/>
              </a:ext>
            </a:extLst>
          </p:cNvPr>
          <p:cNvCxnSpPr>
            <a:cxnSpLocks/>
          </p:cNvCxnSpPr>
          <p:nvPr/>
        </p:nvCxnSpPr>
        <p:spPr>
          <a:xfrm>
            <a:off x="7567255" y="2466404"/>
            <a:ext cx="3700817" cy="209264"/>
          </a:xfrm>
          <a:prstGeom prst="curvedConnector3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4CEFE25-9949-2249-7153-7275ACB26B96}"/>
              </a:ext>
            </a:extLst>
          </p:cNvPr>
          <p:cNvSpPr txBox="1">
            <a:spLocks/>
          </p:cNvSpPr>
          <p:nvPr/>
        </p:nvSpPr>
        <p:spPr>
          <a:xfrm>
            <a:off x="7916837" y="1966652"/>
            <a:ext cx="3270914" cy="3252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cs typeface="Calibri" panose="020F0502020204030204"/>
              </a:rPr>
              <a:t>186 </a:t>
            </a:r>
            <a:r>
              <a:rPr lang="en-US" dirty="0">
                <a:cs typeface="Calibri" panose="020F0502020204030204"/>
              </a:rPr>
              <a:t>students found a new section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75F7A4DB-1383-903F-9F54-38170185ED44}"/>
              </a:ext>
            </a:extLst>
          </p:cNvPr>
          <p:cNvSpPr txBox="1">
            <a:spLocks/>
          </p:cNvSpPr>
          <p:nvPr/>
        </p:nvSpPr>
        <p:spPr>
          <a:xfrm>
            <a:off x="7916838" y="2842383"/>
            <a:ext cx="3350526" cy="586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cs typeface="Calibri" panose="020F0502020204030204"/>
              </a:rPr>
              <a:t>821 </a:t>
            </a:r>
            <a:r>
              <a:rPr lang="en-US" dirty="0">
                <a:cs typeface="Calibri" panose="020F0502020204030204"/>
              </a:rPr>
              <a:t>students enrolled in the same section waitlisted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3AEBF55-57A2-C707-7E65-E3C2643FCE2A}"/>
              </a:ext>
            </a:extLst>
          </p:cNvPr>
          <p:cNvSpPr txBox="1"/>
          <p:nvPr/>
        </p:nvSpPr>
        <p:spPr>
          <a:xfrm>
            <a:off x="1046328" y="6124432"/>
            <a:ext cx="863448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Detailed analysis in Excel file </a:t>
            </a:r>
            <a:r>
              <a:rPr lang="en-US" dirty="0">
                <a:cs typeface="Calibri"/>
                <a:hlinkClick r:id="rId2"/>
              </a:rPr>
              <a:t>WAIT2ENRL_1233_2023-06-19_2023-07-26.xlsx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698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67998-F7DF-416E-CF35-FDD2EE20B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Summer 2023 Waitlist Analysis Results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7EE6B-D391-078E-BE50-8BE997B2C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916" y="3008431"/>
            <a:ext cx="2372437" cy="13374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>
                <a:cs typeface="Calibri" panose="020F0502020204030204"/>
              </a:rPr>
              <a:t>2218 </a:t>
            </a:r>
            <a:r>
              <a:rPr lang="en-US" dirty="0">
                <a:cs typeface="Calibri" panose="020F0502020204030204"/>
              </a:rPr>
              <a:t>students on waitlist June 19, 2023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82F10BC-0BCB-DB98-44B3-30433FDEDE36}"/>
              </a:ext>
            </a:extLst>
          </p:cNvPr>
          <p:cNvCxnSpPr/>
          <p:nvPr/>
        </p:nvCxnSpPr>
        <p:spPr>
          <a:xfrm flipV="1">
            <a:off x="1044054" y="1907274"/>
            <a:ext cx="10240369" cy="6824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5A20836-0BC5-26D0-5761-23D77192A844}"/>
              </a:ext>
            </a:extLst>
          </p:cNvPr>
          <p:cNvCxnSpPr>
            <a:cxnSpLocks/>
          </p:cNvCxnSpPr>
          <p:nvPr/>
        </p:nvCxnSpPr>
        <p:spPr>
          <a:xfrm flipV="1">
            <a:off x="1044053" y="6012975"/>
            <a:ext cx="10240369" cy="6824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4914E863-61D0-7D44-2DA7-161DBE8F9DB6}"/>
              </a:ext>
            </a:extLst>
          </p:cNvPr>
          <p:cNvCxnSpPr/>
          <p:nvPr/>
        </p:nvCxnSpPr>
        <p:spPr>
          <a:xfrm flipV="1">
            <a:off x="4234929" y="3676506"/>
            <a:ext cx="7033144" cy="200168"/>
          </a:xfrm>
          <a:prstGeom prst="curvedConnector3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BCFF596-5A39-6234-C977-64C3BD5A76E6}"/>
              </a:ext>
            </a:extLst>
          </p:cNvPr>
          <p:cNvSpPr txBox="1">
            <a:spLocks/>
          </p:cNvSpPr>
          <p:nvPr/>
        </p:nvSpPr>
        <p:spPr>
          <a:xfrm>
            <a:off x="4971196" y="2171369"/>
            <a:ext cx="2372437" cy="13374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cs typeface="Calibri" panose="020F0502020204030204"/>
              </a:rPr>
              <a:t>1007 </a:t>
            </a:r>
            <a:r>
              <a:rPr lang="en-US" dirty="0">
                <a:cs typeface="Calibri" panose="020F0502020204030204"/>
              </a:rPr>
              <a:t>students from waitlist enrolled</a:t>
            </a:r>
          </a:p>
        </p:txBody>
      </p:sp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id="{7E04E9E2-8B76-CF37-C100-0F479A91FD65}"/>
              </a:ext>
            </a:extLst>
          </p:cNvPr>
          <p:cNvCxnSpPr>
            <a:cxnSpLocks/>
          </p:cNvCxnSpPr>
          <p:nvPr/>
        </p:nvCxnSpPr>
        <p:spPr>
          <a:xfrm>
            <a:off x="4234928" y="3888046"/>
            <a:ext cx="7033144" cy="334369"/>
          </a:xfrm>
          <a:prstGeom prst="curvedConnector3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42F128B-F6C4-9E55-4D23-FD78B642F2F9}"/>
              </a:ext>
            </a:extLst>
          </p:cNvPr>
          <p:cNvSpPr txBox="1">
            <a:spLocks/>
          </p:cNvSpPr>
          <p:nvPr/>
        </p:nvSpPr>
        <p:spPr>
          <a:xfrm>
            <a:off x="6097135" y="4457369"/>
            <a:ext cx="3248168" cy="14170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Potential enrollment of </a:t>
            </a:r>
            <a:r>
              <a:rPr lang="en-US" b="1" dirty="0">
                <a:cs typeface="Calibri" panose="020F0502020204030204"/>
              </a:rPr>
              <a:t>1211 </a:t>
            </a:r>
            <a:r>
              <a:rPr lang="en-US" dirty="0">
                <a:cs typeface="Calibri" panose="020F0502020204030204"/>
              </a:rPr>
              <a:t>students from waitlist lost</a:t>
            </a:r>
            <a:endParaRPr lang="en-US" dirty="0"/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937D676C-2572-D6FB-9352-430241923236}"/>
              </a:ext>
            </a:extLst>
          </p:cNvPr>
          <p:cNvCxnSpPr>
            <a:cxnSpLocks/>
          </p:cNvCxnSpPr>
          <p:nvPr/>
        </p:nvCxnSpPr>
        <p:spPr>
          <a:xfrm flipV="1">
            <a:off x="7567256" y="2288983"/>
            <a:ext cx="3700816" cy="177422"/>
          </a:xfrm>
          <a:prstGeom prst="curvedConnector3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4A62CB7D-0A21-DB99-DBE6-E820B20BA7B2}"/>
              </a:ext>
            </a:extLst>
          </p:cNvPr>
          <p:cNvCxnSpPr>
            <a:cxnSpLocks/>
          </p:cNvCxnSpPr>
          <p:nvPr/>
        </p:nvCxnSpPr>
        <p:spPr>
          <a:xfrm>
            <a:off x="7567255" y="2466404"/>
            <a:ext cx="3700817" cy="209264"/>
          </a:xfrm>
          <a:prstGeom prst="curvedConnector3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4CEFE25-9949-2249-7153-7275ACB26B96}"/>
              </a:ext>
            </a:extLst>
          </p:cNvPr>
          <p:cNvSpPr txBox="1">
            <a:spLocks/>
          </p:cNvSpPr>
          <p:nvPr/>
        </p:nvSpPr>
        <p:spPr>
          <a:xfrm>
            <a:off x="7916837" y="1966652"/>
            <a:ext cx="3270914" cy="3252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cs typeface="Calibri" panose="020F0502020204030204"/>
              </a:rPr>
              <a:t>186 </a:t>
            </a:r>
            <a:r>
              <a:rPr lang="en-US" dirty="0">
                <a:cs typeface="Calibri" panose="020F0502020204030204"/>
              </a:rPr>
              <a:t>students found a new section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75F7A4DB-1383-903F-9F54-38170185ED44}"/>
              </a:ext>
            </a:extLst>
          </p:cNvPr>
          <p:cNvSpPr txBox="1">
            <a:spLocks/>
          </p:cNvSpPr>
          <p:nvPr/>
        </p:nvSpPr>
        <p:spPr>
          <a:xfrm>
            <a:off x="7916838" y="2842383"/>
            <a:ext cx="3350526" cy="586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cs typeface="Calibri" panose="020F0502020204030204"/>
              </a:rPr>
              <a:t>821 </a:t>
            </a:r>
            <a:r>
              <a:rPr lang="en-US" dirty="0">
                <a:cs typeface="Calibri" panose="020F0502020204030204"/>
              </a:rPr>
              <a:t>students enrolled in the same section waitlisted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B7C9B7-F042-3061-8234-67EF5A90EB81}"/>
              </a:ext>
            </a:extLst>
          </p:cNvPr>
          <p:cNvSpPr/>
          <p:nvPr/>
        </p:nvSpPr>
        <p:spPr>
          <a:xfrm>
            <a:off x="7804813" y="1663321"/>
            <a:ext cx="3070746" cy="7278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2CD2E14-34C6-FE2C-DCBA-FE457D016460}"/>
              </a:ext>
            </a:extLst>
          </p:cNvPr>
          <p:cNvSpPr/>
          <p:nvPr/>
        </p:nvSpPr>
        <p:spPr>
          <a:xfrm>
            <a:off x="5905499" y="4392873"/>
            <a:ext cx="3446059" cy="142164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0916624-365F-DD0E-0E12-9EA857235BC9}"/>
              </a:ext>
            </a:extLst>
          </p:cNvPr>
          <p:cNvSpPr txBox="1"/>
          <p:nvPr/>
        </p:nvSpPr>
        <p:spPr>
          <a:xfrm>
            <a:off x="1046328" y="6124432"/>
            <a:ext cx="863448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Detailed analysis in Excel file </a:t>
            </a:r>
            <a:r>
              <a:rPr lang="en-US" dirty="0">
                <a:cs typeface="Calibri"/>
                <a:hlinkClick r:id="rId2"/>
              </a:rPr>
              <a:t>WAIT2ENRL_1233_2023-06-19_2023-07-26.xlsx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475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67998-F7DF-416E-CF35-FDD2EE20B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30777"/>
          </a:xfrm>
        </p:spPr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Fall 2023 Waitlist Analysis Results</a:t>
            </a:r>
            <a:br>
              <a:rPr lang="en-US" dirty="0">
                <a:cs typeface="Calibri Light"/>
              </a:rPr>
            </a:br>
            <a:r>
              <a:rPr lang="en-US" sz="1200" dirty="0">
                <a:cs typeface="Calibri Light"/>
              </a:rPr>
              <a:t>(waitlist data pulled Aug. 20; enrollment data pulled Sept. 9)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7EE6B-D391-078E-BE50-8BE997B2C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916" y="3008431"/>
            <a:ext cx="2372437" cy="13374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>
                <a:cs typeface="Calibri" panose="020F0502020204030204"/>
              </a:rPr>
              <a:t>4451 </a:t>
            </a:r>
            <a:r>
              <a:rPr lang="en-US" dirty="0">
                <a:cs typeface="Calibri" panose="020F0502020204030204"/>
              </a:rPr>
              <a:t>students on waitlist Aug. 20, 2023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82F10BC-0BCB-DB98-44B3-30433FDEDE36}"/>
              </a:ext>
            </a:extLst>
          </p:cNvPr>
          <p:cNvCxnSpPr/>
          <p:nvPr/>
        </p:nvCxnSpPr>
        <p:spPr>
          <a:xfrm flipV="1">
            <a:off x="1044054" y="1907274"/>
            <a:ext cx="10240369" cy="6824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5A20836-0BC5-26D0-5761-23D77192A844}"/>
              </a:ext>
            </a:extLst>
          </p:cNvPr>
          <p:cNvCxnSpPr>
            <a:cxnSpLocks/>
          </p:cNvCxnSpPr>
          <p:nvPr/>
        </p:nvCxnSpPr>
        <p:spPr>
          <a:xfrm flipV="1">
            <a:off x="1044053" y="6012975"/>
            <a:ext cx="10240369" cy="6824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4914E863-61D0-7D44-2DA7-161DBE8F9DB6}"/>
              </a:ext>
            </a:extLst>
          </p:cNvPr>
          <p:cNvCxnSpPr/>
          <p:nvPr/>
        </p:nvCxnSpPr>
        <p:spPr>
          <a:xfrm flipV="1">
            <a:off x="4234929" y="3676506"/>
            <a:ext cx="7033144" cy="200168"/>
          </a:xfrm>
          <a:prstGeom prst="curvedConnector3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BCFF596-5A39-6234-C977-64C3BD5A76E6}"/>
              </a:ext>
            </a:extLst>
          </p:cNvPr>
          <p:cNvSpPr txBox="1">
            <a:spLocks/>
          </p:cNvSpPr>
          <p:nvPr/>
        </p:nvSpPr>
        <p:spPr>
          <a:xfrm>
            <a:off x="4971196" y="2171369"/>
            <a:ext cx="2372437" cy="13374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cs typeface="Calibri" panose="020F0502020204030204"/>
              </a:rPr>
              <a:t>2640 </a:t>
            </a:r>
            <a:r>
              <a:rPr lang="en-US" dirty="0">
                <a:cs typeface="Calibri" panose="020F0502020204030204"/>
              </a:rPr>
              <a:t>students from waitlist enrolled</a:t>
            </a:r>
          </a:p>
        </p:txBody>
      </p:sp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id="{7E04E9E2-8B76-CF37-C100-0F479A91FD65}"/>
              </a:ext>
            </a:extLst>
          </p:cNvPr>
          <p:cNvCxnSpPr>
            <a:cxnSpLocks/>
          </p:cNvCxnSpPr>
          <p:nvPr/>
        </p:nvCxnSpPr>
        <p:spPr>
          <a:xfrm>
            <a:off x="4234928" y="3888046"/>
            <a:ext cx="7033144" cy="334369"/>
          </a:xfrm>
          <a:prstGeom prst="curvedConnector3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42F128B-F6C4-9E55-4D23-FD78B642F2F9}"/>
              </a:ext>
            </a:extLst>
          </p:cNvPr>
          <p:cNvSpPr txBox="1">
            <a:spLocks/>
          </p:cNvSpPr>
          <p:nvPr/>
        </p:nvSpPr>
        <p:spPr>
          <a:xfrm>
            <a:off x="6097135" y="4457369"/>
            <a:ext cx="3248168" cy="14170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Potential enrollment of </a:t>
            </a:r>
            <a:r>
              <a:rPr lang="en-US" b="1" dirty="0">
                <a:cs typeface="Calibri" panose="020F0502020204030204"/>
              </a:rPr>
              <a:t>1811 </a:t>
            </a:r>
            <a:r>
              <a:rPr lang="en-US" dirty="0">
                <a:cs typeface="Calibri" panose="020F0502020204030204"/>
              </a:rPr>
              <a:t>students from waitlist lost</a:t>
            </a:r>
            <a:endParaRPr lang="en-US" dirty="0"/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937D676C-2572-D6FB-9352-430241923236}"/>
              </a:ext>
            </a:extLst>
          </p:cNvPr>
          <p:cNvCxnSpPr>
            <a:cxnSpLocks/>
          </p:cNvCxnSpPr>
          <p:nvPr/>
        </p:nvCxnSpPr>
        <p:spPr>
          <a:xfrm flipV="1">
            <a:off x="7567256" y="2288983"/>
            <a:ext cx="3700816" cy="177422"/>
          </a:xfrm>
          <a:prstGeom prst="curvedConnector3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4A62CB7D-0A21-DB99-DBE6-E820B20BA7B2}"/>
              </a:ext>
            </a:extLst>
          </p:cNvPr>
          <p:cNvCxnSpPr>
            <a:cxnSpLocks/>
          </p:cNvCxnSpPr>
          <p:nvPr/>
        </p:nvCxnSpPr>
        <p:spPr>
          <a:xfrm>
            <a:off x="7567255" y="2466404"/>
            <a:ext cx="3700817" cy="209264"/>
          </a:xfrm>
          <a:prstGeom prst="curvedConnector3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4CEFE25-9949-2249-7153-7275ACB26B96}"/>
              </a:ext>
            </a:extLst>
          </p:cNvPr>
          <p:cNvSpPr txBox="1">
            <a:spLocks/>
          </p:cNvSpPr>
          <p:nvPr/>
        </p:nvSpPr>
        <p:spPr>
          <a:xfrm>
            <a:off x="7916837" y="1966652"/>
            <a:ext cx="2957109" cy="3252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cs typeface="Calibri" panose="020F0502020204030204"/>
              </a:rPr>
              <a:t>429 </a:t>
            </a:r>
            <a:r>
              <a:rPr lang="en-US" dirty="0">
                <a:cs typeface="Calibri" panose="020F0502020204030204"/>
              </a:rPr>
              <a:t>students found a new section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75F7A4DB-1383-903F-9F54-38170185ED44}"/>
              </a:ext>
            </a:extLst>
          </p:cNvPr>
          <p:cNvSpPr txBox="1">
            <a:spLocks/>
          </p:cNvSpPr>
          <p:nvPr/>
        </p:nvSpPr>
        <p:spPr>
          <a:xfrm>
            <a:off x="7916838" y="2842383"/>
            <a:ext cx="3350526" cy="586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cs typeface="Calibri" panose="020F0502020204030204"/>
              </a:rPr>
              <a:t>2211 </a:t>
            </a:r>
            <a:r>
              <a:rPr lang="en-US" dirty="0">
                <a:cs typeface="Calibri" panose="020F0502020204030204"/>
              </a:rPr>
              <a:t>students enrolled in the same section waitlisted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3AEBF55-57A2-C707-7E65-E3C2643FCE2A}"/>
              </a:ext>
            </a:extLst>
          </p:cNvPr>
          <p:cNvSpPr txBox="1"/>
          <p:nvPr/>
        </p:nvSpPr>
        <p:spPr>
          <a:xfrm>
            <a:off x="1046328" y="6124432"/>
            <a:ext cx="863448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Detailed analysis in Excel file </a:t>
            </a:r>
            <a:r>
              <a:rPr lang="en-US" dirty="0">
                <a:cs typeface="Calibri"/>
                <a:hlinkClick r:id="rId2"/>
              </a:rPr>
              <a:t>WAIT2ENRL_1234_2023-08-20_2023-09-09.xlsx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288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67998-F7DF-416E-CF35-FDD2EE20B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30777"/>
          </a:xfrm>
        </p:spPr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Fall 2023 Waitlist Analysis Results</a:t>
            </a:r>
            <a:br>
              <a:rPr lang="en-US" dirty="0">
                <a:cs typeface="Calibri Light"/>
              </a:rPr>
            </a:br>
            <a:r>
              <a:rPr lang="en-US" sz="1200" dirty="0">
                <a:cs typeface="Calibri Light"/>
              </a:rPr>
              <a:t>(waitlist data pulled Aug. 20; enrollment data pulled Sept. 9)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7EE6B-D391-078E-BE50-8BE997B2C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916" y="3008431"/>
            <a:ext cx="2372437" cy="13374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>
                <a:cs typeface="Calibri" panose="020F0502020204030204"/>
              </a:rPr>
              <a:t>4451 </a:t>
            </a:r>
            <a:r>
              <a:rPr lang="en-US" dirty="0">
                <a:cs typeface="Calibri" panose="020F0502020204030204"/>
              </a:rPr>
              <a:t>students on waitlist Aug. 20, 2023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82F10BC-0BCB-DB98-44B3-30433FDEDE36}"/>
              </a:ext>
            </a:extLst>
          </p:cNvPr>
          <p:cNvCxnSpPr/>
          <p:nvPr/>
        </p:nvCxnSpPr>
        <p:spPr>
          <a:xfrm flipV="1">
            <a:off x="1044054" y="1907274"/>
            <a:ext cx="10240369" cy="6824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5A20836-0BC5-26D0-5761-23D77192A844}"/>
              </a:ext>
            </a:extLst>
          </p:cNvPr>
          <p:cNvCxnSpPr>
            <a:cxnSpLocks/>
          </p:cNvCxnSpPr>
          <p:nvPr/>
        </p:nvCxnSpPr>
        <p:spPr>
          <a:xfrm flipV="1">
            <a:off x="1044053" y="6012975"/>
            <a:ext cx="10240369" cy="6824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4914E863-61D0-7D44-2DA7-161DBE8F9DB6}"/>
              </a:ext>
            </a:extLst>
          </p:cNvPr>
          <p:cNvCxnSpPr/>
          <p:nvPr/>
        </p:nvCxnSpPr>
        <p:spPr>
          <a:xfrm flipV="1">
            <a:off x="4234929" y="3676506"/>
            <a:ext cx="7033144" cy="200168"/>
          </a:xfrm>
          <a:prstGeom prst="curvedConnector3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BCFF596-5A39-6234-C977-64C3BD5A76E6}"/>
              </a:ext>
            </a:extLst>
          </p:cNvPr>
          <p:cNvSpPr txBox="1">
            <a:spLocks/>
          </p:cNvSpPr>
          <p:nvPr/>
        </p:nvSpPr>
        <p:spPr>
          <a:xfrm>
            <a:off x="4971196" y="2171369"/>
            <a:ext cx="2372437" cy="13374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cs typeface="Calibri" panose="020F0502020204030204"/>
              </a:rPr>
              <a:t>2640 </a:t>
            </a:r>
            <a:r>
              <a:rPr lang="en-US" dirty="0">
                <a:cs typeface="Calibri" panose="020F0502020204030204"/>
              </a:rPr>
              <a:t>students from waitlist enrolled</a:t>
            </a:r>
          </a:p>
        </p:txBody>
      </p:sp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id="{7E04E9E2-8B76-CF37-C100-0F479A91FD65}"/>
              </a:ext>
            </a:extLst>
          </p:cNvPr>
          <p:cNvCxnSpPr>
            <a:cxnSpLocks/>
          </p:cNvCxnSpPr>
          <p:nvPr/>
        </p:nvCxnSpPr>
        <p:spPr>
          <a:xfrm>
            <a:off x="4234928" y="3888046"/>
            <a:ext cx="7033144" cy="334369"/>
          </a:xfrm>
          <a:prstGeom prst="curvedConnector3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42F128B-F6C4-9E55-4D23-FD78B642F2F9}"/>
              </a:ext>
            </a:extLst>
          </p:cNvPr>
          <p:cNvSpPr txBox="1">
            <a:spLocks/>
          </p:cNvSpPr>
          <p:nvPr/>
        </p:nvSpPr>
        <p:spPr>
          <a:xfrm>
            <a:off x="6097135" y="4457369"/>
            <a:ext cx="3248168" cy="14170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Potential enrollment of </a:t>
            </a:r>
            <a:r>
              <a:rPr lang="en-US" b="1" dirty="0">
                <a:cs typeface="Calibri" panose="020F0502020204030204"/>
              </a:rPr>
              <a:t>1811 </a:t>
            </a:r>
            <a:r>
              <a:rPr lang="en-US" dirty="0">
                <a:cs typeface="Calibri" panose="020F0502020204030204"/>
              </a:rPr>
              <a:t>students from waitlist lost</a:t>
            </a:r>
            <a:endParaRPr lang="en-US" dirty="0"/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937D676C-2572-D6FB-9352-430241923236}"/>
              </a:ext>
            </a:extLst>
          </p:cNvPr>
          <p:cNvCxnSpPr>
            <a:cxnSpLocks/>
          </p:cNvCxnSpPr>
          <p:nvPr/>
        </p:nvCxnSpPr>
        <p:spPr>
          <a:xfrm flipV="1">
            <a:off x="7567256" y="2288983"/>
            <a:ext cx="3700816" cy="177422"/>
          </a:xfrm>
          <a:prstGeom prst="curvedConnector3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4A62CB7D-0A21-DB99-DBE6-E820B20BA7B2}"/>
              </a:ext>
            </a:extLst>
          </p:cNvPr>
          <p:cNvCxnSpPr>
            <a:cxnSpLocks/>
          </p:cNvCxnSpPr>
          <p:nvPr/>
        </p:nvCxnSpPr>
        <p:spPr>
          <a:xfrm>
            <a:off x="7567255" y="2466404"/>
            <a:ext cx="3700817" cy="209264"/>
          </a:xfrm>
          <a:prstGeom prst="curvedConnector3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4CEFE25-9949-2249-7153-7275ACB26B96}"/>
              </a:ext>
            </a:extLst>
          </p:cNvPr>
          <p:cNvSpPr txBox="1">
            <a:spLocks/>
          </p:cNvSpPr>
          <p:nvPr/>
        </p:nvSpPr>
        <p:spPr>
          <a:xfrm>
            <a:off x="7916837" y="1966652"/>
            <a:ext cx="3187768" cy="3252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cs typeface="Calibri" panose="020F0502020204030204"/>
              </a:rPr>
              <a:t>429 </a:t>
            </a:r>
            <a:r>
              <a:rPr lang="en-US" dirty="0">
                <a:cs typeface="Calibri" panose="020F0502020204030204"/>
              </a:rPr>
              <a:t>students found a new section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75F7A4DB-1383-903F-9F54-38170185ED44}"/>
              </a:ext>
            </a:extLst>
          </p:cNvPr>
          <p:cNvSpPr txBox="1">
            <a:spLocks/>
          </p:cNvSpPr>
          <p:nvPr/>
        </p:nvSpPr>
        <p:spPr>
          <a:xfrm>
            <a:off x="7916838" y="2842383"/>
            <a:ext cx="3350526" cy="5868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cs typeface="Calibri" panose="020F0502020204030204"/>
              </a:rPr>
              <a:t>2211 </a:t>
            </a:r>
            <a:r>
              <a:rPr lang="en-US" dirty="0">
                <a:cs typeface="Calibri" panose="020F0502020204030204"/>
              </a:rPr>
              <a:t>students enrolled in the same section waitlisted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3AEBF55-57A2-C707-7E65-E3C2643FCE2A}"/>
              </a:ext>
            </a:extLst>
          </p:cNvPr>
          <p:cNvSpPr txBox="1"/>
          <p:nvPr/>
        </p:nvSpPr>
        <p:spPr>
          <a:xfrm>
            <a:off x="1046328" y="6124432"/>
            <a:ext cx="863448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Detailed analysis in Excel file </a:t>
            </a:r>
            <a:r>
              <a:rPr lang="en-US" dirty="0">
                <a:cs typeface="Calibri"/>
                <a:hlinkClick r:id="rId2"/>
              </a:rPr>
              <a:t>WAIT2ENRL_1234_2023-08-20_2023-09-09.xlsx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EEF191-9E40-E1A7-A307-15DEE5AC5BA1}"/>
              </a:ext>
            </a:extLst>
          </p:cNvPr>
          <p:cNvSpPr/>
          <p:nvPr/>
        </p:nvSpPr>
        <p:spPr>
          <a:xfrm>
            <a:off x="7804813" y="1663321"/>
            <a:ext cx="2994992" cy="7278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6C28FC-66D3-B3CA-AF8B-65AAC99731CC}"/>
              </a:ext>
            </a:extLst>
          </p:cNvPr>
          <p:cNvSpPr/>
          <p:nvPr/>
        </p:nvSpPr>
        <p:spPr>
          <a:xfrm>
            <a:off x="5905499" y="4392873"/>
            <a:ext cx="3446059" cy="142164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35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EE976-55C5-2F2A-C60F-05FAA89CB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Fall 2023: Failures in Enrollment Management</a:t>
            </a: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58D41E7-5954-EB04-3A98-24D8F10DC5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531209"/>
              </p:ext>
            </p:extLst>
          </p:nvPr>
        </p:nvGraphicFramePr>
        <p:xfrm>
          <a:off x="838199" y="1690688"/>
          <a:ext cx="10515601" cy="49824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025">
                  <a:extLst>
                    <a:ext uri="{9D8B030D-6E8A-4147-A177-3AD203B41FA5}">
                      <a16:colId xmlns:a16="http://schemas.microsoft.com/office/drawing/2014/main" val="1119643964"/>
                    </a:ext>
                  </a:extLst>
                </a:gridCol>
                <a:gridCol w="780045">
                  <a:extLst>
                    <a:ext uri="{9D8B030D-6E8A-4147-A177-3AD203B41FA5}">
                      <a16:colId xmlns:a16="http://schemas.microsoft.com/office/drawing/2014/main" val="916044962"/>
                    </a:ext>
                  </a:extLst>
                </a:gridCol>
                <a:gridCol w="600034">
                  <a:extLst>
                    <a:ext uri="{9D8B030D-6E8A-4147-A177-3AD203B41FA5}">
                      <a16:colId xmlns:a16="http://schemas.microsoft.com/office/drawing/2014/main" val="585485827"/>
                    </a:ext>
                  </a:extLst>
                </a:gridCol>
                <a:gridCol w="2625150">
                  <a:extLst>
                    <a:ext uri="{9D8B030D-6E8A-4147-A177-3AD203B41FA5}">
                      <a16:colId xmlns:a16="http://schemas.microsoft.com/office/drawing/2014/main" val="1479278336"/>
                    </a:ext>
                  </a:extLst>
                </a:gridCol>
                <a:gridCol w="600034">
                  <a:extLst>
                    <a:ext uri="{9D8B030D-6E8A-4147-A177-3AD203B41FA5}">
                      <a16:colId xmlns:a16="http://schemas.microsoft.com/office/drawing/2014/main" val="1210255265"/>
                    </a:ext>
                  </a:extLst>
                </a:gridCol>
                <a:gridCol w="690039">
                  <a:extLst>
                    <a:ext uri="{9D8B030D-6E8A-4147-A177-3AD203B41FA5}">
                      <a16:colId xmlns:a16="http://schemas.microsoft.com/office/drawing/2014/main" val="1654821575"/>
                    </a:ext>
                  </a:extLst>
                </a:gridCol>
                <a:gridCol w="600034">
                  <a:extLst>
                    <a:ext uri="{9D8B030D-6E8A-4147-A177-3AD203B41FA5}">
                      <a16:colId xmlns:a16="http://schemas.microsoft.com/office/drawing/2014/main" val="2445034178"/>
                    </a:ext>
                  </a:extLst>
                </a:gridCol>
                <a:gridCol w="945054">
                  <a:extLst>
                    <a:ext uri="{9D8B030D-6E8A-4147-A177-3AD203B41FA5}">
                      <a16:colId xmlns:a16="http://schemas.microsoft.com/office/drawing/2014/main" val="3780049843"/>
                    </a:ext>
                  </a:extLst>
                </a:gridCol>
                <a:gridCol w="855049">
                  <a:extLst>
                    <a:ext uri="{9D8B030D-6E8A-4147-A177-3AD203B41FA5}">
                      <a16:colId xmlns:a16="http://schemas.microsoft.com/office/drawing/2014/main" val="2333487347"/>
                    </a:ext>
                  </a:extLst>
                </a:gridCol>
                <a:gridCol w="780045">
                  <a:extLst>
                    <a:ext uri="{9D8B030D-6E8A-4147-A177-3AD203B41FA5}">
                      <a16:colId xmlns:a16="http://schemas.microsoft.com/office/drawing/2014/main" val="446258124"/>
                    </a:ext>
                  </a:extLst>
                </a:gridCol>
                <a:gridCol w="825047">
                  <a:extLst>
                    <a:ext uri="{9D8B030D-6E8A-4147-A177-3AD203B41FA5}">
                      <a16:colId xmlns:a16="http://schemas.microsoft.com/office/drawing/2014/main" val="3505379976"/>
                    </a:ext>
                  </a:extLst>
                </a:gridCol>
                <a:gridCol w="780045">
                  <a:extLst>
                    <a:ext uri="{9D8B030D-6E8A-4147-A177-3AD203B41FA5}">
                      <a16:colId xmlns:a16="http://schemas.microsoft.com/office/drawing/2014/main" val="4210333780"/>
                    </a:ext>
                  </a:extLst>
                </a:gridCol>
              </a:tblGrid>
              <a:tr h="2372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Term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Subject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Catalog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Descr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Section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ClassNbr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Session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RosterCount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StartDate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CancelDt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WaitCount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LostCount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10756903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PSYCH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GEN PSYCH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L6XX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42941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5/3/2023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00013639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BX91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40053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14W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9/11/2023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8/9/2023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86609893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A10X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40879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32850543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A3X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42997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14W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9/11/2023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7/25/2023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39731657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M6XX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42219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DYN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9/5/2023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6/5/2023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22206795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M3XX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42682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6/22/2023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43833498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L4XX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41926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5/12/2023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05772997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L4XA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41927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5/12/2023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45678591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L4XB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43264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5/12/2023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26598294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M2XX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43123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10145020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M2AX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43124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9771372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M2BX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43125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5736572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CHEM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30A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GENERAL CHEM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L6XX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43988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8/8/2023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33129699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CHEM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30A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GENERAL CHEM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L6LX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43989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8/8/2023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7857195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Composition/ Reading w Support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L5XX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41894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7/24/2023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86670497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Composition/ Reading w Support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L6XX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41922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6/7/2023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53562834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Composition/ Reading w Support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L7XX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42125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5/10/2023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50941160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Composition/ Reading w Support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M1XX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42718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5/30/2023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44606170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CIS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COMPUTER PRGM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L2XX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41476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7/19/2023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22912287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CIS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COMPUTER PRGM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L2LX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41477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7/19/2023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80816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023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EE976-55C5-2F2A-C60F-05FAA89CB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Fall 2023: </a:t>
            </a:r>
            <a:r>
              <a:rPr lang="en-US" b="1" dirty="0">
                <a:solidFill>
                  <a:srgbClr val="FF0000"/>
                </a:solidFill>
                <a:cs typeface="Calibri Light"/>
              </a:rPr>
              <a:t>Failures</a:t>
            </a:r>
            <a:r>
              <a:rPr lang="en-US" dirty="0">
                <a:cs typeface="Calibri Light"/>
              </a:rPr>
              <a:t> in Enrollment Management</a:t>
            </a: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58D41E7-5954-EB04-3A98-24D8F10DC59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199" y="1690688"/>
          <a:ext cx="10515601" cy="49824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025">
                  <a:extLst>
                    <a:ext uri="{9D8B030D-6E8A-4147-A177-3AD203B41FA5}">
                      <a16:colId xmlns:a16="http://schemas.microsoft.com/office/drawing/2014/main" val="1119643964"/>
                    </a:ext>
                  </a:extLst>
                </a:gridCol>
                <a:gridCol w="780045">
                  <a:extLst>
                    <a:ext uri="{9D8B030D-6E8A-4147-A177-3AD203B41FA5}">
                      <a16:colId xmlns:a16="http://schemas.microsoft.com/office/drawing/2014/main" val="916044962"/>
                    </a:ext>
                  </a:extLst>
                </a:gridCol>
                <a:gridCol w="600034">
                  <a:extLst>
                    <a:ext uri="{9D8B030D-6E8A-4147-A177-3AD203B41FA5}">
                      <a16:colId xmlns:a16="http://schemas.microsoft.com/office/drawing/2014/main" val="585485827"/>
                    </a:ext>
                  </a:extLst>
                </a:gridCol>
                <a:gridCol w="2625150">
                  <a:extLst>
                    <a:ext uri="{9D8B030D-6E8A-4147-A177-3AD203B41FA5}">
                      <a16:colId xmlns:a16="http://schemas.microsoft.com/office/drawing/2014/main" val="1479278336"/>
                    </a:ext>
                  </a:extLst>
                </a:gridCol>
                <a:gridCol w="600034">
                  <a:extLst>
                    <a:ext uri="{9D8B030D-6E8A-4147-A177-3AD203B41FA5}">
                      <a16:colId xmlns:a16="http://schemas.microsoft.com/office/drawing/2014/main" val="1210255265"/>
                    </a:ext>
                  </a:extLst>
                </a:gridCol>
                <a:gridCol w="690039">
                  <a:extLst>
                    <a:ext uri="{9D8B030D-6E8A-4147-A177-3AD203B41FA5}">
                      <a16:colId xmlns:a16="http://schemas.microsoft.com/office/drawing/2014/main" val="1654821575"/>
                    </a:ext>
                  </a:extLst>
                </a:gridCol>
                <a:gridCol w="600034">
                  <a:extLst>
                    <a:ext uri="{9D8B030D-6E8A-4147-A177-3AD203B41FA5}">
                      <a16:colId xmlns:a16="http://schemas.microsoft.com/office/drawing/2014/main" val="2445034178"/>
                    </a:ext>
                  </a:extLst>
                </a:gridCol>
                <a:gridCol w="945054">
                  <a:extLst>
                    <a:ext uri="{9D8B030D-6E8A-4147-A177-3AD203B41FA5}">
                      <a16:colId xmlns:a16="http://schemas.microsoft.com/office/drawing/2014/main" val="3780049843"/>
                    </a:ext>
                  </a:extLst>
                </a:gridCol>
                <a:gridCol w="855049">
                  <a:extLst>
                    <a:ext uri="{9D8B030D-6E8A-4147-A177-3AD203B41FA5}">
                      <a16:colId xmlns:a16="http://schemas.microsoft.com/office/drawing/2014/main" val="2333487347"/>
                    </a:ext>
                  </a:extLst>
                </a:gridCol>
                <a:gridCol w="780045">
                  <a:extLst>
                    <a:ext uri="{9D8B030D-6E8A-4147-A177-3AD203B41FA5}">
                      <a16:colId xmlns:a16="http://schemas.microsoft.com/office/drawing/2014/main" val="446258124"/>
                    </a:ext>
                  </a:extLst>
                </a:gridCol>
                <a:gridCol w="825047">
                  <a:extLst>
                    <a:ext uri="{9D8B030D-6E8A-4147-A177-3AD203B41FA5}">
                      <a16:colId xmlns:a16="http://schemas.microsoft.com/office/drawing/2014/main" val="3505379976"/>
                    </a:ext>
                  </a:extLst>
                </a:gridCol>
                <a:gridCol w="780045">
                  <a:extLst>
                    <a:ext uri="{9D8B030D-6E8A-4147-A177-3AD203B41FA5}">
                      <a16:colId xmlns:a16="http://schemas.microsoft.com/office/drawing/2014/main" val="4210333780"/>
                    </a:ext>
                  </a:extLst>
                </a:gridCol>
              </a:tblGrid>
              <a:tr h="2372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Term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Subject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Catalog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Descr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Section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ClassNbr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Session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RosterCount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StartDate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CancelDt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WaitCount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LostCount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10756903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PSYCH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GEN PSYCH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L6XX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42941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5/3/2023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00013639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BX91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40053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14W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9/11/2023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8/9/2023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86609893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A10X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40879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32850543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A3X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42997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14W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9/11/2023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7/25/2023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39731657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M6XX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42219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DYN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9/5/2023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6/5/2023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22206795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 and Reading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M3XX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42682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6/22/2023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43833498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L4XX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41926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5/12/2023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05772997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L4XA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41927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5/12/2023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45678591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L4XB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43264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5/12/2023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26598294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M2XX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43123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10145020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M2AX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43124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9771372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BIOL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TO 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M2BX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43125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5736572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CHEM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30A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GENERAL CHEM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L6XX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43988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8/8/2023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33129699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CHEM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30A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GENERAL CHEM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L6LX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43989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8/8/2023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7857195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Composition/ Reading w Support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L5XX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41894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7/24/2023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86670497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Composition/ Reading w Support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L6XX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41922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6/7/2023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53562834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Composition/ Reading w Support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L7XX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42125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5/10/2023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50941160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ENGL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Composition/ Reading w Support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M1XX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42718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5/30/2023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44606170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CIS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COMPUTER PRGM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L2XX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41476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7/19/2023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22912287"/>
                  </a:ext>
                </a:extLst>
              </a:tr>
              <a:tr h="23726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CIS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INTRO COMPUTER PRGM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L2LX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41477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8/21/2023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7/19/2023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S Shell Dlg 2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8081683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2AEC3F7-AFA2-A3F1-C4DC-BABD4BC71D50}"/>
              </a:ext>
            </a:extLst>
          </p:cNvPr>
          <p:cNvSpPr txBox="1"/>
          <p:nvPr/>
        </p:nvSpPr>
        <p:spPr>
          <a:xfrm>
            <a:off x="6696750" y="2041260"/>
            <a:ext cx="1606991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We have literally cancelled classes …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242869C-5705-E324-3BD6-8F9D8E036887}"/>
              </a:ext>
            </a:extLst>
          </p:cNvPr>
          <p:cNvSpPr/>
          <p:nvPr/>
        </p:nvSpPr>
        <p:spPr>
          <a:xfrm>
            <a:off x="659027" y="1606378"/>
            <a:ext cx="5436973" cy="5140411"/>
          </a:xfrm>
          <a:prstGeom prst="roundRect">
            <a:avLst>
              <a:gd name="adj" fmla="val 5685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75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2116</Words>
  <Application>Microsoft Office PowerPoint</Application>
  <PresentationFormat>Widescreen</PresentationFormat>
  <Paragraphs>1328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MS Shell Dlg 2</vt:lpstr>
      <vt:lpstr>office theme</vt:lpstr>
      <vt:lpstr>Case for Waitlist  Monitoring and Management,  and addressing admin failures</vt:lpstr>
      <vt:lpstr>Summer 2023 Waitlist Case Study</vt:lpstr>
      <vt:lpstr>Example Waitlist Data</vt:lpstr>
      <vt:lpstr>Summer 2023 Waitlist Analysis Results</vt:lpstr>
      <vt:lpstr>Summer 2023 Waitlist Analysis Results</vt:lpstr>
      <vt:lpstr>Fall 2023 Waitlist Analysis Results (waitlist data pulled Aug. 20; enrollment data pulled Sept. 9) </vt:lpstr>
      <vt:lpstr>Fall 2023 Waitlist Analysis Results (waitlist data pulled Aug. 20; enrollment data pulled Sept. 9) </vt:lpstr>
      <vt:lpstr>Fall 2023: Failures in Enrollment Management</vt:lpstr>
      <vt:lpstr>Fall 2023: Failures in Enrollment Management</vt:lpstr>
      <vt:lpstr>Fall 2023: Failures in Enrollment Management</vt:lpstr>
      <vt:lpstr>Fall 2023: Failures in Enrollment Management</vt:lpstr>
      <vt:lpstr>Fall 2023: Failures in Enrollment Management</vt:lpstr>
      <vt:lpstr>Fall 2023: Addressing the Failure</vt:lpstr>
      <vt:lpstr>Fall 2023: Addressing the Failure</vt:lpstr>
      <vt:lpstr>Fall 2023: Addressing the Failure</vt:lpstr>
      <vt:lpstr>Fall 2023: Addressing the Failure</vt:lpstr>
      <vt:lpstr>Fall 2023: Addressing the Failure</vt:lpstr>
      <vt:lpstr>Considerations for Effective Enrollment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Andrew Park</cp:lastModifiedBy>
  <cp:revision>291</cp:revision>
  <dcterms:created xsi:type="dcterms:W3CDTF">2023-07-27T14:15:32Z</dcterms:created>
  <dcterms:modified xsi:type="dcterms:W3CDTF">2023-09-14T20:09:55Z</dcterms:modified>
</cp:coreProperties>
</file>