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85" r:id="rId2"/>
    <p:sldId id="348" r:id="rId3"/>
    <p:sldId id="355" r:id="rId4"/>
    <p:sldId id="356" r:id="rId5"/>
    <p:sldId id="381" r:id="rId6"/>
    <p:sldId id="357" r:id="rId7"/>
    <p:sldId id="383" r:id="rId8"/>
    <p:sldId id="385" r:id="rId9"/>
    <p:sldId id="387" r:id="rId10"/>
    <p:sldId id="388" r:id="rId11"/>
    <p:sldId id="389" r:id="rId12"/>
    <p:sldId id="35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42D9D-5D6A-47F3-8C89-BE10868064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7298C1-CA96-4098-8C17-F91E9375B40D}">
      <dgm:prSet phldrT="[Text]"/>
      <dgm:spPr/>
      <dgm:t>
        <a:bodyPr/>
        <a:lstStyle/>
        <a:p>
          <a:r>
            <a:rPr lang="en-US" dirty="0"/>
            <a:t>Ben Leavitt, CPA, CFE – Lead Engagement Partner</a:t>
          </a:r>
        </a:p>
      </dgm:t>
    </dgm:pt>
    <dgm:pt modelId="{39FB01B7-0370-4E50-A238-6CDAEC7D438D}" type="parTrans" cxnId="{D211DF18-5E8F-40F4-8894-1D262BCA8F3D}">
      <dgm:prSet/>
      <dgm:spPr/>
      <dgm:t>
        <a:bodyPr/>
        <a:lstStyle/>
        <a:p>
          <a:endParaRPr lang="en-US"/>
        </a:p>
      </dgm:t>
    </dgm:pt>
    <dgm:pt modelId="{9AA39F25-F41B-4938-850C-361CBB40D9FE}" type="sibTrans" cxnId="{D211DF18-5E8F-40F4-8894-1D262BCA8F3D}">
      <dgm:prSet/>
      <dgm:spPr/>
      <dgm:t>
        <a:bodyPr/>
        <a:lstStyle/>
        <a:p>
          <a:endParaRPr lang="en-US"/>
        </a:p>
      </dgm:t>
    </dgm:pt>
    <dgm:pt modelId="{D393910B-662B-454C-AC6B-EC5C99AA27CC}">
      <dgm:prSet phldrT="[Text]"/>
      <dgm:spPr/>
      <dgm:t>
        <a:bodyPr/>
        <a:lstStyle/>
        <a:p>
          <a:pPr algn="just"/>
          <a:r>
            <a:rPr lang="en-US" dirty="0">
              <a:latin typeface="Segoe UI" panose="020B0502040204020203" pitchFamily="34" charset="0"/>
              <a:cs typeface="Segoe UI" panose="020B0502040204020203" pitchFamily="34" charset="0"/>
            </a:rPr>
            <a:t>Ben is the engagement partner who will oversee all aspects of the audit and will hold responsibility for signing the reports.  Ben or John will be in charge of 100% of audit work and are responsible for communication with District management.</a:t>
          </a:r>
        </a:p>
      </dgm:t>
    </dgm:pt>
    <dgm:pt modelId="{1915AECD-CD55-4E39-9CCF-1C445A59881B}" type="parTrans" cxnId="{417E5C00-F4BD-4E84-966B-0B4F7550E18C}">
      <dgm:prSet/>
      <dgm:spPr/>
      <dgm:t>
        <a:bodyPr/>
        <a:lstStyle/>
        <a:p>
          <a:endParaRPr lang="en-US"/>
        </a:p>
      </dgm:t>
    </dgm:pt>
    <dgm:pt modelId="{CBDCCF96-F003-4EE4-A4DA-7288A8507765}" type="sibTrans" cxnId="{417E5C00-F4BD-4E84-966B-0B4F7550E18C}">
      <dgm:prSet/>
      <dgm:spPr/>
      <dgm:t>
        <a:bodyPr/>
        <a:lstStyle/>
        <a:p>
          <a:endParaRPr lang="en-US"/>
        </a:p>
      </dgm:t>
    </dgm:pt>
    <dgm:pt modelId="{013F0D71-7915-42CD-9646-C44DF396CCF3}">
      <dgm:prSet phldrT="[Text]"/>
      <dgm:spPr/>
      <dgm:t>
        <a:bodyPr/>
        <a:lstStyle/>
        <a:p>
          <a:r>
            <a:rPr lang="en-US" dirty="0"/>
            <a:t>Dennis Maschke, CPA, MBA – Quality Control and Planning Partner</a:t>
          </a:r>
        </a:p>
      </dgm:t>
    </dgm:pt>
    <dgm:pt modelId="{9AF50D74-3AD4-496E-8DD7-64E12CFA57F5}" type="parTrans" cxnId="{4EEF9BF4-14AE-46E6-9940-C77912EC4B74}">
      <dgm:prSet/>
      <dgm:spPr/>
      <dgm:t>
        <a:bodyPr/>
        <a:lstStyle/>
        <a:p>
          <a:endParaRPr lang="en-US"/>
        </a:p>
      </dgm:t>
    </dgm:pt>
    <dgm:pt modelId="{34A4B3B2-92BA-4DEF-B933-6367E91843BC}" type="sibTrans" cxnId="{4EEF9BF4-14AE-46E6-9940-C77912EC4B74}">
      <dgm:prSet/>
      <dgm:spPr/>
      <dgm:t>
        <a:bodyPr/>
        <a:lstStyle/>
        <a:p>
          <a:endParaRPr lang="en-US"/>
        </a:p>
      </dgm:t>
    </dgm:pt>
    <dgm:pt modelId="{8A83FF6D-8F3E-4E8C-9009-D449F92523B3}">
      <dgm:prSet phldrT="[Text]"/>
      <dgm:spPr/>
      <dgm:t>
        <a:bodyPr/>
        <a:lstStyle/>
        <a:p>
          <a:pPr algn="just">
            <a:buFont typeface="Arial" panose="020B0604020202020204" pitchFamily="34" charset="0"/>
            <a:buChar char="•"/>
          </a:pPr>
          <a:r>
            <a:rPr lang="en-US" dirty="0">
              <a:latin typeface="Segoe UI" panose="020B0502040204020203" pitchFamily="34" charset="0"/>
              <a:cs typeface="Segoe UI" panose="020B0502040204020203" pitchFamily="34" charset="0"/>
            </a:rPr>
            <a:t>Dennis will oversee the audit deliverables and will perform the second partner review on all audit work.</a:t>
          </a:r>
          <a:endParaRPr lang="en-US" dirty="0"/>
        </a:p>
      </dgm:t>
    </dgm:pt>
    <dgm:pt modelId="{5E0983B5-6421-4D4C-8585-EDC8E370AC3E}" type="parTrans" cxnId="{6C36BE52-3C47-49D4-8A4A-637FC76514F2}">
      <dgm:prSet/>
      <dgm:spPr/>
      <dgm:t>
        <a:bodyPr/>
        <a:lstStyle/>
        <a:p>
          <a:endParaRPr lang="en-US"/>
        </a:p>
      </dgm:t>
    </dgm:pt>
    <dgm:pt modelId="{ACDD7343-36B8-4C9E-81ED-E3D24B00A544}" type="sibTrans" cxnId="{6C36BE52-3C47-49D4-8A4A-637FC76514F2}">
      <dgm:prSet/>
      <dgm:spPr/>
      <dgm:t>
        <a:bodyPr/>
        <a:lstStyle/>
        <a:p>
          <a:endParaRPr lang="en-US"/>
        </a:p>
      </dgm:t>
    </dgm:pt>
    <dgm:pt modelId="{A8AA0F77-2E8C-4224-964D-C4225A344FF3}">
      <dgm:prSet phldrT="[Text]"/>
      <dgm:spPr/>
      <dgm:t>
        <a:bodyPr/>
        <a:lstStyle/>
        <a:p>
          <a:r>
            <a:rPr lang="en-US" dirty="0"/>
            <a:t>John Dominguez, CPA, CFE, CGMA – Engagement Senior Manager</a:t>
          </a:r>
        </a:p>
      </dgm:t>
    </dgm:pt>
    <dgm:pt modelId="{E73D8FD0-D02C-4F02-A861-4331D5508443}" type="parTrans" cxnId="{05BF6743-9BF4-40AA-8F8B-F9CEC64C18A9}">
      <dgm:prSet/>
      <dgm:spPr/>
      <dgm:t>
        <a:bodyPr/>
        <a:lstStyle/>
        <a:p>
          <a:endParaRPr lang="en-US"/>
        </a:p>
      </dgm:t>
    </dgm:pt>
    <dgm:pt modelId="{1174DD22-E116-41D0-A956-A8F4B2B62202}" type="sibTrans" cxnId="{05BF6743-9BF4-40AA-8F8B-F9CEC64C18A9}">
      <dgm:prSet/>
      <dgm:spPr/>
      <dgm:t>
        <a:bodyPr/>
        <a:lstStyle/>
        <a:p>
          <a:endParaRPr lang="en-US"/>
        </a:p>
      </dgm:t>
    </dgm:pt>
    <dgm:pt modelId="{A93F805E-3606-4671-91C5-82D0FC9E391B}">
      <dgm:prSet phldrT="[Text]"/>
      <dgm:spPr/>
      <dgm:t>
        <a:bodyPr/>
        <a:lstStyle/>
        <a:p>
          <a:r>
            <a:rPr lang="en-US" dirty="0"/>
            <a:t>Steven Currie, CPA – Engagement Manager</a:t>
          </a:r>
        </a:p>
      </dgm:t>
    </dgm:pt>
    <dgm:pt modelId="{9EB821DD-7311-4733-8E07-518C2D34C54C}" type="parTrans" cxnId="{362EB471-C2BB-45EF-A4AF-000121FF6FBE}">
      <dgm:prSet/>
      <dgm:spPr/>
      <dgm:t>
        <a:bodyPr/>
        <a:lstStyle/>
        <a:p>
          <a:endParaRPr lang="en-US"/>
        </a:p>
      </dgm:t>
    </dgm:pt>
    <dgm:pt modelId="{DA9626A7-04D1-486B-9BE4-7FECAD24C130}" type="sibTrans" cxnId="{362EB471-C2BB-45EF-A4AF-000121FF6FBE}">
      <dgm:prSet/>
      <dgm:spPr/>
      <dgm:t>
        <a:bodyPr/>
        <a:lstStyle/>
        <a:p>
          <a:endParaRPr lang="en-US"/>
        </a:p>
      </dgm:t>
    </dgm:pt>
    <dgm:pt modelId="{920B2000-EE40-484B-BA7A-B42208BD8189}">
      <dgm:prSet phldrT="[Text]"/>
      <dgm:spPr/>
      <dgm:t>
        <a:bodyPr/>
        <a:lstStyle/>
        <a:p>
          <a:pPr algn="just">
            <a:buFont typeface="Arial" panose="020B0604020202020204" pitchFamily="34" charset="0"/>
            <a:buChar char="•"/>
          </a:pPr>
          <a:r>
            <a:rPr lang="en-US" dirty="0">
              <a:latin typeface="Segoe UI" panose="020B0502040204020203" pitchFamily="34" charset="0"/>
              <a:cs typeface="Segoe UI" panose="020B0502040204020203" pitchFamily="34" charset="0"/>
            </a:rPr>
            <a:t>In addition to performing various areas of fieldwork, John will be tasked with supervising the engagement fieldwork team.</a:t>
          </a:r>
          <a:endParaRPr lang="en-US" dirty="0"/>
        </a:p>
      </dgm:t>
    </dgm:pt>
    <dgm:pt modelId="{CC013051-EDF9-4648-BEA2-AC3BC4DEE79A}" type="parTrans" cxnId="{4864C99F-61C6-4568-9EFC-8812A372F716}">
      <dgm:prSet/>
      <dgm:spPr/>
      <dgm:t>
        <a:bodyPr/>
        <a:lstStyle/>
        <a:p>
          <a:endParaRPr lang="en-US"/>
        </a:p>
      </dgm:t>
    </dgm:pt>
    <dgm:pt modelId="{922358AA-4822-4AFC-890E-4AEF559C378A}" type="sibTrans" cxnId="{4864C99F-61C6-4568-9EFC-8812A372F716}">
      <dgm:prSet/>
      <dgm:spPr/>
      <dgm:t>
        <a:bodyPr/>
        <a:lstStyle/>
        <a:p>
          <a:endParaRPr lang="en-US"/>
        </a:p>
      </dgm:t>
    </dgm:pt>
    <dgm:pt modelId="{0AD53E78-5783-4A06-A059-016B94A334EB}">
      <dgm:prSet phldrT="[Text]"/>
      <dgm:spPr/>
      <dgm:t>
        <a:bodyPr/>
        <a:lstStyle/>
        <a:p>
          <a:pPr algn="just">
            <a:buFont typeface="Arial" panose="020B0604020202020204" pitchFamily="34" charset="0"/>
            <a:buChar char="•"/>
          </a:pPr>
          <a:r>
            <a:rPr lang="en-US" dirty="0">
              <a:latin typeface="Segoe UI" panose="020B0502040204020203" pitchFamily="34" charset="0"/>
              <a:cs typeface="Segoe UI" panose="020B0502040204020203" pitchFamily="34" charset="0"/>
            </a:rPr>
            <a:t>Steven will be responsible for supervising the engagement seniors and staff and performing various areas of fieldwork.</a:t>
          </a:r>
        </a:p>
      </dgm:t>
    </dgm:pt>
    <dgm:pt modelId="{9F1C2A5E-E04D-4892-9FA4-6373CD5F7DAE}" type="parTrans" cxnId="{89B962F3-3967-49D2-997D-13B7D4E105EA}">
      <dgm:prSet/>
      <dgm:spPr/>
      <dgm:t>
        <a:bodyPr/>
        <a:lstStyle/>
        <a:p>
          <a:endParaRPr lang="en-US"/>
        </a:p>
      </dgm:t>
    </dgm:pt>
    <dgm:pt modelId="{09ACB61F-D6EB-4C6F-A1EB-AF7BFAEFB90B}" type="sibTrans" cxnId="{89B962F3-3967-49D2-997D-13B7D4E105EA}">
      <dgm:prSet/>
      <dgm:spPr/>
      <dgm:t>
        <a:bodyPr/>
        <a:lstStyle/>
        <a:p>
          <a:endParaRPr lang="en-US"/>
        </a:p>
      </dgm:t>
    </dgm:pt>
    <dgm:pt modelId="{AD9AA90F-48E3-4BD7-A0A8-D3D00C15EA46}">
      <dgm:prSet phldrT="[Text]"/>
      <dgm:spPr/>
      <dgm:t>
        <a:bodyPr/>
        <a:lstStyle/>
        <a:p>
          <a:pPr>
            <a:buFont typeface="Arial" panose="020B0604020202020204" pitchFamily="34" charset="0"/>
            <a:buChar char="•"/>
          </a:pPr>
          <a:r>
            <a:rPr lang="en-US" dirty="0">
              <a:latin typeface="Segoe UI" panose="020B0502040204020203" pitchFamily="34" charset="0"/>
              <a:cs typeface="Segoe UI" panose="020B0502040204020203" pitchFamily="34" charset="0"/>
            </a:rPr>
            <a:t>Kyle Holtz- Lead Engagement Senior</a:t>
          </a:r>
          <a:endParaRPr lang="en-US" dirty="0"/>
        </a:p>
      </dgm:t>
    </dgm:pt>
    <dgm:pt modelId="{0740C2E9-F7DD-449F-81B1-709E4549D3E6}" type="parTrans" cxnId="{B137725B-3A79-4722-9C66-C5544DF91D1E}">
      <dgm:prSet/>
      <dgm:spPr/>
      <dgm:t>
        <a:bodyPr/>
        <a:lstStyle/>
        <a:p>
          <a:endParaRPr lang="en-US"/>
        </a:p>
      </dgm:t>
    </dgm:pt>
    <dgm:pt modelId="{397AE71A-423D-4B56-A523-C8167AD13D18}" type="sibTrans" cxnId="{B137725B-3A79-4722-9C66-C5544DF91D1E}">
      <dgm:prSet/>
      <dgm:spPr/>
      <dgm:t>
        <a:bodyPr/>
        <a:lstStyle/>
        <a:p>
          <a:endParaRPr lang="en-US"/>
        </a:p>
      </dgm:t>
    </dgm:pt>
    <dgm:pt modelId="{030807DF-17C6-4C1E-8D95-6F8877BBF457}">
      <dgm:prSet/>
      <dgm:spPr/>
      <dgm:t>
        <a:bodyPr/>
        <a:lstStyle/>
        <a:p>
          <a:pPr algn="just">
            <a:buFont typeface="Arial" panose="020B0604020202020204" pitchFamily="34" charset="0"/>
            <a:buChar char="•"/>
          </a:pPr>
          <a:r>
            <a:rPr lang="en-US" dirty="0">
              <a:latin typeface="Segoe UI" panose="020B0502040204020203" pitchFamily="34" charset="0"/>
              <a:cs typeface="Segoe UI" panose="020B0502040204020203" pitchFamily="34" charset="0"/>
            </a:rPr>
            <a:t>Kyle will be responsible for supervising the engagement staff and performing various areas of fieldwork.</a:t>
          </a:r>
        </a:p>
      </dgm:t>
    </dgm:pt>
    <dgm:pt modelId="{BEBB4A46-A277-4297-BD13-8C71BCA47D51}" type="parTrans" cxnId="{3C743058-53E3-4004-8C52-AF12525AA8BE}">
      <dgm:prSet/>
      <dgm:spPr/>
      <dgm:t>
        <a:bodyPr/>
        <a:lstStyle/>
        <a:p>
          <a:endParaRPr lang="en-US"/>
        </a:p>
      </dgm:t>
    </dgm:pt>
    <dgm:pt modelId="{7D007E34-E6DD-42CA-96AC-C086AE34AB33}" type="sibTrans" cxnId="{3C743058-53E3-4004-8C52-AF12525AA8BE}">
      <dgm:prSet/>
      <dgm:spPr/>
      <dgm:t>
        <a:bodyPr/>
        <a:lstStyle/>
        <a:p>
          <a:endParaRPr lang="en-US"/>
        </a:p>
      </dgm:t>
    </dgm:pt>
    <dgm:pt modelId="{BE6CB21F-CE57-438D-B46A-C30E44DCB0B2}" type="pres">
      <dgm:prSet presAssocID="{F9D42D9D-5D6A-47F3-8C89-BE10868064FB}" presName="linear" presStyleCnt="0">
        <dgm:presLayoutVars>
          <dgm:animLvl val="lvl"/>
          <dgm:resizeHandles val="exact"/>
        </dgm:presLayoutVars>
      </dgm:prSet>
      <dgm:spPr/>
    </dgm:pt>
    <dgm:pt modelId="{9DA4FEFF-82D6-42AA-9507-30BBBCC32B75}" type="pres">
      <dgm:prSet presAssocID="{A87298C1-CA96-4098-8C17-F91E9375B40D}" presName="parentText" presStyleLbl="node1" presStyleIdx="0" presStyleCnt="5">
        <dgm:presLayoutVars>
          <dgm:chMax val="0"/>
          <dgm:bulletEnabled val="1"/>
        </dgm:presLayoutVars>
      </dgm:prSet>
      <dgm:spPr/>
    </dgm:pt>
    <dgm:pt modelId="{3393E214-37C1-4BD9-9CC7-9EFC821CB67D}" type="pres">
      <dgm:prSet presAssocID="{A87298C1-CA96-4098-8C17-F91E9375B40D}" presName="childText" presStyleLbl="revTx" presStyleIdx="0" presStyleCnt="5">
        <dgm:presLayoutVars>
          <dgm:bulletEnabled val="1"/>
        </dgm:presLayoutVars>
      </dgm:prSet>
      <dgm:spPr/>
    </dgm:pt>
    <dgm:pt modelId="{7A8E7E73-6059-4522-BE62-B6B53EF0D5F8}" type="pres">
      <dgm:prSet presAssocID="{013F0D71-7915-42CD-9646-C44DF396CCF3}" presName="parentText" presStyleLbl="node1" presStyleIdx="1" presStyleCnt="5">
        <dgm:presLayoutVars>
          <dgm:chMax val="0"/>
          <dgm:bulletEnabled val="1"/>
        </dgm:presLayoutVars>
      </dgm:prSet>
      <dgm:spPr/>
    </dgm:pt>
    <dgm:pt modelId="{E64D7869-E53E-4BC4-938A-89187A7115C3}" type="pres">
      <dgm:prSet presAssocID="{013F0D71-7915-42CD-9646-C44DF396CCF3}" presName="childText" presStyleLbl="revTx" presStyleIdx="1" presStyleCnt="5">
        <dgm:presLayoutVars>
          <dgm:bulletEnabled val="1"/>
        </dgm:presLayoutVars>
      </dgm:prSet>
      <dgm:spPr/>
    </dgm:pt>
    <dgm:pt modelId="{E11E2645-3182-4965-AD27-A84C69151162}" type="pres">
      <dgm:prSet presAssocID="{A8AA0F77-2E8C-4224-964D-C4225A344FF3}" presName="parentText" presStyleLbl="node1" presStyleIdx="2" presStyleCnt="5">
        <dgm:presLayoutVars>
          <dgm:chMax val="0"/>
          <dgm:bulletEnabled val="1"/>
        </dgm:presLayoutVars>
      </dgm:prSet>
      <dgm:spPr/>
    </dgm:pt>
    <dgm:pt modelId="{201F20A0-31C4-47DD-8F33-6290E5EC752D}" type="pres">
      <dgm:prSet presAssocID="{A8AA0F77-2E8C-4224-964D-C4225A344FF3}" presName="childText" presStyleLbl="revTx" presStyleIdx="2" presStyleCnt="5">
        <dgm:presLayoutVars>
          <dgm:bulletEnabled val="1"/>
        </dgm:presLayoutVars>
      </dgm:prSet>
      <dgm:spPr/>
    </dgm:pt>
    <dgm:pt modelId="{DC44C15D-F4B0-4EAC-B34E-7B2E381CB9FE}" type="pres">
      <dgm:prSet presAssocID="{A93F805E-3606-4671-91C5-82D0FC9E391B}" presName="parentText" presStyleLbl="node1" presStyleIdx="3" presStyleCnt="5">
        <dgm:presLayoutVars>
          <dgm:chMax val="0"/>
          <dgm:bulletEnabled val="1"/>
        </dgm:presLayoutVars>
      </dgm:prSet>
      <dgm:spPr/>
    </dgm:pt>
    <dgm:pt modelId="{1241B983-D68D-48A9-BE96-D792FF97186F}" type="pres">
      <dgm:prSet presAssocID="{A93F805E-3606-4671-91C5-82D0FC9E391B}" presName="childText" presStyleLbl="revTx" presStyleIdx="3" presStyleCnt="5">
        <dgm:presLayoutVars>
          <dgm:bulletEnabled val="1"/>
        </dgm:presLayoutVars>
      </dgm:prSet>
      <dgm:spPr/>
    </dgm:pt>
    <dgm:pt modelId="{229D7282-6A73-4113-9DCC-DCCDCC168073}" type="pres">
      <dgm:prSet presAssocID="{AD9AA90F-48E3-4BD7-A0A8-D3D00C15EA46}" presName="parentText" presStyleLbl="node1" presStyleIdx="4" presStyleCnt="5">
        <dgm:presLayoutVars>
          <dgm:chMax val="0"/>
          <dgm:bulletEnabled val="1"/>
        </dgm:presLayoutVars>
      </dgm:prSet>
      <dgm:spPr/>
    </dgm:pt>
    <dgm:pt modelId="{24110274-2F63-434A-9DDE-4E6F6540842F}" type="pres">
      <dgm:prSet presAssocID="{AD9AA90F-48E3-4BD7-A0A8-D3D00C15EA46}" presName="childText" presStyleLbl="revTx" presStyleIdx="4" presStyleCnt="5">
        <dgm:presLayoutVars>
          <dgm:bulletEnabled val="1"/>
        </dgm:presLayoutVars>
      </dgm:prSet>
      <dgm:spPr/>
    </dgm:pt>
  </dgm:ptLst>
  <dgm:cxnLst>
    <dgm:cxn modelId="{417E5C00-F4BD-4E84-966B-0B4F7550E18C}" srcId="{A87298C1-CA96-4098-8C17-F91E9375B40D}" destId="{D393910B-662B-454C-AC6B-EC5C99AA27CC}" srcOrd="0" destOrd="0" parTransId="{1915AECD-CD55-4E39-9CCF-1C445A59881B}" sibTransId="{CBDCCF96-F003-4EE4-A4DA-7288A8507765}"/>
    <dgm:cxn modelId="{96997E09-DEB5-47A5-ABCA-83D5A316404E}" type="presOf" srcId="{A8AA0F77-2E8C-4224-964D-C4225A344FF3}" destId="{E11E2645-3182-4965-AD27-A84C69151162}" srcOrd="0" destOrd="0" presId="urn:microsoft.com/office/officeart/2005/8/layout/vList2"/>
    <dgm:cxn modelId="{D211DF18-5E8F-40F4-8894-1D262BCA8F3D}" srcId="{F9D42D9D-5D6A-47F3-8C89-BE10868064FB}" destId="{A87298C1-CA96-4098-8C17-F91E9375B40D}" srcOrd="0" destOrd="0" parTransId="{39FB01B7-0370-4E50-A238-6CDAEC7D438D}" sibTransId="{9AA39F25-F41B-4938-850C-361CBB40D9FE}"/>
    <dgm:cxn modelId="{8AC55C35-7754-4433-B19E-893285406873}" type="presOf" srcId="{A93F805E-3606-4671-91C5-82D0FC9E391B}" destId="{DC44C15D-F4B0-4EAC-B34E-7B2E381CB9FE}" srcOrd="0" destOrd="0" presId="urn:microsoft.com/office/officeart/2005/8/layout/vList2"/>
    <dgm:cxn modelId="{B137725B-3A79-4722-9C66-C5544DF91D1E}" srcId="{F9D42D9D-5D6A-47F3-8C89-BE10868064FB}" destId="{AD9AA90F-48E3-4BD7-A0A8-D3D00C15EA46}" srcOrd="4" destOrd="0" parTransId="{0740C2E9-F7DD-449F-81B1-709E4549D3E6}" sibTransId="{397AE71A-423D-4B56-A523-C8167AD13D18}"/>
    <dgm:cxn modelId="{05BF6743-9BF4-40AA-8F8B-F9CEC64C18A9}" srcId="{F9D42D9D-5D6A-47F3-8C89-BE10868064FB}" destId="{A8AA0F77-2E8C-4224-964D-C4225A344FF3}" srcOrd="2" destOrd="0" parTransId="{E73D8FD0-D02C-4F02-A861-4331D5508443}" sibTransId="{1174DD22-E116-41D0-A956-A8F4B2B62202}"/>
    <dgm:cxn modelId="{362EB471-C2BB-45EF-A4AF-000121FF6FBE}" srcId="{F9D42D9D-5D6A-47F3-8C89-BE10868064FB}" destId="{A93F805E-3606-4671-91C5-82D0FC9E391B}" srcOrd="3" destOrd="0" parTransId="{9EB821DD-7311-4733-8E07-518C2D34C54C}" sibTransId="{DA9626A7-04D1-486B-9BE4-7FECAD24C130}"/>
    <dgm:cxn modelId="{6C36BE52-3C47-49D4-8A4A-637FC76514F2}" srcId="{013F0D71-7915-42CD-9646-C44DF396CCF3}" destId="{8A83FF6D-8F3E-4E8C-9009-D449F92523B3}" srcOrd="0" destOrd="0" parTransId="{5E0983B5-6421-4D4C-8585-EDC8E370AC3E}" sibTransId="{ACDD7343-36B8-4C9E-81ED-E3D24B00A544}"/>
    <dgm:cxn modelId="{3C743058-53E3-4004-8C52-AF12525AA8BE}" srcId="{AD9AA90F-48E3-4BD7-A0A8-D3D00C15EA46}" destId="{030807DF-17C6-4C1E-8D95-6F8877BBF457}" srcOrd="0" destOrd="0" parTransId="{BEBB4A46-A277-4297-BD13-8C71BCA47D51}" sibTransId="{7D007E34-E6DD-42CA-96AC-C086AE34AB33}"/>
    <dgm:cxn modelId="{C34C7A90-7027-47F9-A70D-E07FAC08792A}" type="presOf" srcId="{030807DF-17C6-4C1E-8D95-6F8877BBF457}" destId="{24110274-2F63-434A-9DDE-4E6F6540842F}" srcOrd="0" destOrd="0" presId="urn:microsoft.com/office/officeart/2005/8/layout/vList2"/>
    <dgm:cxn modelId="{A8320C93-654E-4AC1-A56C-80DAFB6B7D65}" type="presOf" srcId="{D393910B-662B-454C-AC6B-EC5C99AA27CC}" destId="{3393E214-37C1-4BD9-9CC7-9EFC821CB67D}" srcOrd="0" destOrd="0" presId="urn:microsoft.com/office/officeart/2005/8/layout/vList2"/>
    <dgm:cxn modelId="{4014AD93-4FDF-492D-BA2E-B63CF809F2F9}" type="presOf" srcId="{AD9AA90F-48E3-4BD7-A0A8-D3D00C15EA46}" destId="{229D7282-6A73-4113-9DCC-DCCDCC168073}" srcOrd="0" destOrd="0" presId="urn:microsoft.com/office/officeart/2005/8/layout/vList2"/>
    <dgm:cxn modelId="{593B949A-BC97-46DD-847F-E9634936F9E1}" type="presOf" srcId="{920B2000-EE40-484B-BA7A-B42208BD8189}" destId="{201F20A0-31C4-47DD-8F33-6290E5EC752D}" srcOrd="0" destOrd="0" presId="urn:microsoft.com/office/officeart/2005/8/layout/vList2"/>
    <dgm:cxn modelId="{4864C99F-61C6-4568-9EFC-8812A372F716}" srcId="{A8AA0F77-2E8C-4224-964D-C4225A344FF3}" destId="{920B2000-EE40-484B-BA7A-B42208BD8189}" srcOrd="0" destOrd="0" parTransId="{CC013051-EDF9-4648-BEA2-AC3BC4DEE79A}" sibTransId="{922358AA-4822-4AFC-890E-4AEF559C378A}"/>
    <dgm:cxn modelId="{5E8440A4-10DD-436D-BA4E-D9079D092302}" type="presOf" srcId="{F9D42D9D-5D6A-47F3-8C89-BE10868064FB}" destId="{BE6CB21F-CE57-438D-B46A-C30E44DCB0B2}" srcOrd="0" destOrd="0" presId="urn:microsoft.com/office/officeart/2005/8/layout/vList2"/>
    <dgm:cxn modelId="{70D6D5BE-992A-44A5-9646-4F0A5EF36AC7}" type="presOf" srcId="{8A83FF6D-8F3E-4E8C-9009-D449F92523B3}" destId="{E64D7869-E53E-4BC4-938A-89187A7115C3}" srcOrd="0" destOrd="0" presId="urn:microsoft.com/office/officeart/2005/8/layout/vList2"/>
    <dgm:cxn modelId="{A84E83DA-8B4D-4692-9D13-605B35446AA3}" type="presOf" srcId="{013F0D71-7915-42CD-9646-C44DF396CCF3}" destId="{7A8E7E73-6059-4522-BE62-B6B53EF0D5F8}" srcOrd="0" destOrd="0" presId="urn:microsoft.com/office/officeart/2005/8/layout/vList2"/>
    <dgm:cxn modelId="{CA7635E0-D4DA-42F1-85BB-F7B1E81857C1}" type="presOf" srcId="{0AD53E78-5783-4A06-A059-016B94A334EB}" destId="{1241B983-D68D-48A9-BE96-D792FF97186F}" srcOrd="0" destOrd="0" presId="urn:microsoft.com/office/officeart/2005/8/layout/vList2"/>
    <dgm:cxn modelId="{0793E1E9-9E47-48F5-8534-DE60699A7684}" type="presOf" srcId="{A87298C1-CA96-4098-8C17-F91E9375B40D}" destId="{9DA4FEFF-82D6-42AA-9507-30BBBCC32B75}" srcOrd="0" destOrd="0" presId="urn:microsoft.com/office/officeart/2005/8/layout/vList2"/>
    <dgm:cxn modelId="{89B962F3-3967-49D2-997D-13B7D4E105EA}" srcId="{A93F805E-3606-4671-91C5-82D0FC9E391B}" destId="{0AD53E78-5783-4A06-A059-016B94A334EB}" srcOrd="0" destOrd="0" parTransId="{9F1C2A5E-E04D-4892-9FA4-6373CD5F7DAE}" sibTransId="{09ACB61F-D6EB-4C6F-A1EB-AF7BFAEFB90B}"/>
    <dgm:cxn modelId="{4EEF9BF4-14AE-46E6-9940-C77912EC4B74}" srcId="{F9D42D9D-5D6A-47F3-8C89-BE10868064FB}" destId="{013F0D71-7915-42CD-9646-C44DF396CCF3}" srcOrd="1" destOrd="0" parTransId="{9AF50D74-3AD4-496E-8DD7-64E12CFA57F5}" sibTransId="{34A4B3B2-92BA-4DEF-B933-6367E91843BC}"/>
    <dgm:cxn modelId="{FBB07469-655E-4F65-99A3-3CDAC113B589}" type="presParOf" srcId="{BE6CB21F-CE57-438D-B46A-C30E44DCB0B2}" destId="{9DA4FEFF-82D6-42AA-9507-30BBBCC32B75}" srcOrd="0" destOrd="0" presId="urn:microsoft.com/office/officeart/2005/8/layout/vList2"/>
    <dgm:cxn modelId="{FF88870F-1864-4D6A-8975-4589105D3F8F}" type="presParOf" srcId="{BE6CB21F-CE57-438D-B46A-C30E44DCB0B2}" destId="{3393E214-37C1-4BD9-9CC7-9EFC821CB67D}" srcOrd="1" destOrd="0" presId="urn:microsoft.com/office/officeart/2005/8/layout/vList2"/>
    <dgm:cxn modelId="{DC77B14F-1526-4331-A011-7C7AA131C6E7}" type="presParOf" srcId="{BE6CB21F-CE57-438D-B46A-C30E44DCB0B2}" destId="{7A8E7E73-6059-4522-BE62-B6B53EF0D5F8}" srcOrd="2" destOrd="0" presId="urn:microsoft.com/office/officeart/2005/8/layout/vList2"/>
    <dgm:cxn modelId="{0AB6FBF0-3580-43E7-AA7D-8D0F80C05839}" type="presParOf" srcId="{BE6CB21F-CE57-438D-B46A-C30E44DCB0B2}" destId="{E64D7869-E53E-4BC4-938A-89187A7115C3}" srcOrd="3" destOrd="0" presId="urn:microsoft.com/office/officeart/2005/8/layout/vList2"/>
    <dgm:cxn modelId="{0AB9BAD7-BAE3-4EFD-924F-0D19B516C6A3}" type="presParOf" srcId="{BE6CB21F-CE57-438D-B46A-C30E44DCB0B2}" destId="{E11E2645-3182-4965-AD27-A84C69151162}" srcOrd="4" destOrd="0" presId="urn:microsoft.com/office/officeart/2005/8/layout/vList2"/>
    <dgm:cxn modelId="{1D4D6CAA-B92E-42EA-8FB2-EF6EB5C219E8}" type="presParOf" srcId="{BE6CB21F-CE57-438D-B46A-C30E44DCB0B2}" destId="{201F20A0-31C4-47DD-8F33-6290E5EC752D}" srcOrd="5" destOrd="0" presId="urn:microsoft.com/office/officeart/2005/8/layout/vList2"/>
    <dgm:cxn modelId="{D98A41DA-A51D-4D8D-B642-B36BE6A5E1D2}" type="presParOf" srcId="{BE6CB21F-CE57-438D-B46A-C30E44DCB0B2}" destId="{DC44C15D-F4B0-4EAC-B34E-7B2E381CB9FE}" srcOrd="6" destOrd="0" presId="urn:microsoft.com/office/officeart/2005/8/layout/vList2"/>
    <dgm:cxn modelId="{1B39EDBA-2A85-4B7D-9C8C-3DDF178C17B8}" type="presParOf" srcId="{BE6CB21F-CE57-438D-B46A-C30E44DCB0B2}" destId="{1241B983-D68D-48A9-BE96-D792FF97186F}" srcOrd="7" destOrd="0" presId="urn:microsoft.com/office/officeart/2005/8/layout/vList2"/>
    <dgm:cxn modelId="{D1E78566-D79E-49CF-AB85-5E2A36068068}" type="presParOf" srcId="{BE6CB21F-CE57-438D-B46A-C30E44DCB0B2}" destId="{229D7282-6A73-4113-9DCC-DCCDCC168073}" srcOrd="8" destOrd="0" presId="urn:microsoft.com/office/officeart/2005/8/layout/vList2"/>
    <dgm:cxn modelId="{E77D55F8-4316-4A12-A653-75D30198990A}" type="presParOf" srcId="{BE6CB21F-CE57-438D-B46A-C30E44DCB0B2}" destId="{24110274-2F63-434A-9DDE-4E6F6540842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42D9D-5D6A-47F3-8C89-BE10868064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7298C1-CA96-4098-8C17-F91E9375B40D}">
      <dgm:prSet phldrT="[Text]"/>
      <dgm:spPr/>
      <dgm:t>
        <a:bodyPr/>
        <a:lstStyle/>
        <a:p>
          <a:r>
            <a:rPr lang="en-US" dirty="0"/>
            <a:t>Annual Audit Report, Audit Communication Letter</a:t>
          </a:r>
        </a:p>
      </dgm:t>
    </dgm:pt>
    <dgm:pt modelId="{39FB01B7-0370-4E50-A238-6CDAEC7D438D}" type="parTrans" cxnId="{D211DF18-5E8F-40F4-8894-1D262BCA8F3D}">
      <dgm:prSet/>
      <dgm:spPr/>
      <dgm:t>
        <a:bodyPr/>
        <a:lstStyle/>
        <a:p>
          <a:endParaRPr lang="en-US"/>
        </a:p>
      </dgm:t>
    </dgm:pt>
    <dgm:pt modelId="{9AA39F25-F41B-4938-850C-361CBB40D9FE}" type="sibTrans" cxnId="{D211DF18-5E8F-40F4-8894-1D262BCA8F3D}">
      <dgm:prSet/>
      <dgm:spPr/>
      <dgm:t>
        <a:bodyPr/>
        <a:lstStyle/>
        <a:p>
          <a:endParaRPr lang="en-US"/>
        </a:p>
      </dgm:t>
    </dgm:pt>
    <dgm:pt modelId="{D393910B-662B-454C-AC6B-EC5C99AA27CC}">
      <dgm:prSet phldrT="[Text]"/>
      <dgm:spPr/>
      <dgm:t>
        <a:bodyPr/>
        <a:lstStyle/>
        <a:p>
          <a:pPr algn="just"/>
          <a:r>
            <a:rPr lang="en-US" dirty="0">
              <a:latin typeface="Segoe UI" panose="020B0502040204020203" pitchFamily="34" charset="0"/>
              <a:cs typeface="Segoe UI" panose="020B0502040204020203" pitchFamily="34" charset="0"/>
            </a:rPr>
            <a:t>Audit of the District’s financial statements for the year ending June 30, 2023.</a:t>
          </a:r>
        </a:p>
      </dgm:t>
    </dgm:pt>
    <dgm:pt modelId="{1915AECD-CD55-4E39-9CCF-1C445A59881B}" type="parTrans" cxnId="{417E5C00-F4BD-4E84-966B-0B4F7550E18C}">
      <dgm:prSet/>
      <dgm:spPr/>
      <dgm:t>
        <a:bodyPr/>
        <a:lstStyle/>
        <a:p>
          <a:endParaRPr lang="en-US"/>
        </a:p>
      </dgm:t>
    </dgm:pt>
    <dgm:pt modelId="{CBDCCF96-F003-4EE4-A4DA-7288A8507765}" type="sibTrans" cxnId="{417E5C00-F4BD-4E84-966B-0B4F7550E18C}">
      <dgm:prSet/>
      <dgm:spPr/>
      <dgm:t>
        <a:bodyPr/>
        <a:lstStyle/>
        <a:p>
          <a:endParaRPr lang="en-US"/>
        </a:p>
      </dgm:t>
    </dgm:pt>
    <dgm:pt modelId="{A8AA0F77-2E8C-4224-964D-C4225A344FF3}">
      <dgm:prSet phldrT="[Text]"/>
      <dgm:spPr/>
      <dgm:t>
        <a:bodyPr/>
        <a:lstStyle/>
        <a:p>
          <a:r>
            <a:rPr lang="en-US" dirty="0"/>
            <a:t>Annual Audit Report, Performance Audit Report</a:t>
          </a:r>
        </a:p>
      </dgm:t>
    </dgm:pt>
    <dgm:pt modelId="{E73D8FD0-D02C-4F02-A861-4331D5508443}" type="parTrans" cxnId="{05BF6743-9BF4-40AA-8F8B-F9CEC64C18A9}">
      <dgm:prSet/>
      <dgm:spPr/>
      <dgm:t>
        <a:bodyPr/>
        <a:lstStyle/>
        <a:p>
          <a:endParaRPr lang="en-US"/>
        </a:p>
      </dgm:t>
    </dgm:pt>
    <dgm:pt modelId="{1174DD22-E116-41D0-A956-A8F4B2B62202}" type="sibTrans" cxnId="{05BF6743-9BF4-40AA-8F8B-F9CEC64C18A9}">
      <dgm:prSet/>
      <dgm:spPr/>
      <dgm:t>
        <a:bodyPr/>
        <a:lstStyle/>
        <a:p>
          <a:endParaRPr lang="en-US"/>
        </a:p>
      </dgm:t>
    </dgm:pt>
    <dgm:pt modelId="{A93F805E-3606-4671-91C5-82D0FC9E391B}">
      <dgm:prSet phldrT="[Text]"/>
      <dgm:spPr/>
      <dgm:t>
        <a:bodyPr/>
        <a:lstStyle/>
        <a:p>
          <a:r>
            <a:rPr lang="en-US" dirty="0"/>
            <a:t>Annual Audit Report, Performance Audit Report</a:t>
          </a:r>
        </a:p>
      </dgm:t>
    </dgm:pt>
    <dgm:pt modelId="{9EB821DD-7311-4733-8E07-518C2D34C54C}" type="parTrans" cxnId="{362EB471-C2BB-45EF-A4AF-000121FF6FBE}">
      <dgm:prSet/>
      <dgm:spPr/>
      <dgm:t>
        <a:bodyPr/>
        <a:lstStyle/>
        <a:p>
          <a:endParaRPr lang="en-US"/>
        </a:p>
      </dgm:t>
    </dgm:pt>
    <dgm:pt modelId="{DA9626A7-04D1-486B-9BE4-7FECAD24C130}" type="sibTrans" cxnId="{362EB471-C2BB-45EF-A4AF-000121FF6FBE}">
      <dgm:prSet/>
      <dgm:spPr/>
      <dgm:t>
        <a:bodyPr/>
        <a:lstStyle/>
        <a:p>
          <a:endParaRPr lang="en-US"/>
        </a:p>
      </dgm:t>
    </dgm:pt>
    <dgm:pt modelId="{920B2000-EE40-484B-BA7A-B42208BD8189}">
      <dgm:prSet phldrT="[Text]"/>
      <dgm:spPr/>
      <dgm:t>
        <a:bodyPr/>
        <a:lstStyle/>
        <a:p>
          <a:pPr algn="just">
            <a:buFont typeface="Arial" panose="020B0604020202020204" pitchFamily="34" charset="0"/>
            <a:buChar char="•"/>
          </a:pPr>
          <a:r>
            <a:rPr lang="en-US" dirty="0"/>
            <a:t>Financial and Performance audits of the Measures A and G bond programs for the year ending June 30, 2023.</a:t>
          </a:r>
        </a:p>
      </dgm:t>
    </dgm:pt>
    <dgm:pt modelId="{CC013051-EDF9-4648-BEA2-AC3BC4DEE79A}" type="parTrans" cxnId="{4864C99F-61C6-4568-9EFC-8812A372F716}">
      <dgm:prSet/>
      <dgm:spPr/>
      <dgm:t>
        <a:bodyPr/>
        <a:lstStyle/>
        <a:p>
          <a:endParaRPr lang="en-US"/>
        </a:p>
      </dgm:t>
    </dgm:pt>
    <dgm:pt modelId="{922358AA-4822-4AFC-890E-4AEF559C378A}" type="sibTrans" cxnId="{4864C99F-61C6-4568-9EFC-8812A372F716}">
      <dgm:prSet/>
      <dgm:spPr/>
      <dgm:t>
        <a:bodyPr/>
        <a:lstStyle/>
        <a:p>
          <a:endParaRPr lang="en-US"/>
        </a:p>
      </dgm:t>
    </dgm:pt>
    <dgm:pt modelId="{0AD53E78-5783-4A06-A059-016B94A334EB}">
      <dgm:prSet phldrT="[Text]"/>
      <dgm:spPr/>
      <dgm:t>
        <a:bodyPr/>
        <a:lstStyle/>
        <a:p>
          <a:pPr algn="just">
            <a:buFont typeface="Arial" panose="020B0604020202020204" pitchFamily="34" charset="0"/>
            <a:buChar char="•"/>
          </a:pPr>
          <a:r>
            <a:rPr lang="en-US" dirty="0"/>
            <a:t>Financial and Performance audits of the Measures B and E parcel tax elections for the year ending June 30, 2023.</a:t>
          </a:r>
          <a:endParaRPr lang="en-US" dirty="0">
            <a:latin typeface="Segoe UI" panose="020B0502040204020203" pitchFamily="34" charset="0"/>
            <a:cs typeface="Segoe UI" panose="020B0502040204020203" pitchFamily="34" charset="0"/>
          </a:endParaRPr>
        </a:p>
      </dgm:t>
    </dgm:pt>
    <dgm:pt modelId="{9F1C2A5E-E04D-4892-9FA4-6373CD5F7DAE}" type="parTrans" cxnId="{89B962F3-3967-49D2-997D-13B7D4E105EA}">
      <dgm:prSet/>
      <dgm:spPr/>
      <dgm:t>
        <a:bodyPr/>
        <a:lstStyle/>
        <a:p>
          <a:endParaRPr lang="en-US"/>
        </a:p>
      </dgm:t>
    </dgm:pt>
    <dgm:pt modelId="{09ACB61F-D6EB-4C6F-A1EB-AF7BFAEFB90B}" type="sibTrans" cxnId="{89B962F3-3967-49D2-997D-13B7D4E105EA}">
      <dgm:prSet/>
      <dgm:spPr/>
      <dgm:t>
        <a:bodyPr/>
        <a:lstStyle/>
        <a:p>
          <a:endParaRPr lang="en-US"/>
        </a:p>
      </dgm:t>
    </dgm:pt>
    <dgm:pt modelId="{52AA83AB-BA0E-4D03-AC9D-139B7301CFFB}">
      <dgm:prSet phldrT="[Text]"/>
      <dgm:spPr/>
      <dgm:t>
        <a:bodyPr/>
        <a:lstStyle/>
        <a:p>
          <a:pPr algn="just"/>
          <a:r>
            <a:rPr lang="en-US" dirty="0"/>
            <a:t>Audit of the District’s compliance with types of compliance requirements described in the California Community Colleges Chancellor’s Office Contracted District Audit Manual for the year ending June 30, 2023.</a:t>
          </a:r>
          <a:endParaRPr lang="en-US" dirty="0">
            <a:latin typeface="Segoe UI" panose="020B0502040204020203" pitchFamily="34" charset="0"/>
            <a:cs typeface="Segoe UI" panose="020B0502040204020203" pitchFamily="34" charset="0"/>
          </a:endParaRPr>
        </a:p>
      </dgm:t>
    </dgm:pt>
    <dgm:pt modelId="{4D59B632-47A0-437F-9C67-38ED30223BCC}" type="parTrans" cxnId="{E131FD8C-5745-4DC8-955C-05B5F12374F4}">
      <dgm:prSet/>
      <dgm:spPr/>
      <dgm:t>
        <a:bodyPr/>
        <a:lstStyle/>
        <a:p>
          <a:endParaRPr lang="en-US"/>
        </a:p>
      </dgm:t>
    </dgm:pt>
    <dgm:pt modelId="{873D7207-318A-4CC7-A65E-056FFA78DF4A}" type="sibTrans" cxnId="{E131FD8C-5745-4DC8-955C-05B5F12374F4}">
      <dgm:prSet/>
      <dgm:spPr/>
      <dgm:t>
        <a:bodyPr/>
        <a:lstStyle/>
        <a:p>
          <a:endParaRPr lang="en-US"/>
        </a:p>
      </dgm:t>
    </dgm:pt>
    <dgm:pt modelId="{95F16912-553D-4EAD-A439-05C96EB49BB2}">
      <dgm:prSet phldrT="[Text]"/>
      <dgm:spPr/>
      <dgm:t>
        <a:bodyPr/>
        <a:lstStyle/>
        <a:p>
          <a:pPr algn="just"/>
          <a:r>
            <a:rPr lang="en-US" dirty="0"/>
            <a:t>Audit of the District’s compliance with types of compliance requirements described in the OMB Uniform Guidance that could have a direct and material effect on each of the District’</a:t>
          </a:r>
          <a:r>
            <a:rPr lang="fr-FR" dirty="0"/>
            <a:t>s major</a:t>
          </a:r>
          <a:r>
            <a:rPr lang="en-US" dirty="0"/>
            <a:t> federal programs for the year ending June 30, 2023.</a:t>
          </a:r>
          <a:endParaRPr lang="en-US" dirty="0">
            <a:latin typeface="Segoe UI" panose="020B0502040204020203" pitchFamily="34" charset="0"/>
            <a:cs typeface="Segoe UI" panose="020B0502040204020203" pitchFamily="34" charset="0"/>
          </a:endParaRPr>
        </a:p>
      </dgm:t>
    </dgm:pt>
    <dgm:pt modelId="{E4FA3818-8667-45AB-89F7-FA389C92536D}" type="parTrans" cxnId="{DC0831A7-0E95-4CD4-927A-7E8576664D19}">
      <dgm:prSet/>
      <dgm:spPr/>
      <dgm:t>
        <a:bodyPr/>
        <a:lstStyle/>
        <a:p>
          <a:endParaRPr lang="en-US"/>
        </a:p>
      </dgm:t>
    </dgm:pt>
    <dgm:pt modelId="{912A2C50-42BC-4CAC-82F2-C356C9B7A397}" type="sibTrans" cxnId="{DC0831A7-0E95-4CD4-927A-7E8576664D19}">
      <dgm:prSet/>
      <dgm:spPr/>
      <dgm:t>
        <a:bodyPr/>
        <a:lstStyle/>
        <a:p>
          <a:endParaRPr lang="en-US"/>
        </a:p>
      </dgm:t>
    </dgm:pt>
    <dgm:pt modelId="{BE6CB21F-CE57-438D-B46A-C30E44DCB0B2}" type="pres">
      <dgm:prSet presAssocID="{F9D42D9D-5D6A-47F3-8C89-BE10868064FB}" presName="linear" presStyleCnt="0">
        <dgm:presLayoutVars>
          <dgm:animLvl val="lvl"/>
          <dgm:resizeHandles val="exact"/>
        </dgm:presLayoutVars>
      </dgm:prSet>
      <dgm:spPr/>
    </dgm:pt>
    <dgm:pt modelId="{9DA4FEFF-82D6-42AA-9507-30BBBCC32B75}" type="pres">
      <dgm:prSet presAssocID="{A87298C1-CA96-4098-8C17-F91E9375B40D}" presName="parentText" presStyleLbl="node1" presStyleIdx="0" presStyleCnt="3">
        <dgm:presLayoutVars>
          <dgm:chMax val="0"/>
          <dgm:bulletEnabled val="1"/>
        </dgm:presLayoutVars>
      </dgm:prSet>
      <dgm:spPr/>
    </dgm:pt>
    <dgm:pt modelId="{3393E214-37C1-4BD9-9CC7-9EFC821CB67D}" type="pres">
      <dgm:prSet presAssocID="{A87298C1-CA96-4098-8C17-F91E9375B40D}" presName="childText" presStyleLbl="revTx" presStyleIdx="0" presStyleCnt="3">
        <dgm:presLayoutVars>
          <dgm:bulletEnabled val="1"/>
        </dgm:presLayoutVars>
      </dgm:prSet>
      <dgm:spPr/>
    </dgm:pt>
    <dgm:pt modelId="{E11E2645-3182-4965-AD27-A84C69151162}" type="pres">
      <dgm:prSet presAssocID="{A8AA0F77-2E8C-4224-964D-C4225A344FF3}" presName="parentText" presStyleLbl="node1" presStyleIdx="1" presStyleCnt="3">
        <dgm:presLayoutVars>
          <dgm:chMax val="0"/>
          <dgm:bulletEnabled val="1"/>
        </dgm:presLayoutVars>
      </dgm:prSet>
      <dgm:spPr/>
    </dgm:pt>
    <dgm:pt modelId="{201F20A0-31C4-47DD-8F33-6290E5EC752D}" type="pres">
      <dgm:prSet presAssocID="{A8AA0F77-2E8C-4224-964D-C4225A344FF3}" presName="childText" presStyleLbl="revTx" presStyleIdx="1" presStyleCnt="3">
        <dgm:presLayoutVars>
          <dgm:bulletEnabled val="1"/>
        </dgm:presLayoutVars>
      </dgm:prSet>
      <dgm:spPr/>
    </dgm:pt>
    <dgm:pt modelId="{DC44C15D-F4B0-4EAC-B34E-7B2E381CB9FE}" type="pres">
      <dgm:prSet presAssocID="{A93F805E-3606-4671-91C5-82D0FC9E391B}" presName="parentText" presStyleLbl="node1" presStyleIdx="2" presStyleCnt="3">
        <dgm:presLayoutVars>
          <dgm:chMax val="0"/>
          <dgm:bulletEnabled val="1"/>
        </dgm:presLayoutVars>
      </dgm:prSet>
      <dgm:spPr/>
    </dgm:pt>
    <dgm:pt modelId="{1241B983-D68D-48A9-BE96-D792FF97186F}" type="pres">
      <dgm:prSet presAssocID="{A93F805E-3606-4671-91C5-82D0FC9E391B}" presName="childText" presStyleLbl="revTx" presStyleIdx="2" presStyleCnt="3">
        <dgm:presLayoutVars>
          <dgm:bulletEnabled val="1"/>
        </dgm:presLayoutVars>
      </dgm:prSet>
      <dgm:spPr/>
    </dgm:pt>
  </dgm:ptLst>
  <dgm:cxnLst>
    <dgm:cxn modelId="{417E5C00-F4BD-4E84-966B-0B4F7550E18C}" srcId="{A87298C1-CA96-4098-8C17-F91E9375B40D}" destId="{D393910B-662B-454C-AC6B-EC5C99AA27CC}" srcOrd="0" destOrd="0" parTransId="{1915AECD-CD55-4E39-9CCF-1C445A59881B}" sibTransId="{CBDCCF96-F003-4EE4-A4DA-7288A8507765}"/>
    <dgm:cxn modelId="{96997E09-DEB5-47A5-ABCA-83D5A316404E}" type="presOf" srcId="{A8AA0F77-2E8C-4224-964D-C4225A344FF3}" destId="{E11E2645-3182-4965-AD27-A84C69151162}" srcOrd="0" destOrd="0" presId="urn:microsoft.com/office/officeart/2005/8/layout/vList2"/>
    <dgm:cxn modelId="{D211DF18-5E8F-40F4-8894-1D262BCA8F3D}" srcId="{F9D42D9D-5D6A-47F3-8C89-BE10868064FB}" destId="{A87298C1-CA96-4098-8C17-F91E9375B40D}" srcOrd="0" destOrd="0" parTransId="{39FB01B7-0370-4E50-A238-6CDAEC7D438D}" sibTransId="{9AA39F25-F41B-4938-850C-361CBB40D9FE}"/>
    <dgm:cxn modelId="{8AC55C35-7754-4433-B19E-893285406873}" type="presOf" srcId="{A93F805E-3606-4671-91C5-82D0FC9E391B}" destId="{DC44C15D-F4B0-4EAC-B34E-7B2E381CB9FE}" srcOrd="0" destOrd="0" presId="urn:microsoft.com/office/officeart/2005/8/layout/vList2"/>
    <dgm:cxn modelId="{05BF6743-9BF4-40AA-8F8B-F9CEC64C18A9}" srcId="{F9D42D9D-5D6A-47F3-8C89-BE10868064FB}" destId="{A8AA0F77-2E8C-4224-964D-C4225A344FF3}" srcOrd="1" destOrd="0" parTransId="{E73D8FD0-D02C-4F02-A861-4331D5508443}" sibTransId="{1174DD22-E116-41D0-A956-A8F4B2B62202}"/>
    <dgm:cxn modelId="{362EB471-C2BB-45EF-A4AF-000121FF6FBE}" srcId="{F9D42D9D-5D6A-47F3-8C89-BE10868064FB}" destId="{A93F805E-3606-4671-91C5-82D0FC9E391B}" srcOrd="2" destOrd="0" parTransId="{9EB821DD-7311-4733-8E07-518C2D34C54C}" sibTransId="{DA9626A7-04D1-486B-9BE4-7FECAD24C130}"/>
    <dgm:cxn modelId="{E7DD855A-87AC-43C2-8C29-7CFAEBA56B84}" type="presOf" srcId="{95F16912-553D-4EAD-A439-05C96EB49BB2}" destId="{3393E214-37C1-4BD9-9CC7-9EFC821CB67D}" srcOrd="0" destOrd="2" presId="urn:microsoft.com/office/officeart/2005/8/layout/vList2"/>
    <dgm:cxn modelId="{E131FD8C-5745-4DC8-955C-05B5F12374F4}" srcId="{A87298C1-CA96-4098-8C17-F91E9375B40D}" destId="{52AA83AB-BA0E-4D03-AC9D-139B7301CFFB}" srcOrd="1" destOrd="0" parTransId="{4D59B632-47A0-437F-9C67-38ED30223BCC}" sibTransId="{873D7207-318A-4CC7-A65E-056FFA78DF4A}"/>
    <dgm:cxn modelId="{A8320C93-654E-4AC1-A56C-80DAFB6B7D65}" type="presOf" srcId="{D393910B-662B-454C-AC6B-EC5C99AA27CC}" destId="{3393E214-37C1-4BD9-9CC7-9EFC821CB67D}" srcOrd="0" destOrd="0" presId="urn:microsoft.com/office/officeart/2005/8/layout/vList2"/>
    <dgm:cxn modelId="{593B949A-BC97-46DD-847F-E9634936F9E1}" type="presOf" srcId="{920B2000-EE40-484B-BA7A-B42208BD8189}" destId="{201F20A0-31C4-47DD-8F33-6290E5EC752D}" srcOrd="0" destOrd="0" presId="urn:microsoft.com/office/officeart/2005/8/layout/vList2"/>
    <dgm:cxn modelId="{4864C99F-61C6-4568-9EFC-8812A372F716}" srcId="{A8AA0F77-2E8C-4224-964D-C4225A344FF3}" destId="{920B2000-EE40-484B-BA7A-B42208BD8189}" srcOrd="0" destOrd="0" parTransId="{CC013051-EDF9-4648-BEA2-AC3BC4DEE79A}" sibTransId="{922358AA-4822-4AFC-890E-4AEF559C378A}"/>
    <dgm:cxn modelId="{5E8440A4-10DD-436D-BA4E-D9079D092302}" type="presOf" srcId="{F9D42D9D-5D6A-47F3-8C89-BE10868064FB}" destId="{BE6CB21F-CE57-438D-B46A-C30E44DCB0B2}" srcOrd="0" destOrd="0" presId="urn:microsoft.com/office/officeart/2005/8/layout/vList2"/>
    <dgm:cxn modelId="{DC0831A7-0E95-4CD4-927A-7E8576664D19}" srcId="{A87298C1-CA96-4098-8C17-F91E9375B40D}" destId="{95F16912-553D-4EAD-A439-05C96EB49BB2}" srcOrd="2" destOrd="0" parTransId="{E4FA3818-8667-45AB-89F7-FA389C92536D}" sibTransId="{912A2C50-42BC-4CAC-82F2-C356C9B7A397}"/>
    <dgm:cxn modelId="{D5567AB3-EC71-452F-B7E8-2912B4C38205}" type="presOf" srcId="{52AA83AB-BA0E-4D03-AC9D-139B7301CFFB}" destId="{3393E214-37C1-4BD9-9CC7-9EFC821CB67D}" srcOrd="0" destOrd="1" presId="urn:microsoft.com/office/officeart/2005/8/layout/vList2"/>
    <dgm:cxn modelId="{CA7635E0-D4DA-42F1-85BB-F7B1E81857C1}" type="presOf" srcId="{0AD53E78-5783-4A06-A059-016B94A334EB}" destId="{1241B983-D68D-48A9-BE96-D792FF97186F}" srcOrd="0" destOrd="0" presId="urn:microsoft.com/office/officeart/2005/8/layout/vList2"/>
    <dgm:cxn modelId="{0793E1E9-9E47-48F5-8534-DE60699A7684}" type="presOf" srcId="{A87298C1-CA96-4098-8C17-F91E9375B40D}" destId="{9DA4FEFF-82D6-42AA-9507-30BBBCC32B75}" srcOrd="0" destOrd="0" presId="urn:microsoft.com/office/officeart/2005/8/layout/vList2"/>
    <dgm:cxn modelId="{89B962F3-3967-49D2-997D-13B7D4E105EA}" srcId="{A93F805E-3606-4671-91C5-82D0FC9E391B}" destId="{0AD53E78-5783-4A06-A059-016B94A334EB}" srcOrd="0" destOrd="0" parTransId="{9F1C2A5E-E04D-4892-9FA4-6373CD5F7DAE}" sibTransId="{09ACB61F-D6EB-4C6F-A1EB-AF7BFAEFB90B}"/>
    <dgm:cxn modelId="{FBB07469-655E-4F65-99A3-3CDAC113B589}" type="presParOf" srcId="{BE6CB21F-CE57-438D-B46A-C30E44DCB0B2}" destId="{9DA4FEFF-82D6-42AA-9507-30BBBCC32B75}" srcOrd="0" destOrd="0" presId="urn:microsoft.com/office/officeart/2005/8/layout/vList2"/>
    <dgm:cxn modelId="{FF88870F-1864-4D6A-8975-4589105D3F8F}" type="presParOf" srcId="{BE6CB21F-CE57-438D-B46A-C30E44DCB0B2}" destId="{3393E214-37C1-4BD9-9CC7-9EFC821CB67D}" srcOrd="1" destOrd="0" presId="urn:microsoft.com/office/officeart/2005/8/layout/vList2"/>
    <dgm:cxn modelId="{0AB9BAD7-BAE3-4EFD-924F-0D19B516C6A3}" type="presParOf" srcId="{BE6CB21F-CE57-438D-B46A-C30E44DCB0B2}" destId="{E11E2645-3182-4965-AD27-A84C69151162}" srcOrd="2" destOrd="0" presId="urn:microsoft.com/office/officeart/2005/8/layout/vList2"/>
    <dgm:cxn modelId="{1D4D6CAA-B92E-42EA-8FB2-EF6EB5C219E8}" type="presParOf" srcId="{BE6CB21F-CE57-438D-B46A-C30E44DCB0B2}" destId="{201F20A0-31C4-47DD-8F33-6290E5EC752D}" srcOrd="3" destOrd="0" presId="urn:microsoft.com/office/officeart/2005/8/layout/vList2"/>
    <dgm:cxn modelId="{D98A41DA-A51D-4D8D-B642-B36BE6A5E1D2}" type="presParOf" srcId="{BE6CB21F-CE57-438D-B46A-C30E44DCB0B2}" destId="{DC44C15D-F4B0-4EAC-B34E-7B2E381CB9FE}" srcOrd="4" destOrd="0" presId="urn:microsoft.com/office/officeart/2005/8/layout/vList2"/>
    <dgm:cxn modelId="{1B39EDBA-2A85-4B7D-9C8C-3DDF178C17B8}" type="presParOf" srcId="{BE6CB21F-CE57-438D-B46A-C30E44DCB0B2}" destId="{1241B983-D68D-48A9-BE96-D792FF97186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FEFF-82D6-42AA-9507-30BBBCC32B75}">
      <dsp:nvSpPr>
        <dsp:cNvPr id="0" name=""/>
        <dsp:cNvSpPr/>
      </dsp:nvSpPr>
      <dsp:spPr>
        <a:xfrm>
          <a:off x="0" y="99495"/>
          <a:ext cx="7760717" cy="433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Ben Leavitt, CPA, CFE – Lead Engagement Partner</a:t>
          </a:r>
        </a:p>
      </dsp:txBody>
      <dsp:txXfrm>
        <a:off x="21148" y="120643"/>
        <a:ext cx="7718421" cy="390933"/>
      </dsp:txXfrm>
    </dsp:sp>
    <dsp:sp modelId="{3393E214-37C1-4BD9-9CC7-9EFC821CB67D}">
      <dsp:nvSpPr>
        <dsp:cNvPr id="0" name=""/>
        <dsp:cNvSpPr/>
      </dsp:nvSpPr>
      <dsp:spPr>
        <a:xfrm>
          <a:off x="0" y="532724"/>
          <a:ext cx="7760717"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1590" rIns="120904" bIns="21590" numCol="1" spcCol="1270" anchor="t" anchorCtr="0">
          <a:noAutofit/>
        </a:bodyPr>
        <a:lstStyle/>
        <a:p>
          <a:pPr marL="114300" lvl="1" indent="-114300" algn="just" defTabSz="577850">
            <a:lnSpc>
              <a:spcPct val="90000"/>
            </a:lnSpc>
            <a:spcBef>
              <a:spcPct val="0"/>
            </a:spcBef>
            <a:spcAft>
              <a:spcPct val="20000"/>
            </a:spcAft>
            <a:buChar char="•"/>
          </a:pPr>
          <a:r>
            <a:rPr lang="en-US" sz="1300" kern="1200" dirty="0">
              <a:latin typeface="Segoe UI" panose="020B0502040204020203" pitchFamily="34" charset="0"/>
              <a:cs typeface="Segoe UI" panose="020B0502040204020203" pitchFamily="34" charset="0"/>
            </a:rPr>
            <a:t>Ben is the engagement partner who will oversee all aspects of the audit and will hold responsibility for signing the reports.  Ben or John will be in charge of 100% of audit work and are responsible for communication with District management.</a:t>
          </a:r>
        </a:p>
      </dsp:txBody>
      <dsp:txXfrm>
        <a:off x="0" y="532724"/>
        <a:ext cx="7760717" cy="651014"/>
      </dsp:txXfrm>
    </dsp:sp>
    <dsp:sp modelId="{7A8E7E73-6059-4522-BE62-B6B53EF0D5F8}">
      <dsp:nvSpPr>
        <dsp:cNvPr id="0" name=""/>
        <dsp:cNvSpPr/>
      </dsp:nvSpPr>
      <dsp:spPr>
        <a:xfrm>
          <a:off x="0" y="1183739"/>
          <a:ext cx="7760717" cy="433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Dennis Maschke, CPA, MBA – Quality Control and Planning Partner</a:t>
          </a:r>
        </a:p>
      </dsp:txBody>
      <dsp:txXfrm>
        <a:off x="21148" y="1204887"/>
        <a:ext cx="7718421" cy="390933"/>
      </dsp:txXfrm>
    </dsp:sp>
    <dsp:sp modelId="{E64D7869-E53E-4BC4-938A-89187A7115C3}">
      <dsp:nvSpPr>
        <dsp:cNvPr id="0" name=""/>
        <dsp:cNvSpPr/>
      </dsp:nvSpPr>
      <dsp:spPr>
        <a:xfrm>
          <a:off x="0" y="1616968"/>
          <a:ext cx="7760717"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1590" rIns="120904" bIns="21590" numCol="1" spcCol="1270" anchor="t" anchorCtr="0">
          <a:noAutofit/>
        </a:bodyPr>
        <a:lstStyle/>
        <a:p>
          <a:pPr marL="114300" lvl="1" indent="-114300" algn="just" defTabSz="577850">
            <a:lnSpc>
              <a:spcPct val="90000"/>
            </a:lnSpc>
            <a:spcBef>
              <a:spcPct val="0"/>
            </a:spcBef>
            <a:spcAft>
              <a:spcPct val="20000"/>
            </a:spcAft>
            <a:buFont typeface="Arial" panose="020B0604020202020204" pitchFamily="34" charset="0"/>
            <a:buChar char="•"/>
          </a:pPr>
          <a:r>
            <a:rPr lang="en-US" sz="1300" kern="1200" dirty="0">
              <a:latin typeface="Segoe UI" panose="020B0502040204020203" pitchFamily="34" charset="0"/>
              <a:cs typeface="Segoe UI" panose="020B0502040204020203" pitchFamily="34" charset="0"/>
            </a:rPr>
            <a:t>Dennis will oversee the audit deliverables and will perform the second partner review on all audit work.</a:t>
          </a:r>
          <a:endParaRPr lang="en-US" sz="1300" kern="1200" dirty="0"/>
        </a:p>
      </dsp:txBody>
      <dsp:txXfrm>
        <a:off x="0" y="1616968"/>
        <a:ext cx="7760717" cy="439875"/>
      </dsp:txXfrm>
    </dsp:sp>
    <dsp:sp modelId="{E11E2645-3182-4965-AD27-A84C69151162}">
      <dsp:nvSpPr>
        <dsp:cNvPr id="0" name=""/>
        <dsp:cNvSpPr/>
      </dsp:nvSpPr>
      <dsp:spPr>
        <a:xfrm>
          <a:off x="0" y="2056843"/>
          <a:ext cx="7760717" cy="433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John Dominguez, CPA, CFE, CGMA – Engagement Senior Manager</a:t>
          </a:r>
        </a:p>
      </dsp:txBody>
      <dsp:txXfrm>
        <a:off x="21148" y="2077991"/>
        <a:ext cx="7718421" cy="390933"/>
      </dsp:txXfrm>
    </dsp:sp>
    <dsp:sp modelId="{201F20A0-31C4-47DD-8F33-6290E5EC752D}">
      <dsp:nvSpPr>
        <dsp:cNvPr id="0" name=""/>
        <dsp:cNvSpPr/>
      </dsp:nvSpPr>
      <dsp:spPr>
        <a:xfrm>
          <a:off x="0" y="2490073"/>
          <a:ext cx="7760717"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1590" rIns="120904" bIns="21590" numCol="1" spcCol="1270" anchor="t" anchorCtr="0">
          <a:noAutofit/>
        </a:bodyPr>
        <a:lstStyle/>
        <a:p>
          <a:pPr marL="114300" lvl="1" indent="-114300" algn="just" defTabSz="577850">
            <a:lnSpc>
              <a:spcPct val="90000"/>
            </a:lnSpc>
            <a:spcBef>
              <a:spcPct val="0"/>
            </a:spcBef>
            <a:spcAft>
              <a:spcPct val="20000"/>
            </a:spcAft>
            <a:buFont typeface="Arial" panose="020B0604020202020204" pitchFamily="34" charset="0"/>
            <a:buChar char="•"/>
          </a:pPr>
          <a:r>
            <a:rPr lang="en-US" sz="1300" kern="1200" dirty="0">
              <a:latin typeface="Segoe UI" panose="020B0502040204020203" pitchFamily="34" charset="0"/>
              <a:cs typeface="Segoe UI" panose="020B0502040204020203" pitchFamily="34" charset="0"/>
            </a:rPr>
            <a:t>In addition to performing various areas of fieldwork, John will be tasked with supervising the engagement fieldwork team.</a:t>
          </a:r>
          <a:endParaRPr lang="en-US" sz="1300" kern="1200" dirty="0"/>
        </a:p>
      </dsp:txBody>
      <dsp:txXfrm>
        <a:off x="0" y="2490073"/>
        <a:ext cx="7760717" cy="439875"/>
      </dsp:txXfrm>
    </dsp:sp>
    <dsp:sp modelId="{DC44C15D-F4B0-4EAC-B34E-7B2E381CB9FE}">
      <dsp:nvSpPr>
        <dsp:cNvPr id="0" name=""/>
        <dsp:cNvSpPr/>
      </dsp:nvSpPr>
      <dsp:spPr>
        <a:xfrm>
          <a:off x="0" y="2929948"/>
          <a:ext cx="7760717" cy="433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Steven Currie, CPA – Engagement Manager</a:t>
          </a:r>
        </a:p>
      </dsp:txBody>
      <dsp:txXfrm>
        <a:off x="21148" y="2951096"/>
        <a:ext cx="7718421" cy="390933"/>
      </dsp:txXfrm>
    </dsp:sp>
    <dsp:sp modelId="{1241B983-D68D-48A9-BE96-D792FF97186F}">
      <dsp:nvSpPr>
        <dsp:cNvPr id="0" name=""/>
        <dsp:cNvSpPr/>
      </dsp:nvSpPr>
      <dsp:spPr>
        <a:xfrm>
          <a:off x="0" y="3363177"/>
          <a:ext cx="7760717"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1590" rIns="120904" bIns="21590" numCol="1" spcCol="1270" anchor="t" anchorCtr="0">
          <a:noAutofit/>
        </a:bodyPr>
        <a:lstStyle/>
        <a:p>
          <a:pPr marL="114300" lvl="1" indent="-114300" algn="just" defTabSz="577850">
            <a:lnSpc>
              <a:spcPct val="90000"/>
            </a:lnSpc>
            <a:spcBef>
              <a:spcPct val="0"/>
            </a:spcBef>
            <a:spcAft>
              <a:spcPct val="20000"/>
            </a:spcAft>
            <a:buFont typeface="Arial" panose="020B0604020202020204" pitchFamily="34" charset="0"/>
            <a:buChar char="•"/>
          </a:pPr>
          <a:r>
            <a:rPr lang="en-US" sz="1300" kern="1200" dirty="0">
              <a:latin typeface="Segoe UI" panose="020B0502040204020203" pitchFamily="34" charset="0"/>
              <a:cs typeface="Segoe UI" panose="020B0502040204020203" pitchFamily="34" charset="0"/>
            </a:rPr>
            <a:t>Steven will be responsible for supervising the engagement seniors and staff and performing various areas of fieldwork.</a:t>
          </a:r>
        </a:p>
      </dsp:txBody>
      <dsp:txXfrm>
        <a:off x="0" y="3363177"/>
        <a:ext cx="7760717" cy="439875"/>
      </dsp:txXfrm>
    </dsp:sp>
    <dsp:sp modelId="{229D7282-6A73-4113-9DCC-DCCDCC168073}">
      <dsp:nvSpPr>
        <dsp:cNvPr id="0" name=""/>
        <dsp:cNvSpPr/>
      </dsp:nvSpPr>
      <dsp:spPr>
        <a:xfrm>
          <a:off x="0" y="3803052"/>
          <a:ext cx="7760717" cy="4332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latin typeface="Segoe UI" panose="020B0502040204020203" pitchFamily="34" charset="0"/>
              <a:cs typeface="Segoe UI" panose="020B0502040204020203" pitchFamily="34" charset="0"/>
            </a:rPr>
            <a:t>Kyle Holtz- Lead Engagement Senior</a:t>
          </a:r>
          <a:endParaRPr lang="en-US" sz="1700" kern="1200" dirty="0"/>
        </a:p>
      </dsp:txBody>
      <dsp:txXfrm>
        <a:off x="21148" y="3824200"/>
        <a:ext cx="7718421" cy="390933"/>
      </dsp:txXfrm>
    </dsp:sp>
    <dsp:sp modelId="{24110274-2F63-434A-9DDE-4E6F6540842F}">
      <dsp:nvSpPr>
        <dsp:cNvPr id="0" name=""/>
        <dsp:cNvSpPr/>
      </dsp:nvSpPr>
      <dsp:spPr>
        <a:xfrm>
          <a:off x="0" y="4236281"/>
          <a:ext cx="7760717"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1590" rIns="120904" bIns="21590" numCol="1" spcCol="1270" anchor="t" anchorCtr="0">
          <a:noAutofit/>
        </a:bodyPr>
        <a:lstStyle/>
        <a:p>
          <a:pPr marL="114300" lvl="1" indent="-114300" algn="just" defTabSz="577850">
            <a:lnSpc>
              <a:spcPct val="90000"/>
            </a:lnSpc>
            <a:spcBef>
              <a:spcPct val="0"/>
            </a:spcBef>
            <a:spcAft>
              <a:spcPct val="20000"/>
            </a:spcAft>
            <a:buFont typeface="Arial" panose="020B0604020202020204" pitchFamily="34" charset="0"/>
            <a:buChar char="•"/>
          </a:pPr>
          <a:r>
            <a:rPr lang="en-US" sz="1300" kern="1200" dirty="0">
              <a:latin typeface="Segoe UI" panose="020B0502040204020203" pitchFamily="34" charset="0"/>
              <a:cs typeface="Segoe UI" panose="020B0502040204020203" pitchFamily="34" charset="0"/>
            </a:rPr>
            <a:t>Kyle will be responsible for supervising the engagement staff and performing various areas of fieldwork.</a:t>
          </a:r>
        </a:p>
      </dsp:txBody>
      <dsp:txXfrm>
        <a:off x="0" y="4236281"/>
        <a:ext cx="7760717" cy="43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FEFF-82D6-42AA-9507-30BBBCC32B75}">
      <dsp:nvSpPr>
        <dsp:cNvPr id="0" name=""/>
        <dsp:cNvSpPr/>
      </dsp:nvSpPr>
      <dsp:spPr>
        <a:xfrm>
          <a:off x="0" y="121716"/>
          <a:ext cx="77607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Annual Audit Report, Audit Communication Letter</a:t>
          </a:r>
        </a:p>
      </dsp:txBody>
      <dsp:txXfrm>
        <a:off x="24588" y="146304"/>
        <a:ext cx="7711541" cy="454509"/>
      </dsp:txXfrm>
    </dsp:sp>
    <dsp:sp modelId="{3393E214-37C1-4BD9-9CC7-9EFC821CB67D}">
      <dsp:nvSpPr>
        <dsp:cNvPr id="0" name=""/>
        <dsp:cNvSpPr/>
      </dsp:nvSpPr>
      <dsp:spPr>
        <a:xfrm>
          <a:off x="0" y="625401"/>
          <a:ext cx="7760717"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latin typeface="Segoe UI" panose="020B0502040204020203" pitchFamily="34" charset="0"/>
              <a:cs typeface="Segoe UI" panose="020B0502040204020203" pitchFamily="34" charset="0"/>
            </a:rPr>
            <a:t>Audit of the District’s financial statements for the year ending June 30, 2023.</a:t>
          </a:r>
        </a:p>
        <a:p>
          <a:pPr marL="171450" lvl="1" indent="-171450" algn="just" defTabSz="711200">
            <a:lnSpc>
              <a:spcPct val="90000"/>
            </a:lnSpc>
            <a:spcBef>
              <a:spcPct val="0"/>
            </a:spcBef>
            <a:spcAft>
              <a:spcPct val="20000"/>
            </a:spcAft>
            <a:buChar char="•"/>
          </a:pPr>
          <a:r>
            <a:rPr lang="en-US" sz="1600" kern="1200" dirty="0"/>
            <a:t>Audit of the District’s compliance with types of compliance requirements described in the California Community Colleges Chancellor’s Office Contracted District Audit Manual for the year ending June 30, 2023.</a:t>
          </a:r>
          <a:endParaRPr lang="en-US" sz="1600" kern="1200" dirty="0">
            <a:latin typeface="Segoe UI" panose="020B0502040204020203" pitchFamily="34" charset="0"/>
            <a:cs typeface="Segoe UI" panose="020B0502040204020203" pitchFamily="34" charset="0"/>
          </a:endParaRPr>
        </a:p>
        <a:p>
          <a:pPr marL="171450" lvl="1" indent="-171450" algn="just" defTabSz="711200">
            <a:lnSpc>
              <a:spcPct val="90000"/>
            </a:lnSpc>
            <a:spcBef>
              <a:spcPct val="0"/>
            </a:spcBef>
            <a:spcAft>
              <a:spcPct val="20000"/>
            </a:spcAft>
            <a:buChar char="•"/>
          </a:pPr>
          <a:r>
            <a:rPr lang="en-US" sz="1600" kern="1200" dirty="0"/>
            <a:t>Audit of the District’s compliance with types of compliance requirements described in the OMB Uniform Guidance that could have a direct and material effect on each of the District’</a:t>
          </a:r>
          <a:r>
            <a:rPr lang="fr-FR" sz="1600" kern="1200" dirty="0"/>
            <a:t>s major</a:t>
          </a:r>
          <a:r>
            <a:rPr lang="en-US" sz="1600" kern="1200" dirty="0"/>
            <a:t> federal programs for the year ending June 30, 2023.</a:t>
          </a:r>
          <a:endParaRPr lang="en-US" sz="1600" kern="1200" dirty="0">
            <a:latin typeface="Segoe UI" panose="020B0502040204020203" pitchFamily="34" charset="0"/>
            <a:cs typeface="Segoe UI" panose="020B0502040204020203" pitchFamily="34" charset="0"/>
          </a:endParaRPr>
        </a:p>
      </dsp:txBody>
      <dsp:txXfrm>
        <a:off x="0" y="625401"/>
        <a:ext cx="7760717" cy="1999619"/>
      </dsp:txXfrm>
    </dsp:sp>
    <dsp:sp modelId="{E11E2645-3182-4965-AD27-A84C69151162}">
      <dsp:nvSpPr>
        <dsp:cNvPr id="0" name=""/>
        <dsp:cNvSpPr/>
      </dsp:nvSpPr>
      <dsp:spPr>
        <a:xfrm>
          <a:off x="0" y="2625021"/>
          <a:ext cx="77607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Annual Audit Report, Performance Audit Report</a:t>
          </a:r>
        </a:p>
      </dsp:txBody>
      <dsp:txXfrm>
        <a:off x="24588" y="2649609"/>
        <a:ext cx="7711541" cy="454509"/>
      </dsp:txXfrm>
    </dsp:sp>
    <dsp:sp modelId="{201F20A0-31C4-47DD-8F33-6290E5EC752D}">
      <dsp:nvSpPr>
        <dsp:cNvPr id="0" name=""/>
        <dsp:cNvSpPr/>
      </dsp:nvSpPr>
      <dsp:spPr>
        <a:xfrm>
          <a:off x="0" y="3128706"/>
          <a:ext cx="776071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6670" rIns="149352" bIns="26670" numCol="1" spcCol="1270" anchor="t" anchorCtr="0">
          <a:noAutofit/>
        </a:bodyPr>
        <a:lstStyle/>
        <a:p>
          <a:pPr marL="171450" lvl="1" indent="-171450" algn="just" defTabSz="711200">
            <a:lnSpc>
              <a:spcPct val="90000"/>
            </a:lnSpc>
            <a:spcBef>
              <a:spcPct val="0"/>
            </a:spcBef>
            <a:spcAft>
              <a:spcPct val="20000"/>
            </a:spcAft>
            <a:buFont typeface="Arial" panose="020B0604020202020204" pitchFamily="34" charset="0"/>
            <a:buChar char="•"/>
          </a:pPr>
          <a:r>
            <a:rPr lang="en-US" sz="1600" kern="1200" dirty="0"/>
            <a:t>Financial and Performance audits of the Measures A and G bond programs for the year ending June 30, 2023.</a:t>
          </a:r>
        </a:p>
      </dsp:txBody>
      <dsp:txXfrm>
        <a:off x="0" y="3128706"/>
        <a:ext cx="7760717" cy="499904"/>
      </dsp:txXfrm>
    </dsp:sp>
    <dsp:sp modelId="{DC44C15D-F4B0-4EAC-B34E-7B2E381CB9FE}">
      <dsp:nvSpPr>
        <dsp:cNvPr id="0" name=""/>
        <dsp:cNvSpPr/>
      </dsp:nvSpPr>
      <dsp:spPr>
        <a:xfrm>
          <a:off x="0" y="3628611"/>
          <a:ext cx="776071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Annual Audit Report, Performance Audit Report</a:t>
          </a:r>
        </a:p>
      </dsp:txBody>
      <dsp:txXfrm>
        <a:off x="24588" y="3653199"/>
        <a:ext cx="7711541" cy="454509"/>
      </dsp:txXfrm>
    </dsp:sp>
    <dsp:sp modelId="{1241B983-D68D-48A9-BE96-D792FF97186F}">
      <dsp:nvSpPr>
        <dsp:cNvPr id="0" name=""/>
        <dsp:cNvSpPr/>
      </dsp:nvSpPr>
      <dsp:spPr>
        <a:xfrm>
          <a:off x="0" y="4132296"/>
          <a:ext cx="7760717"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03" tIns="26670" rIns="149352" bIns="26670" numCol="1" spcCol="1270" anchor="t" anchorCtr="0">
          <a:noAutofit/>
        </a:bodyPr>
        <a:lstStyle/>
        <a:p>
          <a:pPr marL="171450" lvl="1" indent="-171450" algn="just" defTabSz="711200">
            <a:lnSpc>
              <a:spcPct val="90000"/>
            </a:lnSpc>
            <a:spcBef>
              <a:spcPct val="0"/>
            </a:spcBef>
            <a:spcAft>
              <a:spcPct val="20000"/>
            </a:spcAft>
            <a:buFont typeface="Arial" panose="020B0604020202020204" pitchFamily="34" charset="0"/>
            <a:buChar char="•"/>
          </a:pPr>
          <a:r>
            <a:rPr lang="en-US" sz="1600" kern="1200" dirty="0"/>
            <a:t>Financial and Performance audits of the Measures B and E parcel tax elections for the year ending June 30, 2023.</a:t>
          </a:r>
          <a:endParaRPr lang="en-US" sz="1600" kern="1200" dirty="0">
            <a:latin typeface="Segoe UI" panose="020B0502040204020203" pitchFamily="34" charset="0"/>
            <a:cs typeface="Segoe UI" panose="020B0502040204020203" pitchFamily="34" charset="0"/>
          </a:endParaRPr>
        </a:p>
      </dsp:txBody>
      <dsp:txXfrm>
        <a:off x="0" y="4132296"/>
        <a:ext cx="7760717" cy="521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592138"/>
            <a:ext cx="12192000" cy="4276725"/>
          </a:xfrm>
        </p:spPr>
        <p:txBody>
          <a:bodyPr/>
          <a:lstStyle/>
          <a:p>
            <a:endParaRPr lang="en-US" dirty="0"/>
          </a:p>
        </p:txBody>
      </p:sp>
    </p:spTree>
    <p:extLst>
      <p:ext uri="{BB962C8B-B14F-4D97-AF65-F5344CB8AC3E}">
        <p14:creationId xmlns:p14="http://schemas.microsoft.com/office/powerpoint/2010/main" val="9280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Picture Placeholder 3"/>
          <p:cNvSpPr>
            <a:spLocks noGrp="1"/>
          </p:cNvSpPr>
          <p:nvPr>
            <p:ph type="pic" sz="quarter" idx="10"/>
          </p:nvPr>
        </p:nvSpPr>
        <p:spPr>
          <a:xfrm>
            <a:off x="495300" y="1912268"/>
            <a:ext cx="3429000" cy="2197100"/>
          </a:xfrm>
        </p:spPr>
        <p:txBody>
          <a:bodyPr/>
          <a:lstStyle/>
          <a:p>
            <a:endParaRPr lang="en-US" dirty="0"/>
          </a:p>
        </p:txBody>
      </p:sp>
      <p:sp>
        <p:nvSpPr>
          <p:cNvPr id="12" name="Picture Placeholder 3"/>
          <p:cNvSpPr>
            <a:spLocks noGrp="1"/>
          </p:cNvSpPr>
          <p:nvPr>
            <p:ph type="pic" sz="quarter" idx="11"/>
          </p:nvPr>
        </p:nvSpPr>
        <p:spPr>
          <a:xfrm>
            <a:off x="4152900" y="1912268"/>
            <a:ext cx="3429000" cy="2197100"/>
          </a:xfrm>
        </p:spPr>
        <p:txBody>
          <a:bodyPr/>
          <a:lstStyle/>
          <a:p>
            <a:endParaRPr lang="en-US" dirty="0"/>
          </a:p>
        </p:txBody>
      </p:sp>
      <p:sp>
        <p:nvSpPr>
          <p:cNvPr id="13" name="Picture Placeholder 3"/>
          <p:cNvSpPr>
            <a:spLocks noGrp="1"/>
          </p:cNvSpPr>
          <p:nvPr>
            <p:ph type="pic" sz="quarter" idx="12"/>
          </p:nvPr>
        </p:nvSpPr>
        <p:spPr>
          <a:xfrm>
            <a:off x="7810500" y="1912268"/>
            <a:ext cx="3429000" cy="2197100"/>
          </a:xfrm>
        </p:spPr>
        <p:txBody>
          <a:bodyPr/>
          <a:lstStyle/>
          <a:p>
            <a:endParaRPr lang="en-US" dirty="0"/>
          </a:p>
        </p:txBody>
      </p:sp>
      <p:sp>
        <p:nvSpPr>
          <p:cNvPr id="16"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4165335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902960" cy="6858000"/>
          </a:xfrm>
          <a:prstGeom prst="homePlate">
            <a:avLst>
              <a:gd name="adj" fmla="val 11289"/>
            </a:avLst>
          </a:prstGeom>
        </p:spPr>
        <p:txBody>
          <a:bodyPr/>
          <a:lstStyle/>
          <a:p>
            <a:endParaRPr lang="en-US" dirty="0"/>
          </a:p>
        </p:txBody>
      </p:sp>
    </p:spTree>
    <p:extLst>
      <p:ext uri="{BB962C8B-B14F-4D97-AF65-F5344CB8AC3E}">
        <p14:creationId xmlns:p14="http://schemas.microsoft.com/office/powerpoint/2010/main" val="27358879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85" y="711200"/>
            <a:ext cx="4798643" cy="6258559"/>
          </a:xfrm>
          <a:prstGeom prst="rect">
            <a:avLst/>
          </a:prstGeom>
        </p:spPr>
      </p:pic>
      <p:sp>
        <p:nvSpPr>
          <p:cNvPr id="2" name="Title 1"/>
          <p:cNvSpPr>
            <a:spLocks noGrp="1"/>
          </p:cNvSpPr>
          <p:nvPr>
            <p:ph type="title"/>
          </p:nvPr>
        </p:nvSpPr>
        <p:spPr>
          <a:xfrm>
            <a:off x="5676028" y="926001"/>
            <a:ext cx="5753972" cy="763588"/>
          </a:xfrm>
        </p:spPr>
        <p:txBody>
          <a:bodyPr>
            <a:normAutofit/>
          </a:bodyPr>
          <a:lstStyle>
            <a:lvl1pPr>
              <a:defRPr sz="4800" b="1"/>
            </a:lvl1pPr>
          </a:lstStyle>
          <a:p>
            <a:r>
              <a:rPr lang="en-US"/>
              <a:t>Click to edit Master title style</a:t>
            </a:r>
          </a:p>
        </p:txBody>
      </p:sp>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Picture Placeholder 3"/>
          <p:cNvSpPr>
            <a:spLocks noGrp="1"/>
          </p:cNvSpPr>
          <p:nvPr>
            <p:ph type="pic" sz="quarter" idx="10"/>
          </p:nvPr>
        </p:nvSpPr>
        <p:spPr>
          <a:xfrm>
            <a:off x="2349500" y="1435100"/>
            <a:ext cx="2006600" cy="3632200"/>
          </a:xfrm>
        </p:spPr>
        <p:txBody>
          <a:bodyPr/>
          <a:lstStyle/>
          <a:p>
            <a:endParaRPr lang="en-US" dirty="0"/>
          </a:p>
        </p:txBody>
      </p:sp>
    </p:spTree>
    <p:extLst>
      <p:ext uri="{BB962C8B-B14F-4D97-AF65-F5344CB8AC3E}">
        <p14:creationId xmlns:p14="http://schemas.microsoft.com/office/powerpoint/2010/main" val="1144836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Picture Placeholder 3"/>
          <p:cNvSpPr>
            <a:spLocks noGrp="1"/>
          </p:cNvSpPr>
          <p:nvPr>
            <p:ph type="pic" sz="quarter" idx="10"/>
          </p:nvPr>
        </p:nvSpPr>
        <p:spPr>
          <a:xfrm>
            <a:off x="991611" y="2055316"/>
            <a:ext cx="2677563" cy="3535254"/>
          </a:xfrm>
        </p:spPr>
        <p:txBody>
          <a:bodyPr/>
          <a:lstStyle/>
          <a:p>
            <a:endParaRPr lang="en-US" dirty="0"/>
          </a:p>
        </p:txBody>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24696692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Picture Placeholder 3"/>
          <p:cNvSpPr>
            <a:spLocks noGrp="1"/>
          </p:cNvSpPr>
          <p:nvPr>
            <p:ph type="pic" sz="quarter" idx="10"/>
          </p:nvPr>
        </p:nvSpPr>
        <p:spPr>
          <a:xfrm>
            <a:off x="736967" y="2136341"/>
            <a:ext cx="4714709" cy="2845245"/>
          </a:xfrm>
        </p:spPr>
        <p:txBody>
          <a:bodyPr/>
          <a:lstStyle/>
          <a:p>
            <a:endParaRPr lang="en-US" dirty="0"/>
          </a:p>
        </p:txBody>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25941122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Picture Placeholder 4"/>
          <p:cNvSpPr>
            <a:spLocks noGrp="1"/>
          </p:cNvSpPr>
          <p:nvPr>
            <p:ph type="pic" sz="quarter" idx="10"/>
          </p:nvPr>
        </p:nvSpPr>
        <p:spPr>
          <a:xfrm>
            <a:off x="1076325" y="1990725"/>
            <a:ext cx="5022850" cy="3160713"/>
          </a:xfrm>
        </p:spPr>
        <p:txBody>
          <a:bodyPr/>
          <a:lstStyle/>
          <a:p>
            <a:endParaRPr lang="en-US" dirty="0"/>
          </a:p>
        </p:txBody>
      </p:sp>
      <p:sp>
        <p:nvSpPr>
          <p:cNvPr id="16"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30243536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Picture Placeholder 2"/>
          <p:cNvSpPr>
            <a:spLocks noGrp="1"/>
          </p:cNvSpPr>
          <p:nvPr>
            <p:ph type="pic" sz="quarter" idx="13"/>
          </p:nvPr>
        </p:nvSpPr>
        <p:spPr>
          <a:xfrm>
            <a:off x="678180" y="2670810"/>
            <a:ext cx="1600200" cy="1600200"/>
          </a:xfrm>
          <a:prstGeom prst="ellipse">
            <a:avLst/>
          </a:prstGeom>
          <a:noFill/>
        </p:spPr>
        <p:txBody>
          <a:bodyPr/>
          <a:lstStyle>
            <a:lvl1pPr marL="0" indent="0">
              <a:buNone/>
              <a:defRPr sz="1000"/>
            </a:lvl1pPr>
          </a:lstStyle>
          <a:p>
            <a:endParaRPr lang="en-US" dirty="0"/>
          </a:p>
        </p:txBody>
      </p:sp>
      <p:sp>
        <p:nvSpPr>
          <p:cNvPr id="13" name="Picture Placeholder 2"/>
          <p:cNvSpPr>
            <a:spLocks noGrp="1"/>
          </p:cNvSpPr>
          <p:nvPr>
            <p:ph type="pic" sz="quarter" idx="14"/>
          </p:nvPr>
        </p:nvSpPr>
        <p:spPr>
          <a:xfrm>
            <a:off x="2964180" y="2670810"/>
            <a:ext cx="1600200" cy="1600200"/>
          </a:xfrm>
          <a:prstGeom prst="ellipse">
            <a:avLst/>
          </a:prstGeom>
          <a:noFill/>
        </p:spPr>
        <p:txBody>
          <a:bodyPr/>
          <a:lstStyle>
            <a:lvl1pPr marL="0" indent="0">
              <a:buNone/>
              <a:defRPr sz="1000"/>
            </a:lvl1pPr>
          </a:lstStyle>
          <a:p>
            <a:endParaRPr lang="en-US" dirty="0"/>
          </a:p>
        </p:txBody>
      </p:sp>
      <p:sp>
        <p:nvSpPr>
          <p:cNvPr id="15" name="Picture Placeholder 2"/>
          <p:cNvSpPr>
            <a:spLocks noGrp="1"/>
          </p:cNvSpPr>
          <p:nvPr>
            <p:ph type="pic" sz="quarter" idx="15"/>
          </p:nvPr>
        </p:nvSpPr>
        <p:spPr>
          <a:xfrm>
            <a:off x="5250180" y="2670810"/>
            <a:ext cx="1600200" cy="1600200"/>
          </a:xfrm>
          <a:prstGeom prst="ellipse">
            <a:avLst/>
          </a:prstGeom>
          <a:noFill/>
        </p:spPr>
        <p:txBody>
          <a:bodyPr/>
          <a:lstStyle>
            <a:lvl1pPr marL="0" indent="0">
              <a:buNone/>
              <a:defRPr sz="1000"/>
            </a:lvl1pPr>
          </a:lstStyle>
          <a:p>
            <a:endParaRPr lang="en-US" dirty="0"/>
          </a:p>
        </p:txBody>
      </p:sp>
      <p:sp>
        <p:nvSpPr>
          <p:cNvPr id="16" name="Picture Placeholder 2"/>
          <p:cNvSpPr>
            <a:spLocks noGrp="1"/>
          </p:cNvSpPr>
          <p:nvPr>
            <p:ph type="pic" sz="quarter" idx="16"/>
          </p:nvPr>
        </p:nvSpPr>
        <p:spPr>
          <a:xfrm>
            <a:off x="7536180" y="2670810"/>
            <a:ext cx="1600200" cy="1600200"/>
          </a:xfrm>
          <a:prstGeom prst="ellipse">
            <a:avLst/>
          </a:prstGeom>
          <a:noFill/>
        </p:spPr>
        <p:txBody>
          <a:bodyPr/>
          <a:lstStyle>
            <a:lvl1pPr marL="0" indent="0">
              <a:buNone/>
              <a:defRPr sz="1000"/>
            </a:lvl1pPr>
          </a:lstStyle>
          <a:p>
            <a:endParaRPr lang="en-US" dirty="0"/>
          </a:p>
        </p:txBody>
      </p:sp>
      <p:sp>
        <p:nvSpPr>
          <p:cNvPr id="17" name="Picture Placeholder 2"/>
          <p:cNvSpPr>
            <a:spLocks noGrp="1"/>
          </p:cNvSpPr>
          <p:nvPr>
            <p:ph type="pic" sz="quarter" idx="17"/>
          </p:nvPr>
        </p:nvSpPr>
        <p:spPr>
          <a:xfrm>
            <a:off x="9822180" y="2670810"/>
            <a:ext cx="1600200" cy="1600200"/>
          </a:xfrm>
          <a:prstGeom prst="ellipse">
            <a:avLst/>
          </a:prstGeom>
          <a:noFill/>
        </p:spPr>
        <p:txBody>
          <a:bodyPr/>
          <a:lstStyle>
            <a:lvl1pPr marL="0" indent="0">
              <a:buNone/>
              <a:defRPr sz="1000"/>
            </a:lvl1pPr>
          </a:lstStyle>
          <a:p>
            <a:endParaRPr lang="en-US" dirty="0"/>
          </a:p>
        </p:txBody>
      </p:sp>
      <p:sp>
        <p:nvSpPr>
          <p:cNvPr id="19"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32298872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Picture Placeholder 5"/>
          <p:cNvSpPr>
            <a:spLocks noGrp="1"/>
          </p:cNvSpPr>
          <p:nvPr>
            <p:ph type="pic" sz="quarter" idx="13"/>
          </p:nvPr>
        </p:nvSpPr>
        <p:spPr>
          <a:xfrm>
            <a:off x="1426166" y="1800710"/>
            <a:ext cx="2160000" cy="2160000"/>
          </a:xfrm>
          <a:prstGeom prst="ellipse">
            <a:avLst/>
          </a:prstGeom>
        </p:spPr>
      </p:sp>
      <p:sp>
        <p:nvSpPr>
          <p:cNvPr id="19" name="Picture Placeholder 6"/>
          <p:cNvSpPr>
            <a:spLocks noGrp="1"/>
          </p:cNvSpPr>
          <p:nvPr>
            <p:ph type="pic" sz="quarter" idx="14"/>
          </p:nvPr>
        </p:nvSpPr>
        <p:spPr>
          <a:xfrm>
            <a:off x="5019813" y="1823692"/>
            <a:ext cx="2160000" cy="2160000"/>
          </a:xfrm>
          <a:prstGeom prst="ellipse">
            <a:avLst/>
          </a:prstGeom>
        </p:spPr>
      </p:sp>
      <p:sp>
        <p:nvSpPr>
          <p:cNvPr id="20" name="Picture Placeholder 7"/>
          <p:cNvSpPr>
            <a:spLocks noGrp="1"/>
          </p:cNvSpPr>
          <p:nvPr>
            <p:ph type="pic" sz="quarter" idx="15"/>
          </p:nvPr>
        </p:nvSpPr>
        <p:spPr>
          <a:xfrm>
            <a:off x="8651388" y="1823692"/>
            <a:ext cx="2160000" cy="2160000"/>
          </a:xfrm>
          <a:prstGeom prst="ellipse">
            <a:avLst/>
          </a:prstGeom>
        </p:spPr>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1274142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Picture Placeholder 2"/>
          <p:cNvSpPr>
            <a:spLocks noGrp="1"/>
          </p:cNvSpPr>
          <p:nvPr>
            <p:ph type="pic" sz="quarter" idx="14"/>
          </p:nvPr>
        </p:nvSpPr>
        <p:spPr>
          <a:xfrm>
            <a:off x="381000" y="1660770"/>
            <a:ext cx="1872000" cy="1872000"/>
          </a:xfrm>
          <a:prstGeom prst="snip2DiagRect">
            <a:avLst/>
          </a:prstGeom>
          <a:ln w="34925">
            <a:noFill/>
          </a:ln>
        </p:spPr>
        <p:txBody>
          <a:bodyPr>
            <a:normAutofit/>
          </a:bodyPr>
          <a:lstStyle>
            <a:lvl1pPr>
              <a:defRPr sz="2133"/>
            </a:lvl1pPr>
          </a:lstStyle>
          <a:p>
            <a:endParaRPr lang="id-ID" dirty="0"/>
          </a:p>
        </p:txBody>
      </p:sp>
      <p:sp>
        <p:nvSpPr>
          <p:cNvPr id="19" name="Picture Placeholder 2"/>
          <p:cNvSpPr>
            <a:spLocks noGrp="1"/>
          </p:cNvSpPr>
          <p:nvPr>
            <p:ph type="pic" sz="quarter" idx="16"/>
          </p:nvPr>
        </p:nvSpPr>
        <p:spPr>
          <a:xfrm>
            <a:off x="6078220" y="1660770"/>
            <a:ext cx="1872000" cy="1872000"/>
          </a:xfrm>
          <a:prstGeom prst="snip2DiagRect">
            <a:avLst/>
          </a:prstGeom>
          <a:ln w="34925">
            <a:noFill/>
          </a:ln>
        </p:spPr>
        <p:txBody>
          <a:bodyPr>
            <a:normAutofit/>
          </a:bodyPr>
          <a:lstStyle>
            <a:lvl1pPr>
              <a:defRPr sz="2133"/>
            </a:lvl1pPr>
          </a:lstStyle>
          <a:p>
            <a:endParaRPr lang="id-ID" dirty="0"/>
          </a:p>
        </p:txBody>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dirty="0"/>
              <a:t>Click to edit Master title style</a:t>
            </a:r>
          </a:p>
        </p:txBody>
      </p:sp>
    </p:spTree>
    <p:extLst>
      <p:ext uri="{BB962C8B-B14F-4D97-AF65-F5344CB8AC3E}">
        <p14:creationId xmlns:p14="http://schemas.microsoft.com/office/powerpoint/2010/main" val="1151112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Picture Placeholder 9"/>
          <p:cNvSpPr>
            <a:spLocks noGrp="1"/>
          </p:cNvSpPr>
          <p:nvPr>
            <p:ph type="pic" sz="quarter" idx="14"/>
          </p:nvPr>
        </p:nvSpPr>
        <p:spPr>
          <a:xfrm>
            <a:off x="871854" y="1747844"/>
            <a:ext cx="1872000" cy="1872000"/>
          </a:xfrm>
          <a:prstGeom prst="snip2DiagRect">
            <a:avLst/>
          </a:prstGeom>
        </p:spPr>
        <p:txBody>
          <a:bodyPr/>
          <a:lstStyle>
            <a:lvl1pPr>
              <a:defRPr sz="1600"/>
            </a:lvl1pPr>
          </a:lstStyle>
          <a:p>
            <a:endParaRPr lang="id-ID"/>
          </a:p>
        </p:txBody>
      </p:sp>
      <p:sp>
        <p:nvSpPr>
          <p:cNvPr id="19" name="Picture Placeholder 9"/>
          <p:cNvSpPr>
            <a:spLocks noGrp="1"/>
          </p:cNvSpPr>
          <p:nvPr>
            <p:ph type="pic" sz="quarter" idx="15"/>
          </p:nvPr>
        </p:nvSpPr>
        <p:spPr>
          <a:xfrm>
            <a:off x="871854" y="4100519"/>
            <a:ext cx="1872000" cy="1872000"/>
          </a:xfrm>
          <a:prstGeom prst="snip2DiagRect">
            <a:avLst/>
          </a:prstGeom>
        </p:spPr>
        <p:txBody>
          <a:bodyPr/>
          <a:lstStyle>
            <a:lvl1pPr>
              <a:defRPr sz="1600"/>
            </a:lvl1pPr>
          </a:lstStyle>
          <a:p>
            <a:endParaRPr lang="id-ID"/>
          </a:p>
        </p:txBody>
      </p:sp>
      <p:sp>
        <p:nvSpPr>
          <p:cNvPr id="20" name="Picture Placeholder 9"/>
          <p:cNvSpPr>
            <a:spLocks noGrp="1"/>
          </p:cNvSpPr>
          <p:nvPr>
            <p:ph type="pic" sz="quarter" idx="16"/>
          </p:nvPr>
        </p:nvSpPr>
        <p:spPr>
          <a:xfrm>
            <a:off x="6358254" y="1747844"/>
            <a:ext cx="1872000" cy="1872000"/>
          </a:xfrm>
          <a:prstGeom prst="snip2DiagRect">
            <a:avLst/>
          </a:prstGeom>
        </p:spPr>
        <p:txBody>
          <a:bodyPr/>
          <a:lstStyle>
            <a:lvl1pPr>
              <a:defRPr sz="1600"/>
            </a:lvl1pPr>
          </a:lstStyle>
          <a:p>
            <a:endParaRPr lang="id-ID"/>
          </a:p>
        </p:txBody>
      </p:sp>
      <p:sp>
        <p:nvSpPr>
          <p:cNvPr id="21" name="Picture Placeholder 9"/>
          <p:cNvSpPr>
            <a:spLocks noGrp="1"/>
          </p:cNvSpPr>
          <p:nvPr>
            <p:ph type="pic" sz="quarter" idx="17"/>
          </p:nvPr>
        </p:nvSpPr>
        <p:spPr>
          <a:xfrm>
            <a:off x="6358254" y="4100519"/>
            <a:ext cx="1872000" cy="1872000"/>
          </a:xfrm>
          <a:prstGeom prst="snip2DiagRect">
            <a:avLst/>
          </a:prstGeom>
        </p:spPr>
        <p:txBody>
          <a:bodyPr/>
          <a:lstStyle>
            <a:lvl1pPr>
              <a:defRPr sz="1600"/>
            </a:lvl1pPr>
          </a:lstStyle>
          <a:p>
            <a:endParaRPr lang="id-ID"/>
          </a:p>
        </p:txBody>
      </p:sp>
      <p:sp>
        <p:nvSpPr>
          <p:cNvPr id="15" name="Title 1"/>
          <p:cNvSpPr>
            <a:spLocks noGrp="1"/>
          </p:cNvSpPr>
          <p:nvPr>
            <p:ph type="title"/>
          </p:nvPr>
        </p:nvSpPr>
        <p:spPr>
          <a:xfrm>
            <a:off x="381000" y="519601"/>
            <a:ext cx="10515600" cy="763588"/>
          </a:xfrm>
        </p:spPr>
        <p:txBody>
          <a:bodyPr>
            <a:normAutofit/>
          </a:bodyPr>
          <a:lstStyle>
            <a:lvl1pPr>
              <a:defRPr sz="4800" b="1"/>
            </a:lvl1pPr>
          </a:lstStyle>
          <a:p>
            <a:r>
              <a:rPr lang="en-US" dirty="0"/>
              <a:t>Click to edit Master title style</a:t>
            </a:r>
          </a:p>
        </p:txBody>
      </p:sp>
    </p:spTree>
    <p:extLst>
      <p:ext uri="{BB962C8B-B14F-4D97-AF65-F5344CB8AC3E}">
        <p14:creationId xmlns:p14="http://schemas.microsoft.com/office/powerpoint/2010/main" val="3604283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4763" y="0"/>
            <a:ext cx="12206872" cy="68579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flipH="1">
            <a:off x="4763" y="3174"/>
            <a:ext cx="12206872" cy="1231700"/>
            <a:chOff x="4763" y="3174"/>
            <a:chExt cx="12206872" cy="1231700"/>
          </a:xfrm>
        </p:grpSpPr>
        <p:sp>
          <p:nvSpPr>
            <p:cNvPr id="8" name="Freeform 6"/>
            <p:cNvSpPr>
              <a:spLocks/>
            </p:cNvSpPr>
            <p:nvPr/>
          </p:nvSpPr>
          <p:spPr bwMode="auto">
            <a:xfrm>
              <a:off x="4763" y="474168"/>
              <a:ext cx="12206872" cy="760706"/>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4763" y="3174"/>
              <a:ext cx="12206872" cy="117748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4763" y="3174"/>
              <a:ext cx="12206872" cy="1138517"/>
            </a:xfrm>
            <a:custGeom>
              <a:avLst/>
              <a:gdLst>
                <a:gd name="T0" fmla="*/ 0 w 7205"/>
                <a:gd name="T1" fmla="*/ 0 h 672"/>
                <a:gd name="T2" fmla="*/ 0 w 7205"/>
                <a:gd name="T3" fmla="*/ 672 h 672"/>
                <a:gd name="T4" fmla="*/ 7205 w 7205"/>
                <a:gd name="T5" fmla="*/ 0 h 672"/>
                <a:gd name="T6" fmla="*/ 0 w 7205"/>
                <a:gd name="T7" fmla="*/ 0 h 672"/>
              </a:gdLst>
              <a:ahLst/>
              <a:cxnLst>
                <a:cxn ang="0">
                  <a:pos x="T0" y="T1"/>
                </a:cxn>
                <a:cxn ang="0">
                  <a:pos x="T2" y="T3"/>
                </a:cxn>
                <a:cxn ang="0">
                  <a:pos x="T4" y="T5"/>
                </a:cxn>
                <a:cxn ang="0">
                  <a:pos x="T6" y="T7"/>
                </a:cxn>
              </a:cxnLst>
              <a:rect l="0" t="0" r="r" b="b"/>
              <a:pathLst>
                <a:path w="7205" h="672">
                  <a:moveTo>
                    <a:pt x="0" y="0"/>
                  </a:moveTo>
                  <a:lnTo>
                    <a:pt x="0" y="672"/>
                  </a:lnTo>
                  <a:lnTo>
                    <a:pt x="7205"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p:cNvGrpSpPr/>
          <p:nvPr userDrawn="1"/>
        </p:nvGrpSpPr>
        <p:grpSpPr>
          <a:xfrm flipH="1">
            <a:off x="4763" y="5231544"/>
            <a:ext cx="12206872" cy="1626455"/>
            <a:chOff x="4763" y="5231544"/>
            <a:chExt cx="12206872" cy="1626455"/>
          </a:xfrm>
        </p:grpSpPr>
        <p:sp>
          <p:nvSpPr>
            <p:cNvPr id="12" name="Freeform 9"/>
            <p:cNvSpPr>
              <a:spLocks/>
            </p:cNvSpPr>
            <p:nvPr/>
          </p:nvSpPr>
          <p:spPr bwMode="auto">
            <a:xfrm>
              <a:off x="4763" y="5868572"/>
              <a:ext cx="9596076" cy="989426"/>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75112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Picture Placeholder 3"/>
          <p:cNvSpPr>
            <a:spLocks noGrp="1"/>
          </p:cNvSpPr>
          <p:nvPr>
            <p:ph type="pic" sz="quarter" idx="10"/>
          </p:nvPr>
        </p:nvSpPr>
        <p:spPr>
          <a:xfrm>
            <a:off x="698952" y="2113494"/>
            <a:ext cx="1825459" cy="1825460"/>
          </a:xfrm>
          <a:prstGeom prst="snip2DiagRect">
            <a:avLst/>
          </a:prstGeom>
        </p:spPr>
        <p:txBody>
          <a:bodyPr>
            <a:normAutofit/>
          </a:bodyPr>
          <a:lstStyle>
            <a:lvl1pPr>
              <a:defRPr sz="1600">
                <a:solidFill>
                  <a:schemeClr val="tx2"/>
                </a:solidFill>
              </a:defRPr>
            </a:lvl1pPr>
          </a:lstStyle>
          <a:p>
            <a:endParaRPr lang="id-ID" dirty="0"/>
          </a:p>
        </p:txBody>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35529623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Picture Placeholder 15"/>
          <p:cNvSpPr>
            <a:spLocks noGrp="1"/>
          </p:cNvSpPr>
          <p:nvPr>
            <p:ph type="pic" sz="quarter" idx="10"/>
          </p:nvPr>
        </p:nvSpPr>
        <p:spPr>
          <a:xfrm>
            <a:off x="381001" y="1749329"/>
            <a:ext cx="5119914" cy="3817030"/>
          </a:xfrm>
          <a:prstGeom prst="snip2DiagRect">
            <a:avLst/>
          </a:prstGeom>
        </p:spPr>
        <p:txBody>
          <a:bodyPr/>
          <a:lstStyle/>
          <a:p>
            <a:endParaRPr lang="en-US" dirty="0"/>
          </a:p>
        </p:txBody>
      </p:sp>
    </p:spTree>
    <p:extLst>
      <p:ext uri="{BB962C8B-B14F-4D97-AF65-F5344CB8AC3E}">
        <p14:creationId xmlns:p14="http://schemas.microsoft.com/office/powerpoint/2010/main" val="32705266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userDrawn="1"/>
        </p:nvGrpSpPr>
        <p:grpSpPr>
          <a:xfrm>
            <a:off x="1588" y="3175"/>
            <a:ext cx="12206288" cy="1562100"/>
            <a:chOff x="1588" y="3175"/>
            <a:chExt cx="12206288" cy="1562100"/>
          </a:xfrm>
        </p:grpSpPr>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544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9825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523163" y="842474"/>
            <a:ext cx="3663950" cy="5495925"/>
          </a:xfrm>
          <a:prstGeom prst="rect">
            <a:avLst/>
          </a:prstGeom>
          <a:ln>
            <a:noFill/>
          </a:ln>
          <a:effectLst>
            <a:softEdge rad="112500"/>
          </a:effectLst>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6046152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3879704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Picture Placeholder 3"/>
          <p:cNvSpPr>
            <a:spLocks noGrp="1"/>
          </p:cNvSpPr>
          <p:nvPr>
            <p:ph type="pic" sz="quarter" idx="10"/>
          </p:nvPr>
        </p:nvSpPr>
        <p:spPr>
          <a:xfrm>
            <a:off x="381000" y="1663700"/>
            <a:ext cx="11315700" cy="2908300"/>
          </a:xfrm>
        </p:spPr>
        <p:txBody>
          <a:bodyPr/>
          <a:lstStyle/>
          <a:p>
            <a:endParaRPr lang="en-US" dirty="0"/>
          </a:p>
        </p:txBody>
      </p:sp>
      <p:sp>
        <p:nvSpPr>
          <p:cNvPr id="13"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1748343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14:presetBounceEnd="60000">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14:bounceEnd="60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Picture Placeholder 3"/>
          <p:cNvSpPr>
            <a:spLocks noGrp="1"/>
          </p:cNvSpPr>
          <p:nvPr>
            <p:ph type="pic" sz="quarter" idx="10"/>
          </p:nvPr>
        </p:nvSpPr>
        <p:spPr>
          <a:xfrm>
            <a:off x="0" y="17780"/>
            <a:ext cx="12192000" cy="3489349"/>
          </a:xfrm>
        </p:spPr>
        <p:txBody>
          <a:bodyPr/>
          <a:lstStyle/>
          <a:p>
            <a:endParaRPr lang="en-US" dirty="0"/>
          </a:p>
        </p:txBody>
      </p:sp>
    </p:spTree>
    <p:extLst>
      <p:ext uri="{BB962C8B-B14F-4D97-AF65-F5344CB8AC3E}">
        <p14:creationId xmlns:p14="http://schemas.microsoft.com/office/powerpoint/2010/main" val="185875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Picture Placeholder 3"/>
          <p:cNvSpPr>
            <a:spLocks noGrp="1"/>
          </p:cNvSpPr>
          <p:nvPr>
            <p:ph type="pic" sz="quarter" idx="14"/>
          </p:nvPr>
        </p:nvSpPr>
        <p:spPr>
          <a:xfrm>
            <a:off x="544616" y="2990079"/>
            <a:ext cx="2608262" cy="2608262"/>
          </a:xfrm>
          <a:prstGeom prst="diamond">
            <a:avLst/>
          </a:prstGeom>
          <a:ln w="15875">
            <a:noFill/>
          </a:ln>
        </p:spPr>
        <p:txBody>
          <a:bodyPr>
            <a:normAutofit/>
          </a:bodyPr>
          <a:lstStyle>
            <a:lvl1pPr>
              <a:defRPr sz="1200"/>
            </a:lvl1pPr>
          </a:lstStyle>
          <a:p>
            <a:endParaRPr lang="id-ID"/>
          </a:p>
        </p:txBody>
      </p:sp>
      <p:sp>
        <p:nvSpPr>
          <p:cNvPr id="13" name="Picture Placeholder 3"/>
          <p:cNvSpPr>
            <a:spLocks noGrp="1"/>
          </p:cNvSpPr>
          <p:nvPr>
            <p:ph type="pic" sz="quarter" idx="15"/>
          </p:nvPr>
        </p:nvSpPr>
        <p:spPr>
          <a:xfrm>
            <a:off x="1948340" y="1570277"/>
            <a:ext cx="2608262" cy="2608262"/>
          </a:xfrm>
          <a:prstGeom prst="diamond">
            <a:avLst/>
          </a:prstGeom>
          <a:ln w="15875">
            <a:noFill/>
          </a:ln>
        </p:spPr>
        <p:txBody>
          <a:bodyPr>
            <a:normAutofit/>
          </a:bodyPr>
          <a:lstStyle>
            <a:lvl1pPr>
              <a:defRPr sz="1200"/>
            </a:lvl1pPr>
          </a:lstStyle>
          <a:p>
            <a:endParaRPr lang="id-ID"/>
          </a:p>
        </p:txBody>
      </p:sp>
      <p:sp>
        <p:nvSpPr>
          <p:cNvPr id="15" name="Picture Placeholder 3"/>
          <p:cNvSpPr>
            <a:spLocks noGrp="1"/>
          </p:cNvSpPr>
          <p:nvPr>
            <p:ph type="pic" sz="quarter" idx="16"/>
          </p:nvPr>
        </p:nvSpPr>
        <p:spPr>
          <a:xfrm>
            <a:off x="3352064" y="2990079"/>
            <a:ext cx="2608262" cy="2608262"/>
          </a:xfrm>
          <a:prstGeom prst="diamond">
            <a:avLst/>
          </a:prstGeom>
          <a:ln w="15875">
            <a:noFill/>
          </a:ln>
        </p:spPr>
        <p:txBody>
          <a:bodyPr>
            <a:normAutofit/>
          </a:bodyPr>
          <a:lstStyle>
            <a:lvl1pPr>
              <a:defRPr sz="1200"/>
            </a:lvl1pPr>
          </a:lstStyle>
          <a:p>
            <a:endParaRPr lang="id-ID"/>
          </a:p>
        </p:txBody>
      </p:sp>
      <p:sp>
        <p:nvSpPr>
          <p:cNvPr id="16" name="Picture Placeholder 3"/>
          <p:cNvSpPr>
            <a:spLocks noGrp="1"/>
          </p:cNvSpPr>
          <p:nvPr>
            <p:ph type="pic" sz="quarter" idx="17"/>
          </p:nvPr>
        </p:nvSpPr>
        <p:spPr>
          <a:xfrm>
            <a:off x="4755788" y="1570277"/>
            <a:ext cx="2608262" cy="2608262"/>
          </a:xfrm>
          <a:prstGeom prst="diamond">
            <a:avLst/>
          </a:prstGeom>
          <a:ln w="15875">
            <a:noFill/>
          </a:ln>
        </p:spPr>
        <p:txBody>
          <a:bodyPr>
            <a:normAutofit/>
          </a:bodyPr>
          <a:lstStyle>
            <a:lvl1pPr>
              <a:defRPr sz="1200"/>
            </a:lvl1pPr>
          </a:lstStyle>
          <a:p>
            <a:endParaRPr lang="id-ID"/>
          </a:p>
        </p:txBody>
      </p:sp>
      <p:sp>
        <p:nvSpPr>
          <p:cNvPr id="17" name="Picture Placeholder 3"/>
          <p:cNvSpPr>
            <a:spLocks noGrp="1"/>
          </p:cNvSpPr>
          <p:nvPr>
            <p:ph type="pic" sz="quarter" idx="18"/>
          </p:nvPr>
        </p:nvSpPr>
        <p:spPr>
          <a:xfrm>
            <a:off x="6159512" y="2990079"/>
            <a:ext cx="2608262" cy="2608262"/>
          </a:xfrm>
          <a:prstGeom prst="diamond">
            <a:avLst/>
          </a:prstGeom>
          <a:ln w="15875">
            <a:noFill/>
          </a:ln>
        </p:spPr>
        <p:txBody>
          <a:bodyPr>
            <a:normAutofit/>
          </a:bodyPr>
          <a:lstStyle>
            <a:lvl1pPr>
              <a:defRPr sz="1200"/>
            </a:lvl1pPr>
          </a:lstStyle>
          <a:p>
            <a:endParaRPr lang="id-ID"/>
          </a:p>
        </p:txBody>
      </p:sp>
      <p:sp>
        <p:nvSpPr>
          <p:cNvPr id="18" name="Picture Placeholder 3"/>
          <p:cNvSpPr>
            <a:spLocks noGrp="1"/>
          </p:cNvSpPr>
          <p:nvPr>
            <p:ph type="pic" sz="quarter" idx="19"/>
          </p:nvPr>
        </p:nvSpPr>
        <p:spPr>
          <a:xfrm>
            <a:off x="7563236" y="1575107"/>
            <a:ext cx="2608262" cy="2608262"/>
          </a:xfrm>
          <a:prstGeom prst="diamond">
            <a:avLst/>
          </a:prstGeom>
          <a:ln w="15875">
            <a:noFill/>
          </a:ln>
        </p:spPr>
        <p:txBody>
          <a:bodyPr>
            <a:normAutofit/>
          </a:bodyPr>
          <a:lstStyle>
            <a:lvl1pPr>
              <a:defRPr sz="1200"/>
            </a:lvl1pPr>
          </a:lstStyle>
          <a:p>
            <a:endParaRPr lang="id-ID"/>
          </a:p>
        </p:txBody>
      </p:sp>
      <p:sp>
        <p:nvSpPr>
          <p:cNvPr id="19" name="Picture Placeholder 3"/>
          <p:cNvSpPr>
            <a:spLocks noGrp="1"/>
          </p:cNvSpPr>
          <p:nvPr>
            <p:ph type="pic" sz="quarter" idx="20"/>
          </p:nvPr>
        </p:nvSpPr>
        <p:spPr>
          <a:xfrm>
            <a:off x="8966960" y="2994909"/>
            <a:ext cx="2608262" cy="2608262"/>
          </a:xfrm>
          <a:prstGeom prst="diamond">
            <a:avLst/>
          </a:prstGeom>
          <a:ln w="15875">
            <a:noFill/>
          </a:ln>
        </p:spPr>
        <p:txBody>
          <a:bodyPr>
            <a:normAutofit/>
          </a:bodyPr>
          <a:lstStyle>
            <a:lvl1pPr>
              <a:defRPr sz="1200"/>
            </a:lvl1pPr>
          </a:lstStyle>
          <a:p>
            <a:endParaRPr lang="id-ID"/>
          </a:p>
        </p:txBody>
      </p:sp>
      <p:sp>
        <p:nvSpPr>
          <p:cNvPr id="21"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7519230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pSp>
        <p:nvGrpSpPr>
          <p:cNvPr id="14" name="Group 13"/>
          <p:cNvGrpSpPr/>
          <p:nvPr userDrawn="1"/>
        </p:nvGrpSpPr>
        <p:grpSpPr>
          <a:xfrm>
            <a:off x="-6350" y="6032500"/>
            <a:ext cx="12217826"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Picture Placeholder 3"/>
          <p:cNvSpPr>
            <a:spLocks noGrp="1"/>
          </p:cNvSpPr>
          <p:nvPr>
            <p:ph type="pic" sz="quarter" idx="14"/>
          </p:nvPr>
        </p:nvSpPr>
        <p:spPr>
          <a:xfrm>
            <a:off x="5173733" y="1536348"/>
            <a:ext cx="5705505" cy="2160000"/>
          </a:xfrm>
        </p:spPr>
        <p:txBody>
          <a:bodyPr/>
          <a:lstStyle/>
          <a:p>
            <a:endParaRPr lang="id-ID" dirty="0"/>
          </a:p>
        </p:txBody>
      </p:sp>
      <p:sp>
        <p:nvSpPr>
          <p:cNvPr id="13" name="Picture Placeholder 3"/>
          <p:cNvSpPr>
            <a:spLocks noGrp="1"/>
          </p:cNvSpPr>
          <p:nvPr>
            <p:ph type="pic" sz="quarter" idx="18"/>
          </p:nvPr>
        </p:nvSpPr>
        <p:spPr>
          <a:xfrm>
            <a:off x="8107238" y="3815345"/>
            <a:ext cx="2772000" cy="2160000"/>
          </a:xfrm>
        </p:spPr>
        <p:txBody>
          <a:bodyPr/>
          <a:lstStyle/>
          <a:p>
            <a:endParaRPr lang="id-ID" dirty="0"/>
          </a:p>
        </p:txBody>
      </p:sp>
      <p:sp>
        <p:nvSpPr>
          <p:cNvPr id="15" name="Picture Placeholder 3"/>
          <p:cNvSpPr>
            <a:spLocks noGrp="1"/>
          </p:cNvSpPr>
          <p:nvPr>
            <p:ph type="pic" sz="quarter" idx="20"/>
          </p:nvPr>
        </p:nvSpPr>
        <p:spPr>
          <a:xfrm>
            <a:off x="363638" y="1536347"/>
            <a:ext cx="4691795" cy="4438997"/>
          </a:xfrm>
        </p:spPr>
        <p:txBody>
          <a:bodyPr/>
          <a:lstStyle/>
          <a:p>
            <a:endParaRPr lang="id-ID"/>
          </a:p>
        </p:txBody>
      </p:sp>
      <p:sp>
        <p:nvSpPr>
          <p:cNvPr id="16" name="Picture Placeholder 3"/>
          <p:cNvSpPr>
            <a:spLocks noGrp="1"/>
          </p:cNvSpPr>
          <p:nvPr>
            <p:ph type="pic" sz="quarter" idx="21"/>
          </p:nvPr>
        </p:nvSpPr>
        <p:spPr>
          <a:xfrm>
            <a:off x="5173734" y="3815345"/>
            <a:ext cx="2772000" cy="2160000"/>
          </a:xfrm>
        </p:spPr>
        <p:txBody>
          <a:bodyPr/>
          <a:lstStyle/>
          <a:p>
            <a:endParaRPr lang="id-ID"/>
          </a:p>
        </p:txBody>
      </p:sp>
      <p:sp>
        <p:nvSpPr>
          <p:cNvPr id="18"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Tree>
    <p:extLst>
      <p:ext uri="{BB962C8B-B14F-4D97-AF65-F5344CB8AC3E}">
        <p14:creationId xmlns:p14="http://schemas.microsoft.com/office/powerpoint/2010/main" val="22593284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62280-17FD-43EE-8400-538163668DA1}" type="datetimeFigureOut">
              <a:rPr lang="en-US" smtClean="0"/>
              <a:t>12/12/2023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49A5-7883-48E2-B7E0-DA6ACF41053F}" type="slidenum">
              <a:rPr lang="en-US" smtClean="0"/>
              <a:t>‹#›</a:t>
            </a:fld>
            <a:endParaRPr lang="en-US" dirty="0"/>
          </a:p>
        </p:txBody>
      </p:sp>
    </p:spTree>
    <p:extLst>
      <p:ext uri="{BB962C8B-B14F-4D97-AF65-F5344CB8AC3E}">
        <p14:creationId xmlns:p14="http://schemas.microsoft.com/office/powerpoint/2010/main" val="29845303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 outdoor, sign&#10;&#10;Description automatically generated">
            <a:extLst>
              <a:ext uri="{FF2B5EF4-FFF2-40B4-BE49-F238E27FC236}">
                <a16:creationId xmlns:a16="http://schemas.microsoft.com/office/drawing/2014/main" id="{44D70FF4-A790-4700-A4A8-3332E092BB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819" b="18819"/>
          <a:stretch>
            <a:fillRect/>
          </a:stretch>
        </p:blipFill>
        <p:spPr>
          <a:xfrm>
            <a:off x="19050" y="1290638"/>
            <a:ext cx="12192000" cy="4276725"/>
          </a:xfrm>
        </p:spPr>
      </p:pic>
      <p:sp>
        <p:nvSpPr>
          <p:cNvPr id="20" name="Freeform 5"/>
          <p:cNvSpPr>
            <a:spLocks/>
          </p:cNvSpPr>
          <p:nvPr/>
        </p:nvSpPr>
        <p:spPr bwMode="auto">
          <a:xfrm>
            <a:off x="4763" y="3850754"/>
            <a:ext cx="12206872" cy="3007245"/>
          </a:xfrm>
          <a:custGeom>
            <a:avLst/>
            <a:gdLst>
              <a:gd name="T0" fmla="*/ 7205 w 7205"/>
              <a:gd name="T1" fmla="*/ 1775 h 1775"/>
              <a:gd name="T2" fmla="*/ 7205 w 7205"/>
              <a:gd name="T3" fmla="*/ 597 h 1775"/>
              <a:gd name="T4" fmla="*/ 0 w 7205"/>
              <a:gd name="T5" fmla="*/ 0 h 1775"/>
              <a:gd name="T6" fmla="*/ 0 w 7205"/>
              <a:gd name="T7" fmla="*/ 1775 h 1775"/>
              <a:gd name="T8" fmla="*/ 7205 w 7205"/>
              <a:gd name="T9" fmla="*/ 1775 h 1775"/>
            </a:gdLst>
            <a:ahLst/>
            <a:cxnLst>
              <a:cxn ang="0">
                <a:pos x="T0" y="T1"/>
              </a:cxn>
              <a:cxn ang="0">
                <a:pos x="T2" y="T3"/>
              </a:cxn>
              <a:cxn ang="0">
                <a:pos x="T4" y="T5"/>
              </a:cxn>
              <a:cxn ang="0">
                <a:pos x="T6" y="T7"/>
              </a:cxn>
              <a:cxn ang="0">
                <a:pos x="T8" y="T9"/>
              </a:cxn>
            </a:cxnLst>
            <a:rect l="0" t="0" r="r" b="b"/>
            <a:pathLst>
              <a:path w="7205" h="1775">
                <a:moveTo>
                  <a:pt x="7205" y="1775"/>
                </a:moveTo>
                <a:lnTo>
                  <a:pt x="7205" y="597"/>
                </a:lnTo>
                <a:lnTo>
                  <a:pt x="0" y="0"/>
                </a:lnTo>
                <a:lnTo>
                  <a:pt x="0" y="1775"/>
                </a:lnTo>
                <a:lnTo>
                  <a:pt x="7205" y="17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grpSp>
        <p:nvGrpSpPr>
          <p:cNvPr id="2" name="Group 1"/>
          <p:cNvGrpSpPr/>
          <p:nvPr/>
        </p:nvGrpSpPr>
        <p:grpSpPr>
          <a:xfrm>
            <a:off x="4763" y="3174"/>
            <a:ext cx="12206872" cy="1231700"/>
            <a:chOff x="4763" y="3174"/>
            <a:chExt cx="12206872" cy="1231700"/>
          </a:xfrm>
        </p:grpSpPr>
        <p:sp>
          <p:nvSpPr>
            <p:cNvPr id="21" name="Freeform 6"/>
            <p:cNvSpPr>
              <a:spLocks/>
            </p:cNvSpPr>
            <p:nvPr/>
          </p:nvSpPr>
          <p:spPr bwMode="auto">
            <a:xfrm>
              <a:off x="4763" y="474168"/>
              <a:ext cx="12206872" cy="760706"/>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sp>
          <p:nvSpPr>
            <p:cNvPr id="22" name="Freeform 7"/>
            <p:cNvSpPr>
              <a:spLocks/>
            </p:cNvSpPr>
            <p:nvPr/>
          </p:nvSpPr>
          <p:spPr bwMode="auto">
            <a:xfrm>
              <a:off x="4763" y="3174"/>
              <a:ext cx="12206872" cy="117748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sp>
          <p:nvSpPr>
            <p:cNvPr id="23" name="Freeform 8"/>
            <p:cNvSpPr>
              <a:spLocks/>
            </p:cNvSpPr>
            <p:nvPr/>
          </p:nvSpPr>
          <p:spPr bwMode="auto">
            <a:xfrm>
              <a:off x="4763" y="3174"/>
              <a:ext cx="12206872" cy="1138517"/>
            </a:xfrm>
            <a:custGeom>
              <a:avLst/>
              <a:gdLst>
                <a:gd name="T0" fmla="*/ 0 w 7205"/>
                <a:gd name="T1" fmla="*/ 0 h 672"/>
                <a:gd name="T2" fmla="*/ 0 w 7205"/>
                <a:gd name="T3" fmla="*/ 672 h 672"/>
                <a:gd name="T4" fmla="*/ 7205 w 7205"/>
                <a:gd name="T5" fmla="*/ 0 h 672"/>
                <a:gd name="T6" fmla="*/ 0 w 7205"/>
                <a:gd name="T7" fmla="*/ 0 h 672"/>
              </a:gdLst>
              <a:ahLst/>
              <a:cxnLst>
                <a:cxn ang="0">
                  <a:pos x="T0" y="T1"/>
                </a:cxn>
                <a:cxn ang="0">
                  <a:pos x="T2" y="T3"/>
                </a:cxn>
                <a:cxn ang="0">
                  <a:pos x="T4" y="T5"/>
                </a:cxn>
                <a:cxn ang="0">
                  <a:pos x="T6" y="T7"/>
                </a:cxn>
              </a:cxnLst>
              <a:rect l="0" t="0" r="r" b="b"/>
              <a:pathLst>
                <a:path w="7205" h="672">
                  <a:moveTo>
                    <a:pt x="0" y="0"/>
                  </a:moveTo>
                  <a:lnTo>
                    <a:pt x="0" y="672"/>
                  </a:lnTo>
                  <a:lnTo>
                    <a:pt x="7205" y="0"/>
                  </a:lnTo>
                  <a:lnTo>
                    <a:pt x="0" y="0"/>
                  </a:lnTo>
                  <a:close/>
                </a:path>
              </a:pathLst>
            </a:custGeom>
            <a:gradFill flip="none" rotWithShape="1">
              <a:gsLst>
                <a:gs pos="51000">
                  <a:schemeClr val="accent1"/>
                </a:gs>
                <a:gs pos="100000">
                  <a:schemeClr val="accent1">
                    <a:lumMod val="75000"/>
                  </a:schemeClr>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grpSp>
      <p:sp>
        <p:nvSpPr>
          <p:cNvPr id="24" name="Freeform 9"/>
          <p:cNvSpPr>
            <a:spLocks/>
          </p:cNvSpPr>
          <p:nvPr/>
        </p:nvSpPr>
        <p:spPr bwMode="auto">
          <a:xfrm>
            <a:off x="4763" y="5868572"/>
            <a:ext cx="9596076" cy="989426"/>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grpSp>
        <p:nvGrpSpPr>
          <p:cNvPr id="3" name="Group 2"/>
          <p:cNvGrpSpPr/>
          <p:nvPr/>
        </p:nvGrpSpPr>
        <p:grpSpPr>
          <a:xfrm>
            <a:off x="4763" y="5231544"/>
            <a:ext cx="12206872" cy="1626455"/>
            <a:chOff x="4763" y="5231544"/>
            <a:chExt cx="12206872" cy="1626455"/>
          </a:xfrm>
        </p:grpSpPr>
        <p:sp>
          <p:nvSpPr>
            <p:cNvPr id="25" name="Freeform 10"/>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sp>
          <p:nvSpPr>
            <p:cNvPr id="26" name="Freeform 11"/>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grpSp>
      <p:sp>
        <p:nvSpPr>
          <p:cNvPr id="27" name="Freeform 12"/>
          <p:cNvSpPr>
            <a:spLocks/>
          </p:cNvSpPr>
          <p:nvPr/>
        </p:nvSpPr>
        <p:spPr bwMode="auto">
          <a:xfrm>
            <a:off x="7159464" y="2574150"/>
            <a:ext cx="5052171" cy="2307531"/>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Lst>
            <a:ahLst/>
            <a:cxnLst>
              <a:cxn ang="0">
                <a:pos x="T0" y="T1"/>
              </a:cxn>
              <a:cxn ang="0">
                <a:pos x="T2" y="T3"/>
              </a:cxn>
              <a:cxn ang="0">
                <a:pos x="T4" y="T5"/>
              </a:cxn>
              <a:cxn ang="0">
                <a:pos x="T6" y="T7"/>
              </a:cxn>
              <a:cxn ang="0">
                <a:pos x="T8" y="T9"/>
              </a:cxn>
            </a:cxnLst>
            <a:rect l="0" t="0" r="r" b="b"/>
            <a:pathLst>
              <a:path w="2982" h="1362">
                <a:moveTo>
                  <a:pt x="2982" y="1362"/>
                </a:moveTo>
                <a:lnTo>
                  <a:pt x="0" y="1110"/>
                </a:lnTo>
                <a:lnTo>
                  <a:pt x="620" y="380"/>
                </a:lnTo>
                <a:lnTo>
                  <a:pt x="2982" y="0"/>
                </a:lnTo>
                <a:lnTo>
                  <a:pt x="2982" y="1362"/>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sp>
        <p:nvSpPr>
          <p:cNvPr id="31" name="TextBox 30"/>
          <p:cNvSpPr txBox="1"/>
          <p:nvPr/>
        </p:nvSpPr>
        <p:spPr>
          <a:xfrm>
            <a:off x="3987800" y="-13208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p:txBody>
      </p:sp>
      <p:pic>
        <p:nvPicPr>
          <p:cNvPr id="5" name="Picture 4">
            <a:extLst>
              <a:ext uri="{FF2B5EF4-FFF2-40B4-BE49-F238E27FC236}">
                <a16:creationId xmlns:a16="http://schemas.microsoft.com/office/drawing/2014/main" id="{9A29ECAF-8A3D-7B42-98B1-0067C79EFC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53606" y="4836089"/>
            <a:ext cx="2611716" cy="636243"/>
          </a:xfrm>
          <a:prstGeom prst="rect">
            <a:avLst/>
          </a:prstGeom>
        </p:spPr>
      </p:pic>
      <p:sp>
        <p:nvSpPr>
          <p:cNvPr id="4" name="TextBox 3">
            <a:extLst>
              <a:ext uri="{FF2B5EF4-FFF2-40B4-BE49-F238E27FC236}">
                <a16:creationId xmlns:a16="http://schemas.microsoft.com/office/drawing/2014/main" id="{14C522EB-E65A-754D-A430-4814ED1A116C}"/>
              </a:ext>
            </a:extLst>
          </p:cNvPr>
          <p:cNvSpPr txBox="1"/>
          <p:nvPr/>
        </p:nvSpPr>
        <p:spPr>
          <a:xfrm>
            <a:off x="1280161" y="491925"/>
            <a:ext cx="9823267" cy="1815882"/>
          </a:xfrm>
          <a:prstGeom prst="rect">
            <a:avLst/>
          </a:prstGeom>
          <a:solidFill>
            <a:schemeClr val="tx1">
              <a:lumMod val="60000"/>
              <a:lumOff val="40000"/>
            </a:schemeClr>
          </a:solidFill>
        </p:spPr>
        <p:txBody>
          <a:bodyPr wrap="square" rtlCol="0">
            <a:spAutoFit/>
          </a:bodyPr>
          <a:lstStyle/>
          <a:p>
            <a:pPr lvl="0" defTabSz="914400"/>
            <a:r>
              <a:rPr lang="en-US" sz="4800" dirty="0">
                <a:solidFill>
                  <a:schemeClr val="bg1"/>
                </a:solidFill>
                <a:latin typeface="Segoe UI" panose="020B0502040204020203" pitchFamily="34" charset="0"/>
                <a:ea typeface="Segoe UI" panose="020B0502040204020203" pitchFamily="34" charset="0"/>
                <a:cs typeface="Segoe UI" panose="020B0502040204020203" pitchFamily="34" charset="0"/>
              </a:rPr>
              <a:t>Audit Presentation</a:t>
            </a:r>
          </a:p>
          <a:p>
            <a:pPr lvl="0" defTabSz="914400"/>
            <a:r>
              <a:rPr lang="en-US" alt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Peralta </a:t>
            </a:r>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Community College District</a:t>
            </a:r>
          </a:p>
          <a:p>
            <a:pPr lvl="0" defTabSz="914400"/>
            <a:r>
              <a:rPr kumimoji="0" lang="en-US" sz="320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June 30, 2023</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939BEFA7-DCE1-434B-A502-7BE08D670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61" y="4061135"/>
            <a:ext cx="1831338" cy="1831338"/>
          </a:xfrm>
          <a:prstGeom prst="rect">
            <a:avLst/>
          </a:prstGeom>
        </p:spPr>
      </p:pic>
    </p:spTree>
    <p:extLst>
      <p:ext uri="{BB962C8B-B14F-4D97-AF65-F5344CB8AC3E}">
        <p14:creationId xmlns:p14="http://schemas.microsoft.com/office/powerpoint/2010/main" val="221416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3400" u="sng" dirty="0"/>
              <a:t>FY 2021-22 Audit Findings Noted as Corrected in CY:</a:t>
            </a:r>
            <a:endParaRPr lang="en-US" sz="3400" b="0" u="sng" dirty="0"/>
          </a:p>
        </p:txBody>
      </p:sp>
      <p:sp>
        <p:nvSpPr>
          <p:cNvPr id="4" name="Subtitle 2">
            <a:extLst>
              <a:ext uri="{FF2B5EF4-FFF2-40B4-BE49-F238E27FC236}">
                <a16:creationId xmlns:a16="http://schemas.microsoft.com/office/drawing/2014/main" id="{B46FDBFA-EF1D-433C-9C38-EAB5E8B768A1}"/>
              </a:ext>
            </a:extLst>
          </p:cNvPr>
          <p:cNvSpPr txBox="1">
            <a:spLocks/>
          </p:cNvSpPr>
          <p:nvPr/>
        </p:nvSpPr>
        <p:spPr>
          <a:xfrm>
            <a:off x="380998" y="1537958"/>
            <a:ext cx="11082131" cy="47779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50000"/>
              </a:lnSpc>
            </a:pPr>
            <a:r>
              <a:rPr lang="en-US" sz="1600" dirty="0"/>
              <a:t>2022-001 Expenditures– </a:t>
            </a:r>
            <a:r>
              <a:rPr lang="en-US" sz="1600" dirty="0">
                <a:highlight>
                  <a:srgbClr val="00FFFF"/>
                </a:highlight>
              </a:rPr>
              <a:t>Corrected during FY 2022-23</a:t>
            </a:r>
          </a:p>
          <a:p>
            <a:pPr lvl="0" algn="just">
              <a:lnSpc>
                <a:spcPct val="150000"/>
              </a:lnSpc>
            </a:pPr>
            <a:r>
              <a:rPr lang="en-US" sz="1600" dirty="0">
                <a:cs typeface="Segoe UI" panose="020B0502040204020203" pitchFamily="34" charset="0"/>
              </a:rPr>
              <a:t>2022-003 Special Tests &amp; Provisions: NSLDS Enrollment Reporting – </a:t>
            </a:r>
            <a:r>
              <a:rPr lang="en-US" sz="1600" dirty="0">
                <a:highlight>
                  <a:srgbClr val="00FFFF"/>
                </a:highlight>
              </a:rPr>
              <a:t>Corrected during FY 2022-23</a:t>
            </a:r>
          </a:p>
          <a:p>
            <a:pPr lvl="0" algn="just"/>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310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3400" u="sng" dirty="0"/>
              <a:t>FY 2022-23 District Audit Results Summary:</a:t>
            </a:r>
            <a:endParaRPr lang="en-US" sz="3400" b="0" u="sng" dirty="0"/>
          </a:p>
        </p:txBody>
      </p:sp>
      <p:sp>
        <p:nvSpPr>
          <p:cNvPr id="4" name="Subtitle 2">
            <a:extLst>
              <a:ext uri="{FF2B5EF4-FFF2-40B4-BE49-F238E27FC236}">
                <a16:creationId xmlns:a16="http://schemas.microsoft.com/office/drawing/2014/main" id="{B46FDBFA-EF1D-433C-9C38-EAB5E8B768A1}"/>
              </a:ext>
            </a:extLst>
          </p:cNvPr>
          <p:cNvSpPr txBox="1">
            <a:spLocks/>
          </p:cNvSpPr>
          <p:nvPr/>
        </p:nvSpPr>
        <p:spPr>
          <a:xfrm>
            <a:off x="380999" y="1537958"/>
            <a:ext cx="11161644" cy="47779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50000"/>
              </a:lnSpc>
            </a:pPr>
            <a:r>
              <a:rPr lang="en-US" sz="2400" dirty="0"/>
              <a:t>Unmodified Audit Opinion over FY 2022-23 Financial Statements</a:t>
            </a:r>
          </a:p>
          <a:p>
            <a:pPr algn="just">
              <a:lnSpc>
                <a:spcPct val="150000"/>
              </a:lnSpc>
            </a:pPr>
            <a:r>
              <a:rPr lang="en-US" sz="2400" dirty="0"/>
              <a:t>Zero (0) Financial Statement findings noted during FY 2022-23</a:t>
            </a:r>
          </a:p>
          <a:p>
            <a:pPr lvl="0" algn="just">
              <a:lnSpc>
                <a:spcPct val="150000"/>
              </a:lnSpc>
            </a:pPr>
            <a:r>
              <a:rPr lang="en-US" sz="2400" dirty="0"/>
              <a:t>Zero (0) State Compliance findings noted during FY 2022-23</a:t>
            </a:r>
          </a:p>
          <a:p>
            <a:pPr lvl="0" algn="just">
              <a:lnSpc>
                <a:spcPct val="150000"/>
              </a:lnSpc>
            </a:pPr>
            <a:r>
              <a:rPr lang="en-US" sz="2400" dirty="0"/>
              <a:t>Two (2) findings noted during FY 2022-23 including two (2) repeat findings from FY 2021-22</a:t>
            </a:r>
          </a:p>
          <a:p>
            <a:pPr lvl="0" algn="just"/>
            <a:endParaRPr lang="en-US" sz="1600" dirty="0"/>
          </a:p>
          <a:p>
            <a:pPr lvl="0" algn="just"/>
            <a:endParaRPr lang="en-US" sz="1600" dirty="0">
              <a:latin typeface="Segoe UI" panose="020B0502040204020203" pitchFamily="34" charset="0"/>
              <a:cs typeface="Segoe UI" panose="020B0502040204020203" pitchFamily="34" charset="0"/>
            </a:endParaRPr>
          </a:p>
          <a:p>
            <a:pPr lvl="0" algn="just"/>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904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p:cNvSpPr>
            <a:spLocks noChangeArrowheads="1"/>
          </p:cNvSpPr>
          <p:nvPr/>
        </p:nvSpPr>
        <p:spPr bwMode="auto">
          <a:xfrm>
            <a:off x="2772448" y="2505670"/>
            <a:ext cx="6647104" cy="923330"/>
          </a:xfrm>
          <a:prstGeom prst="rect">
            <a:avLst/>
          </a:prstGeom>
          <a:solidFill>
            <a:schemeClr val="bg2">
              <a:lumMod val="75000"/>
            </a:schemeClr>
          </a:solidFill>
          <a:ln>
            <a:solidFill>
              <a:schemeClr val="tx1">
                <a:lumMod val="75000"/>
              </a:schemeClr>
            </a:solid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1" u="none" strike="noStrike" kern="1200" cap="none" spc="0" normalizeH="0" baseline="0" noProof="0" dirty="0">
                <a:ln>
                  <a:noFill/>
                </a:ln>
                <a:solidFill>
                  <a:srgbClr val="FFFFFF"/>
                </a:solidFill>
                <a:effectLst/>
                <a:uLnTx/>
                <a:uFillTx/>
                <a:latin typeface="Raleway"/>
                <a:ea typeface="+mn-ea"/>
                <a:cs typeface="+mn-cs"/>
              </a:rPr>
              <a:t>We thank you for the opportunity to serve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1" u="none" strike="noStrike" kern="1200" cap="none" spc="0" normalizeH="0" baseline="0" noProof="0" dirty="0">
                <a:ln>
                  <a:noFill/>
                </a:ln>
                <a:solidFill>
                  <a:srgbClr val="FFFFFF"/>
                </a:solidFill>
                <a:effectLst/>
                <a:uLnTx/>
                <a:uFillTx/>
                <a:latin typeface="Raleway"/>
                <a:ea typeface="+mn-ea"/>
                <a:cs typeface="+mn-cs"/>
              </a:rPr>
              <a:t>Governing</a:t>
            </a:r>
            <a:r>
              <a:rPr kumimoji="0" lang="en-US" altLang="en-US" sz="2000" b="1" i="1" u="none" strike="noStrike" kern="1200" cap="none" spc="0" normalizeH="0" noProof="0" dirty="0">
                <a:ln>
                  <a:noFill/>
                </a:ln>
                <a:solidFill>
                  <a:srgbClr val="FFFFFF"/>
                </a:solidFill>
                <a:effectLst/>
                <a:uLnTx/>
                <a:uFillTx/>
                <a:latin typeface="Raleway"/>
                <a:ea typeface="+mn-ea"/>
                <a:cs typeface="+mn-cs"/>
              </a:rPr>
              <a:t> Board </a:t>
            </a:r>
          </a:p>
          <a:p>
            <a:pPr lvl="0" algn="ctr" defTabSz="914400" eaLnBrk="0" fontAlgn="base" hangingPunct="0">
              <a:spcBef>
                <a:spcPct val="0"/>
              </a:spcBef>
              <a:spcAft>
                <a:spcPct val="0"/>
              </a:spcAft>
              <a:defRPr/>
            </a:pPr>
            <a:r>
              <a:rPr kumimoji="0" lang="en-US" altLang="en-US" sz="2000" b="1" i="1" u="none" strike="noStrike" kern="1200" cap="none" spc="0" normalizeH="0" noProof="0" dirty="0">
                <a:ln>
                  <a:noFill/>
                </a:ln>
                <a:solidFill>
                  <a:srgbClr val="FFFFFF"/>
                </a:solidFill>
                <a:effectLst/>
                <a:uLnTx/>
                <a:uFillTx/>
                <a:latin typeface="Raleway"/>
                <a:ea typeface="+mn-ea"/>
                <a:cs typeface="+mn-cs"/>
              </a:rPr>
              <a:t>and the </a:t>
            </a:r>
            <a:r>
              <a:rPr lang="en-US" altLang="en-US" sz="2000" b="1" i="1" dirty="0">
                <a:solidFill>
                  <a:srgbClr val="FFFFFF"/>
                </a:solidFill>
                <a:latin typeface="Raleway"/>
              </a:rPr>
              <a:t>Peralta </a:t>
            </a:r>
            <a:r>
              <a:rPr kumimoji="0" lang="en-US" altLang="en-US" sz="2000" b="1" i="1" u="none" strike="noStrike" kern="1200" cap="none" spc="0" normalizeH="0" noProof="0" dirty="0">
                <a:ln>
                  <a:noFill/>
                </a:ln>
                <a:solidFill>
                  <a:srgbClr val="FFFFFF"/>
                </a:solidFill>
                <a:effectLst/>
                <a:uLnTx/>
                <a:uFillTx/>
                <a:latin typeface="Raleway"/>
                <a:ea typeface="+mn-ea"/>
                <a:cs typeface="+mn-cs"/>
              </a:rPr>
              <a:t>Community College District.</a:t>
            </a:r>
            <a:endParaRPr kumimoji="0" lang="en-US" altLang="en-US" sz="2000" b="1" i="1" u="none" strike="noStrike" kern="1200" cap="none" spc="0" normalizeH="0" baseline="0" noProof="0" dirty="0">
              <a:ln>
                <a:noFill/>
              </a:ln>
              <a:solidFill>
                <a:srgbClr val="FFFFFF"/>
              </a:solidFill>
              <a:effectLst/>
              <a:uLnTx/>
              <a:uFillTx/>
              <a:latin typeface="Raleway"/>
              <a:ea typeface="+mn-ea"/>
              <a:cs typeface="+mn-cs"/>
            </a:endParaRPr>
          </a:p>
        </p:txBody>
      </p:sp>
      <p:sp>
        <p:nvSpPr>
          <p:cNvPr id="2" name="TextBox 1">
            <a:extLst>
              <a:ext uri="{FF2B5EF4-FFF2-40B4-BE49-F238E27FC236}">
                <a16:creationId xmlns:a16="http://schemas.microsoft.com/office/drawing/2014/main" id="{0DBF1DB0-5C5F-44E6-8C74-D36FF90821A6}"/>
              </a:ext>
            </a:extLst>
          </p:cNvPr>
          <p:cNvSpPr txBox="1"/>
          <p:nvPr/>
        </p:nvSpPr>
        <p:spPr>
          <a:xfrm>
            <a:off x="1968272" y="4967794"/>
            <a:ext cx="9178835" cy="646331"/>
          </a:xfrm>
          <a:prstGeom prst="rect">
            <a:avLst/>
          </a:prstGeom>
          <a:noFill/>
        </p:spPr>
        <p:txBody>
          <a:bodyPr wrap="square" rtlCol="0">
            <a:spAutoFit/>
          </a:bodyPr>
          <a:lstStyle/>
          <a:p>
            <a:r>
              <a:rPr lang="en-US" b="1" dirty="0">
                <a:solidFill>
                  <a:schemeClr val="bg1"/>
                </a:solidFill>
              </a:rPr>
              <a:t>John Dominguez	</a:t>
            </a:r>
            <a:r>
              <a:rPr lang="en-US" dirty="0">
                <a:solidFill>
                  <a:schemeClr val="bg1"/>
                </a:solidFill>
              </a:rPr>
              <a:t>			</a:t>
            </a:r>
            <a:r>
              <a:rPr lang="en-US" b="1" dirty="0">
                <a:solidFill>
                  <a:schemeClr val="bg1"/>
                </a:solidFill>
              </a:rPr>
              <a:t>Ben Leavitt</a:t>
            </a:r>
            <a:r>
              <a:rPr lang="en-US" dirty="0">
                <a:solidFill>
                  <a:schemeClr val="bg1"/>
                </a:solidFill>
              </a:rPr>
              <a:t>				</a:t>
            </a:r>
            <a:r>
              <a:rPr lang="en-US" b="1" dirty="0">
                <a:solidFill>
                  <a:schemeClr val="bg1"/>
                </a:solidFill>
              </a:rPr>
              <a:t>Steven Currie</a:t>
            </a:r>
          </a:p>
          <a:p>
            <a:r>
              <a:rPr lang="en-US" dirty="0">
                <a:solidFill>
                  <a:schemeClr val="bg1"/>
                </a:solidFill>
              </a:rPr>
              <a:t>jdominguez@cwdl.com	  bleavitt@cwdl.com	             scurrie@cwdl.com</a:t>
            </a:r>
          </a:p>
        </p:txBody>
      </p:sp>
    </p:spTree>
    <p:extLst>
      <p:ext uri="{BB962C8B-B14F-4D97-AF65-F5344CB8AC3E}">
        <p14:creationId xmlns:p14="http://schemas.microsoft.com/office/powerpoint/2010/main" val="19736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Table of Contents:</a:t>
            </a:r>
            <a:endParaRPr lang="en-US" sz="3200" b="0" u="sng" dirty="0"/>
          </a:p>
        </p:txBody>
      </p:sp>
      <p:sp>
        <p:nvSpPr>
          <p:cNvPr id="32" name="Rectangle 31"/>
          <p:cNvSpPr/>
          <p:nvPr/>
        </p:nvSpPr>
        <p:spPr>
          <a:xfrm>
            <a:off x="435430" y="1568258"/>
            <a:ext cx="11321140" cy="3770263"/>
          </a:xfrm>
          <a:prstGeom prst="rect">
            <a:avLst/>
          </a:prstGeom>
        </p:spPr>
        <p:txBody>
          <a:bodyPr wrap="square">
            <a:spAutoFit/>
          </a:bodyPr>
          <a:lstStyle/>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Letter to the Board of Trustees</a:t>
            </a:r>
          </a:p>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Client Service Team</a:t>
            </a:r>
          </a:p>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Audit Requirement</a:t>
            </a:r>
          </a:p>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Services and Deliverables</a:t>
            </a:r>
          </a:p>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FY 2022-23 Audit Findings Noted</a:t>
            </a:r>
          </a:p>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FY 2021-22 Audit Findings Noted as Corrected in CY</a:t>
            </a:r>
          </a:p>
          <a:p>
            <a:pPr marL="285750" indent="-285750">
              <a:buFont typeface="Arial" panose="020B0604020202020204" pitchFamily="34" charset="0"/>
              <a:buChar char="•"/>
            </a:pPr>
            <a:r>
              <a:rPr lang="en-US" sz="2400" dirty="0">
                <a:latin typeface="Segoe UI" panose="020B0502040204020203" pitchFamily="34" charset="0"/>
                <a:cs typeface="Segoe UI" panose="020B0502040204020203" pitchFamily="34" charset="0"/>
              </a:rPr>
              <a:t>FY 2022-23 Audit Results Summary</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1800" b="0" i="0" u="none" strike="noStrike" kern="1200" cap="none" spc="0" normalizeH="0" baseline="0" noProof="0" dirty="0">
              <a:ln>
                <a:noFill/>
              </a:ln>
              <a:solidFill>
                <a:srgbClr val="3F3F3F"/>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rgbClr val="3F3F3F"/>
                </a:solidFill>
                <a:effectLst/>
                <a:uLnTx/>
                <a:uFillTx/>
                <a:latin typeface="Roboto"/>
                <a:ea typeface="+mn-ea"/>
                <a:cs typeface="+mn-cs"/>
              </a:rPr>
            </a:br>
            <a:endParaRPr kumimoji="0" lang="en-US" sz="1400" b="0" i="0" u="none" strike="noStrike" kern="1200" cap="none" spc="0" normalizeH="0" baseline="0" noProof="0" dirty="0">
              <a:ln>
                <a:noFill/>
              </a:ln>
              <a:solidFill>
                <a:srgbClr val="3F3F3F"/>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rgbClr val="3F3F3F"/>
                </a:solidFill>
                <a:effectLst/>
                <a:uLnTx/>
                <a:uFillTx/>
                <a:latin typeface="Roboto"/>
                <a:ea typeface="+mn-ea"/>
                <a:cs typeface="+mn-cs"/>
              </a:rPr>
            </a:br>
            <a:endParaRPr kumimoji="0" lang="en-US" sz="1100" b="0" i="0" u="none" strike="noStrike" kern="1200" cap="none" spc="0" normalizeH="0" baseline="0" noProof="0" dirty="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1121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Letter to the Board of Trustees:</a:t>
            </a:r>
            <a:endParaRPr lang="en-US" sz="3200" b="0" u="sng" dirty="0"/>
          </a:p>
        </p:txBody>
      </p:sp>
      <p:sp>
        <p:nvSpPr>
          <p:cNvPr id="7" name="TextBox 6">
            <a:extLst>
              <a:ext uri="{FF2B5EF4-FFF2-40B4-BE49-F238E27FC236}">
                <a16:creationId xmlns:a16="http://schemas.microsoft.com/office/drawing/2014/main" id="{5354CC4D-54D3-4CEE-8A46-7DFF86B1ECEC}"/>
              </a:ext>
            </a:extLst>
          </p:cNvPr>
          <p:cNvSpPr txBox="1"/>
          <p:nvPr/>
        </p:nvSpPr>
        <p:spPr>
          <a:xfrm>
            <a:off x="949308" y="1537958"/>
            <a:ext cx="9911676" cy="4401205"/>
          </a:xfrm>
          <a:prstGeom prst="rect">
            <a:avLst/>
          </a:prstGeom>
          <a:noFill/>
        </p:spPr>
        <p:txBody>
          <a:bodyPr wrap="square" rtlCol="0">
            <a:spAutoFit/>
          </a:bodyPr>
          <a:lstStyle/>
          <a:p>
            <a:pPr algn="just"/>
            <a:r>
              <a:rPr lang="en-US" altLang="en-US" sz="1400" dirty="0"/>
              <a:t>Peralta </a:t>
            </a:r>
            <a:r>
              <a:rPr lang="en-US" sz="1400" dirty="0"/>
              <a:t>Community College District</a:t>
            </a:r>
          </a:p>
          <a:p>
            <a:pPr algn="just"/>
            <a:r>
              <a:rPr lang="en-US" sz="1400" dirty="0"/>
              <a:t>Board of Trustees</a:t>
            </a:r>
          </a:p>
          <a:p>
            <a:pPr algn="just"/>
            <a:r>
              <a:rPr lang="en-US" sz="1400" dirty="0"/>
              <a:t> </a:t>
            </a:r>
          </a:p>
          <a:p>
            <a:pPr algn="just"/>
            <a:r>
              <a:rPr lang="en-US" sz="1400" dirty="0"/>
              <a:t>We appreciate the opportunity to discuss various elements related to planning and performing our audit services, and gaining an understanding of your expectations.  </a:t>
            </a:r>
          </a:p>
          <a:p>
            <a:pPr algn="just"/>
            <a:r>
              <a:rPr lang="en-US" sz="1400" dirty="0"/>
              <a:t>	</a:t>
            </a:r>
          </a:p>
          <a:p>
            <a:pPr algn="just"/>
            <a:r>
              <a:rPr lang="en-US" sz="1400" dirty="0"/>
              <a:t>We will discuss with you how we plan to perform our audit to meet your needs, share our proposed client service plan, and review other key issues related to the audit. It is our philosophy to continually improve the quality of our service. We look forward to any comments you or others may have on our service. This client service plan should be considered a working document which will be updated during our meeting. We welcome your recommendations for additions or changes so that we can best meet all of your needs. An engagement letter for our services will provide a complete description of the services to be provided with the related terms and conditions.</a:t>
            </a:r>
          </a:p>
          <a:p>
            <a:r>
              <a:rPr lang="en-US" sz="1400" dirty="0"/>
              <a:t> </a:t>
            </a:r>
          </a:p>
          <a:p>
            <a:r>
              <a:rPr lang="en-US" sz="1400" dirty="0"/>
              <a:t>Thank you for the opportunity to discuss our audit plan. We look forward to working with you.</a:t>
            </a:r>
          </a:p>
          <a:p>
            <a:r>
              <a:rPr lang="en-US" sz="1400" dirty="0"/>
              <a:t> </a:t>
            </a:r>
          </a:p>
          <a:p>
            <a:r>
              <a:rPr lang="en-US" sz="1400" dirty="0"/>
              <a:t>Sincerely,</a:t>
            </a:r>
          </a:p>
          <a:p>
            <a:r>
              <a:rPr lang="en-US" sz="1400" dirty="0"/>
              <a:t> </a:t>
            </a:r>
          </a:p>
          <a:p>
            <a:r>
              <a:rPr lang="en-US" sz="1400" dirty="0"/>
              <a:t> </a:t>
            </a:r>
          </a:p>
          <a:p>
            <a:r>
              <a:rPr lang="en-US" sz="1400" dirty="0"/>
              <a:t> </a:t>
            </a:r>
          </a:p>
          <a:p>
            <a:r>
              <a:rPr lang="en-US" sz="1400" dirty="0"/>
              <a:t>CWDL, Certified Public Accountants</a:t>
            </a:r>
            <a:endParaRPr lang="en-US" sz="1400" dirty="0">
              <a:latin typeface="Segoe UI" panose="020B0502040204020203" pitchFamily="34" charset="0"/>
              <a:cs typeface="Segoe UI" panose="020B0502040204020203" pitchFamily="34" charset="0"/>
            </a:endParaRPr>
          </a:p>
        </p:txBody>
      </p:sp>
      <p:pic>
        <p:nvPicPr>
          <p:cNvPr id="3" name="Picture 2" descr="A close up of a device&#10;&#10;Description automatically generated">
            <a:extLst>
              <a:ext uri="{FF2B5EF4-FFF2-40B4-BE49-F238E27FC236}">
                <a16:creationId xmlns:a16="http://schemas.microsoft.com/office/drawing/2014/main" id="{1A36AF0E-649C-478E-80BC-0E9DD9D51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191" y="5065473"/>
            <a:ext cx="3794128" cy="509137"/>
          </a:xfrm>
          <a:prstGeom prst="rect">
            <a:avLst/>
          </a:prstGeom>
        </p:spPr>
      </p:pic>
    </p:spTree>
    <p:extLst>
      <p:ext uri="{BB962C8B-B14F-4D97-AF65-F5344CB8AC3E}">
        <p14:creationId xmlns:p14="http://schemas.microsoft.com/office/powerpoint/2010/main" val="2935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Client Service Team:</a:t>
            </a:r>
            <a:endParaRPr lang="en-US" sz="3200" b="0" u="sng" dirty="0"/>
          </a:p>
        </p:txBody>
      </p:sp>
      <p:graphicFrame>
        <p:nvGraphicFramePr>
          <p:cNvPr id="9" name="Diagram 8">
            <a:extLst>
              <a:ext uri="{FF2B5EF4-FFF2-40B4-BE49-F238E27FC236}">
                <a16:creationId xmlns:a16="http://schemas.microsoft.com/office/drawing/2014/main" id="{9807F8C8-5B9A-47C2-BE07-3A2A71E658CF}"/>
              </a:ext>
            </a:extLst>
          </p:cNvPr>
          <p:cNvGraphicFramePr/>
          <p:nvPr>
            <p:extLst>
              <p:ext uri="{D42A27DB-BD31-4B8C-83A1-F6EECF244321}">
                <p14:modId xmlns:p14="http://schemas.microsoft.com/office/powerpoint/2010/main" val="2481721068"/>
              </p:ext>
            </p:extLst>
          </p:nvPr>
        </p:nvGraphicFramePr>
        <p:xfrm>
          <a:off x="1184499" y="1537958"/>
          <a:ext cx="7760717" cy="477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34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Audit Requirement:</a:t>
            </a:r>
            <a:endParaRPr lang="en-US" sz="3200" b="0" u="sng" dirty="0"/>
          </a:p>
        </p:txBody>
      </p:sp>
      <p:sp>
        <p:nvSpPr>
          <p:cNvPr id="4" name="Subtitle 2">
            <a:extLst>
              <a:ext uri="{FF2B5EF4-FFF2-40B4-BE49-F238E27FC236}">
                <a16:creationId xmlns:a16="http://schemas.microsoft.com/office/drawing/2014/main" id="{B46FDBFA-EF1D-433C-9C38-EAB5E8B768A1}"/>
              </a:ext>
            </a:extLst>
          </p:cNvPr>
          <p:cNvSpPr txBox="1">
            <a:spLocks/>
          </p:cNvSpPr>
          <p:nvPr/>
        </p:nvSpPr>
        <p:spPr>
          <a:xfrm>
            <a:off x="413285" y="4531218"/>
            <a:ext cx="8609872" cy="1829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There shall be an annual outside audit of all funds, books and accounts of the District in accordance with the regulations of Title 5. The Chancellor shall assure that an annual outside audit is completed. The Chancellor shall recommend a certified public accountancy firm to the Board with which to contract for the annual audit.</a:t>
            </a:r>
            <a:endParaRPr lang="en-US" sz="1500" dirty="0"/>
          </a:p>
        </p:txBody>
      </p:sp>
      <p:sp>
        <p:nvSpPr>
          <p:cNvPr id="6" name="TextBox 5">
            <a:extLst>
              <a:ext uri="{FF2B5EF4-FFF2-40B4-BE49-F238E27FC236}">
                <a16:creationId xmlns:a16="http://schemas.microsoft.com/office/drawing/2014/main" id="{C32915B8-5F72-4967-981D-5793C6E5F92F}"/>
              </a:ext>
            </a:extLst>
          </p:cNvPr>
          <p:cNvSpPr txBox="1"/>
          <p:nvPr/>
        </p:nvSpPr>
        <p:spPr>
          <a:xfrm>
            <a:off x="380999" y="4029365"/>
            <a:ext cx="8674444" cy="477054"/>
          </a:xfrm>
          <a:prstGeom prst="rect">
            <a:avLst/>
          </a:prstGeom>
          <a:noFill/>
        </p:spPr>
        <p:txBody>
          <a:bodyPr wrap="square" rtlCol="0">
            <a:spAutoFit/>
          </a:bodyPr>
          <a:lstStyle/>
          <a:p>
            <a:r>
              <a:rPr lang="en-US" sz="2500" dirty="0">
                <a:latin typeface="Segoe UI" panose="020B0502040204020203" pitchFamily="34" charset="0"/>
                <a:cs typeface="Segoe UI" panose="020B0502040204020203" pitchFamily="34" charset="0"/>
              </a:rPr>
              <a:t>BP/AP 6400:  Financial Audits</a:t>
            </a:r>
          </a:p>
        </p:txBody>
      </p:sp>
      <p:sp>
        <p:nvSpPr>
          <p:cNvPr id="5" name="Subtitle 2">
            <a:extLst>
              <a:ext uri="{FF2B5EF4-FFF2-40B4-BE49-F238E27FC236}">
                <a16:creationId xmlns:a16="http://schemas.microsoft.com/office/drawing/2014/main" id="{2CDE6C8D-18B4-487A-BE1B-FFA7972714EE}"/>
              </a:ext>
            </a:extLst>
          </p:cNvPr>
          <p:cNvSpPr txBox="1">
            <a:spLocks/>
          </p:cNvSpPr>
          <p:nvPr/>
        </p:nvSpPr>
        <p:spPr>
          <a:xfrm>
            <a:off x="380999" y="1931338"/>
            <a:ext cx="8609872" cy="18298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dirty="0"/>
              <a:t>(b) The governing board of each community college district shall provide for an annual audit of all funds, books, and accounts of the district in accordance with regulations of the board of governors. The audit shall be made by certified public accountants licensed by the California Board of Accountancy. In the event the governing board of a community college district fails to provide for an audit, the board of governors shall provide for an audit, and if the board of governors fails or is unable to make satisfactory arrangements for such an audit, the Department of Finance shall make arrangements for the audit. The cost of any audit described above shall be paid from district funds.</a:t>
            </a:r>
          </a:p>
        </p:txBody>
      </p:sp>
      <p:sp>
        <p:nvSpPr>
          <p:cNvPr id="7" name="TextBox 6">
            <a:extLst>
              <a:ext uri="{FF2B5EF4-FFF2-40B4-BE49-F238E27FC236}">
                <a16:creationId xmlns:a16="http://schemas.microsoft.com/office/drawing/2014/main" id="{F0F0AD72-9A7B-4658-80B7-83643A024462}"/>
              </a:ext>
            </a:extLst>
          </p:cNvPr>
          <p:cNvSpPr txBox="1"/>
          <p:nvPr/>
        </p:nvSpPr>
        <p:spPr>
          <a:xfrm>
            <a:off x="413285" y="1371612"/>
            <a:ext cx="8674444" cy="477054"/>
          </a:xfrm>
          <a:prstGeom prst="rect">
            <a:avLst/>
          </a:prstGeom>
          <a:noFill/>
        </p:spPr>
        <p:txBody>
          <a:bodyPr wrap="square" rtlCol="0">
            <a:spAutoFit/>
          </a:bodyPr>
          <a:lstStyle/>
          <a:p>
            <a:r>
              <a:rPr lang="en-US" sz="2500" dirty="0">
                <a:latin typeface="Segoe UI" panose="020B0502040204020203" pitchFamily="34" charset="0"/>
                <a:cs typeface="Segoe UI" panose="020B0502040204020203" pitchFamily="34" charset="0"/>
              </a:rPr>
              <a:t>EC 84040(b):  Financial Audits</a:t>
            </a:r>
          </a:p>
        </p:txBody>
      </p:sp>
    </p:spTree>
    <p:extLst>
      <p:ext uri="{BB962C8B-B14F-4D97-AF65-F5344CB8AC3E}">
        <p14:creationId xmlns:p14="http://schemas.microsoft.com/office/powerpoint/2010/main" val="33884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Services and Deliverables:</a:t>
            </a:r>
            <a:endParaRPr lang="en-US" sz="3200" b="0" u="sng" dirty="0"/>
          </a:p>
        </p:txBody>
      </p:sp>
      <p:graphicFrame>
        <p:nvGraphicFramePr>
          <p:cNvPr id="4" name="Diagram 3">
            <a:extLst>
              <a:ext uri="{FF2B5EF4-FFF2-40B4-BE49-F238E27FC236}">
                <a16:creationId xmlns:a16="http://schemas.microsoft.com/office/drawing/2014/main" id="{577806B7-4D50-4CB0-B827-BD0736E80E4D}"/>
              </a:ext>
            </a:extLst>
          </p:cNvPr>
          <p:cNvGraphicFramePr/>
          <p:nvPr>
            <p:extLst>
              <p:ext uri="{D42A27DB-BD31-4B8C-83A1-F6EECF244321}">
                <p14:modId xmlns:p14="http://schemas.microsoft.com/office/powerpoint/2010/main" val="4244887543"/>
              </p:ext>
            </p:extLst>
          </p:nvPr>
        </p:nvGraphicFramePr>
        <p:xfrm>
          <a:off x="1184499" y="1537958"/>
          <a:ext cx="7760717" cy="477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9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FY 2022-23 Audit Findings Noted:</a:t>
            </a:r>
            <a:endParaRPr lang="en-US" sz="3200" b="0" u="sng" dirty="0"/>
          </a:p>
        </p:txBody>
      </p:sp>
      <p:sp>
        <p:nvSpPr>
          <p:cNvPr id="4" name="Subtitle 2">
            <a:extLst>
              <a:ext uri="{FF2B5EF4-FFF2-40B4-BE49-F238E27FC236}">
                <a16:creationId xmlns:a16="http://schemas.microsoft.com/office/drawing/2014/main" id="{B46FDBFA-EF1D-433C-9C38-EAB5E8B768A1}"/>
              </a:ext>
            </a:extLst>
          </p:cNvPr>
          <p:cNvSpPr txBox="1">
            <a:spLocks/>
          </p:cNvSpPr>
          <p:nvPr/>
        </p:nvSpPr>
        <p:spPr>
          <a:xfrm>
            <a:off x="380999" y="1537958"/>
            <a:ext cx="8609872" cy="47779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US" sz="1600" dirty="0">
                <a:latin typeface="Segoe UI" panose="020B0502040204020203" pitchFamily="34" charset="0"/>
                <a:cs typeface="Segoe UI" panose="020B0502040204020203" pitchFamily="34" charset="0"/>
              </a:rPr>
              <a:t>2023-001 Internal Controls over Federal Awards</a:t>
            </a:r>
          </a:p>
          <a:p>
            <a:pPr lvl="0" algn="just"/>
            <a:r>
              <a:rPr lang="en-US" sz="1600" dirty="0">
                <a:latin typeface="Segoe UI" panose="020B0502040204020203" pitchFamily="34" charset="0"/>
                <a:cs typeface="Segoe UI" panose="020B0502040204020203" pitchFamily="34" charset="0"/>
              </a:rPr>
              <a:t>2023-002 Outstanding Student Refund Checks</a:t>
            </a:r>
          </a:p>
        </p:txBody>
      </p:sp>
    </p:spTree>
    <p:extLst>
      <p:ext uri="{BB962C8B-B14F-4D97-AF65-F5344CB8AC3E}">
        <p14:creationId xmlns:p14="http://schemas.microsoft.com/office/powerpoint/2010/main" val="13241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FY 2022-23 Audit Findings Noted:</a:t>
            </a:r>
            <a:endParaRPr lang="en-US" sz="3200" b="0" u="sng" dirty="0"/>
          </a:p>
        </p:txBody>
      </p:sp>
      <p:sp>
        <p:nvSpPr>
          <p:cNvPr id="4" name="Subtitle 2">
            <a:extLst>
              <a:ext uri="{FF2B5EF4-FFF2-40B4-BE49-F238E27FC236}">
                <a16:creationId xmlns:a16="http://schemas.microsoft.com/office/drawing/2014/main" id="{B46FDBFA-EF1D-433C-9C38-EAB5E8B768A1}"/>
              </a:ext>
            </a:extLst>
          </p:cNvPr>
          <p:cNvSpPr txBox="1">
            <a:spLocks/>
          </p:cNvSpPr>
          <p:nvPr/>
        </p:nvSpPr>
        <p:spPr>
          <a:xfrm>
            <a:off x="380999" y="1537958"/>
            <a:ext cx="8609872" cy="477794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t>2023 – 001: Internal Controls Over Federal Awards</a:t>
            </a:r>
            <a:endParaRPr lang="en-US" sz="2100" dirty="0"/>
          </a:p>
          <a:p>
            <a:pPr marL="0" indent="0">
              <a:buNone/>
            </a:pPr>
            <a:r>
              <a:rPr lang="en-US" sz="2100" dirty="0"/>
              <a:t>Type of Finding: Significant Deficiency in Internal Control over Compliance and Noncompliance</a:t>
            </a:r>
            <a:endParaRPr lang="en-US" sz="2100" b="1" dirty="0"/>
          </a:p>
          <a:p>
            <a:pPr marL="0" indent="0">
              <a:buNone/>
            </a:pPr>
            <a:r>
              <a:rPr lang="en-US" sz="2100" b="1" dirty="0"/>
              <a:t>Criteria or Specific Requirement: </a:t>
            </a:r>
            <a:r>
              <a:rPr lang="en-US" sz="2100" dirty="0"/>
              <a:t>In accordance with 2 CFR 200.303, nonfederal entities must establish and maintain effective internal control over the Federal award that provides reasonable assurance that the non-Federal entity is managing the Federal award in compliance with Federal statutes, regulations, and the terms and conditions of the Federal award.</a:t>
            </a:r>
          </a:p>
          <a:p>
            <a:pPr marL="0" indent="0">
              <a:buNone/>
            </a:pPr>
            <a:r>
              <a:rPr lang="en-US" sz="2100" b="1" dirty="0"/>
              <a:t>Condition / Context: </a:t>
            </a:r>
            <a:r>
              <a:rPr lang="en-US" sz="2100" dirty="0"/>
              <a:t>During our audit procedures, we noted that a formal documented review process was not available for the following areas:</a:t>
            </a:r>
          </a:p>
          <a:p>
            <a:r>
              <a:rPr lang="en-US" sz="2100" dirty="0"/>
              <a:t>R2T4 calculations </a:t>
            </a:r>
          </a:p>
          <a:p>
            <a:r>
              <a:rPr lang="en-US" sz="2100" dirty="0"/>
              <a:t>Student award packaging </a:t>
            </a:r>
          </a:p>
          <a:p>
            <a:r>
              <a:rPr lang="en-US" sz="2100" dirty="0"/>
              <a:t>Students selected for verification by the Department of Education </a:t>
            </a:r>
          </a:p>
          <a:p>
            <a:pPr marL="0" indent="0">
              <a:buNone/>
            </a:pPr>
            <a:r>
              <a:rPr lang="en-US" sz="2100" b="1" dirty="0"/>
              <a:t>Cause: </a:t>
            </a:r>
            <a:r>
              <a:rPr lang="en-US" sz="2100" dirty="0"/>
              <a:t>The Colleges' Financial Aid Director positions were vacant in early 2022-23 resulting in an oversight.</a:t>
            </a:r>
          </a:p>
          <a:p>
            <a:pPr marL="0" indent="0">
              <a:buNone/>
            </a:pPr>
            <a:r>
              <a:rPr lang="en-US" sz="2100" b="1" dirty="0">
                <a:highlight>
                  <a:srgbClr val="FFFF00"/>
                </a:highlight>
              </a:rPr>
              <a:t>Repeat Finding: </a:t>
            </a:r>
            <a:r>
              <a:rPr lang="en-US" sz="2100" dirty="0">
                <a:highlight>
                  <a:srgbClr val="FFFF00"/>
                </a:highlight>
              </a:rPr>
              <a:t>See prior year finding 2022-002.</a:t>
            </a:r>
          </a:p>
          <a:p>
            <a:pPr marL="0" indent="0">
              <a:buNone/>
            </a:pPr>
            <a:endParaRPr lang="en-US" dirty="0"/>
          </a:p>
        </p:txBody>
      </p:sp>
    </p:spTree>
    <p:extLst>
      <p:ext uri="{BB962C8B-B14F-4D97-AF65-F5344CB8AC3E}">
        <p14:creationId xmlns:p14="http://schemas.microsoft.com/office/powerpoint/2010/main" val="192330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0999" y="452694"/>
            <a:ext cx="11375571" cy="1085264"/>
          </a:xfrm>
        </p:spPr>
        <p:txBody>
          <a:bodyPr>
            <a:normAutofit/>
          </a:bodyPr>
          <a:lstStyle/>
          <a:p>
            <a:r>
              <a:rPr lang="en-US" sz="4000" u="sng" dirty="0"/>
              <a:t>FY 2022-23 Audit Findings Noted:</a:t>
            </a:r>
            <a:endParaRPr lang="en-US" sz="3200" b="0" u="sng" dirty="0"/>
          </a:p>
        </p:txBody>
      </p:sp>
      <p:sp>
        <p:nvSpPr>
          <p:cNvPr id="4" name="Subtitle 2">
            <a:extLst>
              <a:ext uri="{FF2B5EF4-FFF2-40B4-BE49-F238E27FC236}">
                <a16:creationId xmlns:a16="http://schemas.microsoft.com/office/drawing/2014/main" id="{B46FDBFA-EF1D-433C-9C38-EAB5E8B768A1}"/>
              </a:ext>
            </a:extLst>
          </p:cNvPr>
          <p:cNvSpPr txBox="1">
            <a:spLocks/>
          </p:cNvSpPr>
          <p:nvPr/>
        </p:nvSpPr>
        <p:spPr>
          <a:xfrm>
            <a:off x="380999" y="1537958"/>
            <a:ext cx="8609872" cy="4777947"/>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t>2023 – 002: Outstanding Student Refund Checks</a:t>
            </a:r>
            <a:endParaRPr lang="en-US" sz="2700" dirty="0"/>
          </a:p>
          <a:p>
            <a:pPr marL="0" indent="0">
              <a:buNone/>
            </a:pPr>
            <a:r>
              <a:rPr lang="en-US" sz="2700" dirty="0"/>
              <a:t>Type of Finding: Significant Deficiency in Internal Control over Compliance and Noncompliance</a:t>
            </a:r>
          </a:p>
          <a:p>
            <a:pPr marL="0" indent="0">
              <a:lnSpc>
                <a:spcPct val="120000"/>
              </a:lnSpc>
              <a:buNone/>
            </a:pPr>
            <a:r>
              <a:rPr lang="en-US" sz="2700" b="1" dirty="0"/>
              <a:t>Criteria or Specific Requirement: </a:t>
            </a:r>
            <a:r>
              <a:rPr lang="en-US" sz="2700" dirty="0"/>
              <a:t>In accordance with 34 CFR 668.164(l), an institution must return to ED (notwithstanding any state law, such as a law that allows funds to escheat to the state) any Title IV funds, except FWS program funds, that it attempts to disburse directly to a student or parent but they do not receive or negotiate those funds. For FWS program funds, the institution is required to return only the federal portion of the payroll disbursements. If the institution attempted to disburse the funds by check and the check is not cashed, the funds must be returned no later than 240 days after the date it issued the check. If a check is returned, or an EFT is rejected, the institution may make additional attempts to disburse the funds, provided that the attempts are made no later than 45 days after the funds were returned or rejected. If the institution does not make an additional attempt to disburse the funds, the funds must be returned before the end of the 45-day period and no later than 240 days from the date of the initial attempt to disburse the funds.</a:t>
            </a:r>
          </a:p>
          <a:p>
            <a:pPr marL="0" indent="0">
              <a:lnSpc>
                <a:spcPct val="120000"/>
              </a:lnSpc>
              <a:buNone/>
            </a:pPr>
            <a:r>
              <a:rPr lang="en-US" sz="2700" b="1" dirty="0"/>
              <a:t>Condition / Context: </a:t>
            </a:r>
            <a:r>
              <a:rPr lang="en-US" sz="2700" dirty="0"/>
              <a:t>Four (4) out of a sample of 25 outstanding refund checks tested were returned to the U.S. Department of Education after aging past the 240-day requirement.</a:t>
            </a:r>
          </a:p>
          <a:p>
            <a:pPr marL="0" indent="0">
              <a:lnSpc>
                <a:spcPct val="120000"/>
              </a:lnSpc>
              <a:buNone/>
            </a:pPr>
            <a:r>
              <a:rPr lang="en-US" sz="2700" b="1" dirty="0"/>
              <a:t>Questioned Costs: </a:t>
            </a:r>
            <a:r>
              <a:rPr lang="en-US" sz="2700" dirty="0"/>
              <a:t>$5,826.99</a:t>
            </a:r>
          </a:p>
          <a:p>
            <a:pPr marL="0" indent="0">
              <a:lnSpc>
                <a:spcPct val="120000"/>
              </a:lnSpc>
              <a:buNone/>
            </a:pPr>
            <a:r>
              <a:rPr lang="en-US" sz="2700" b="1" dirty="0"/>
              <a:t>Cause: </a:t>
            </a:r>
            <a:r>
              <a:rPr lang="en-US" sz="2700" dirty="0"/>
              <a:t>Following the District’s receipt of refund checks, we noted that there is not a process for making contact with students within the initial 45-day period to resolve issues.  Likewise, we noted there is not a process to ensure checks outside of the 45-day period are remitted back to ED.</a:t>
            </a:r>
          </a:p>
          <a:p>
            <a:pPr marL="0" indent="0">
              <a:buNone/>
            </a:pPr>
            <a:r>
              <a:rPr lang="en-US" sz="2700" b="1" dirty="0">
                <a:highlight>
                  <a:srgbClr val="FFFF00"/>
                </a:highlight>
              </a:rPr>
              <a:t>Repeat Finding: </a:t>
            </a:r>
            <a:r>
              <a:rPr lang="en-US" sz="2700" dirty="0">
                <a:highlight>
                  <a:srgbClr val="FFFF00"/>
                </a:highlight>
              </a:rPr>
              <a:t>See prior year finding 2022-004.</a:t>
            </a:r>
          </a:p>
          <a:p>
            <a:pPr marL="0" indent="0">
              <a:buNone/>
            </a:pPr>
            <a:endParaRPr lang="en-US" dirty="0"/>
          </a:p>
        </p:txBody>
      </p:sp>
    </p:spTree>
    <p:extLst>
      <p:ext uri="{BB962C8B-B14F-4D97-AF65-F5344CB8AC3E}">
        <p14:creationId xmlns:p14="http://schemas.microsoft.com/office/powerpoint/2010/main" val="187226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hatz">
      <a:dk1>
        <a:srgbClr val="3F3F3F"/>
      </a:dk1>
      <a:lt1>
        <a:sysClr val="window" lastClr="FFFFFF"/>
      </a:lt1>
      <a:dk2>
        <a:srgbClr val="313C41"/>
      </a:dk2>
      <a:lt2>
        <a:srgbClr val="FFFFFF"/>
      </a:lt2>
      <a:accent1>
        <a:srgbClr val="0D7AB5"/>
      </a:accent1>
      <a:accent2>
        <a:srgbClr val="1E8ACA"/>
      </a:accent2>
      <a:accent3>
        <a:srgbClr val="209BD3"/>
      </a:accent3>
      <a:accent4>
        <a:srgbClr val="2EA2DB"/>
      </a:accent4>
      <a:accent5>
        <a:srgbClr val="3FB5E8"/>
      </a:accent5>
      <a:accent6>
        <a:srgbClr val="39C2F2"/>
      </a:accent6>
      <a:hlink>
        <a:srgbClr val="0563C1"/>
      </a:hlink>
      <a:folHlink>
        <a:srgbClr val="954F72"/>
      </a:folHlink>
    </a:clrScheme>
    <a:fontScheme name="Abstract">
      <a:majorFont>
        <a:latin typeface="Ralewa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DL Mortgage Bankers' Roundtable 4-28-20" id="{AD1E32F3-705A-CF4D-B99B-A6EE3459397F}" vid="{61D7557C-8462-7546-A54D-B08AF1D41FD7}"/>
    </a:ext>
  </a:extLst>
</a:theme>
</file>

<file path=docProps/app.xml><?xml version="1.0" encoding="utf-8"?>
<Properties xmlns="http://schemas.openxmlformats.org/officeDocument/2006/extended-properties" xmlns:vt="http://schemas.openxmlformats.org/officeDocument/2006/docPropsVTypes">
  <Template>TM03457496[[fn=Parallax]]</Template>
  <TotalTime>2595</TotalTime>
  <Words>1418</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Raleway</vt:lpstr>
      <vt:lpstr>Roboto</vt:lpstr>
      <vt:lpstr>Segoe UI</vt:lpstr>
      <vt:lpstr>Wingdings</vt:lpstr>
      <vt:lpstr>Office Theme</vt:lpstr>
      <vt:lpstr>PowerPoint Presentation</vt:lpstr>
      <vt:lpstr>Table of Contents:</vt:lpstr>
      <vt:lpstr>Letter to the Board of Trustees:</vt:lpstr>
      <vt:lpstr>Client Service Team:</vt:lpstr>
      <vt:lpstr>Audit Requirement:</vt:lpstr>
      <vt:lpstr>Services and Deliverables:</vt:lpstr>
      <vt:lpstr>FY 2022-23 Audit Findings Noted:</vt:lpstr>
      <vt:lpstr>FY 2022-23 Audit Findings Noted:</vt:lpstr>
      <vt:lpstr>FY 2022-23 Audit Findings Noted:</vt:lpstr>
      <vt:lpstr>FY 2021-22 Audit Findings Noted as Corrected in CY:</vt:lpstr>
      <vt:lpstr>FY 2022-23 District Audit Results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Audit Services West Valley-Mission Community College District</dc:title>
  <dc:creator>Steven Currie</dc:creator>
  <cp:lastModifiedBy>Ben Leavitt</cp:lastModifiedBy>
  <cp:revision>209</cp:revision>
  <cp:lastPrinted>2020-01-29T17:43:08Z</cp:lastPrinted>
  <dcterms:created xsi:type="dcterms:W3CDTF">2017-12-17T02:48:25Z</dcterms:created>
  <dcterms:modified xsi:type="dcterms:W3CDTF">2023-12-12T23:32:31Z</dcterms:modified>
</cp:coreProperties>
</file>