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17"/>
  </p:notesMasterIdLst>
  <p:sldIdLst>
    <p:sldId id="256" r:id="rId2"/>
    <p:sldId id="257" r:id="rId3"/>
    <p:sldId id="273" r:id="rId4"/>
    <p:sldId id="258" r:id="rId5"/>
    <p:sldId id="259" r:id="rId6"/>
    <p:sldId id="260" r:id="rId7"/>
    <p:sldId id="275" r:id="rId8"/>
    <p:sldId id="263" r:id="rId9"/>
    <p:sldId id="264" r:id="rId10"/>
    <p:sldId id="265" r:id="rId11"/>
    <p:sldId id="266" r:id="rId12"/>
    <p:sldId id="267" r:id="rId13"/>
    <p:sldId id="269" r:id="rId14"/>
    <p:sldId id="272" r:id="rId15"/>
    <p:sldId id="271" r:id="rId16"/>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D7C620-A44D-437D-A20C-0C184BC5D661}">
          <p14:sldIdLst>
            <p14:sldId id="256"/>
            <p14:sldId id="257"/>
            <p14:sldId id="273"/>
            <p14:sldId id="258"/>
            <p14:sldId id="259"/>
            <p14:sldId id="260"/>
            <p14:sldId id="275"/>
            <p14:sldId id="263"/>
            <p14:sldId id="264"/>
            <p14:sldId id="265"/>
            <p14:sldId id="266"/>
            <p14:sldId id="267"/>
            <p14:sldId id="269"/>
            <p14:sldId id="272"/>
            <p14:sldId id="271"/>
          </p14:sldIdLst>
        </p14:section>
        <p14:section name="Untitled Section" id="{FD5D886C-1814-45E9-8650-82685CF5D4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08" y="546"/>
      </p:cViewPr>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Five</a:t>
            </a:r>
            <a:r>
              <a:rPr lang="en-US" baseline="0" dirty="0"/>
              <a:t> Year Review of </a:t>
            </a:r>
          </a:p>
          <a:p>
            <a:pPr>
              <a:defRPr/>
            </a:pPr>
            <a:r>
              <a:rPr lang="en-US" baseline="0" dirty="0"/>
              <a:t>District Medical and Dental Coasts</a:t>
            </a:r>
            <a:endParaRPr lang="en-US" dirty="0"/>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Summary!$A$2</c:f>
              <c:strCache>
                <c:ptCount val="1"/>
                <c:pt idx="0">
                  <c:v>Medical (Active and Retired)</c:v>
                </c:pt>
              </c:strCache>
            </c:strRef>
          </c:tx>
          <c:spPr>
            <a:solidFill>
              <a:schemeClr val="accent1"/>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Summary!$B$2:$F$2</c:f>
              <c:numCache>
                <c:formatCode>_(* #,##0.00_);_(* \(#,##0.00\);_(* "-"??_);_(@_)</c:formatCode>
                <c:ptCount val="5"/>
                <c:pt idx="0">
                  <c:v>21616135.780000009</c:v>
                </c:pt>
                <c:pt idx="1">
                  <c:v>20719373.900000013</c:v>
                </c:pt>
                <c:pt idx="2">
                  <c:v>22171997.220000003</c:v>
                </c:pt>
                <c:pt idx="3">
                  <c:v>23113039.620000005</c:v>
                </c:pt>
                <c:pt idx="4">
                  <c:v>22890693.949999996</c:v>
                </c:pt>
              </c:numCache>
            </c:numRef>
          </c:val>
        </c:ser>
        <c:ser>
          <c:idx val="1"/>
          <c:order val="1"/>
          <c:tx>
            <c:strRef>
              <c:f>Summary!$A$3</c:f>
              <c:strCache>
                <c:ptCount val="1"/>
                <c:pt idx="0">
                  <c:v>Medicare Reimbursement</c:v>
                </c:pt>
              </c:strCache>
            </c:strRef>
          </c:tx>
          <c:spPr>
            <a:solidFill>
              <a:schemeClr val="accent2"/>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Summary!$B$3:$F$3</c:f>
              <c:numCache>
                <c:formatCode>_(* #,##0.00_);_(* \(#,##0.00\);_(* "-"??_);_(@_)</c:formatCode>
                <c:ptCount val="5"/>
                <c:pt idx="0">
                  <c:v>902970.80999999994</c:v>
                </c:pt>
                <c:pt idx="1">
                  <c:v>1076752.98</c:v>
                </c:pt>
                <c:pt idx="2">
                  <c:v>1312111.76</c:v>
                </c:pt>
                <c:pt idx="3">
                  <c:v>1242474.2799999998</c:v>
                </c:pt>
                <c:pt idx="4">
                  <c:v>1255875.1200000001</c:v>
                </c:pt>
              </c:numCache>
            </c:numRef>
          </c:val>
        </c:ser>
        <c:ser>
          <c:idx val="2"/>
          <c:order val="2"/>
          <c:tx>
            <c:strRef>
              <c:f>Summary!$A$4</c:f>
              <c:strCache>
                <c:ptCount val="1"/>
                <c:pt idx="0">
                  <c:v>Dental (Active and Retired)</c:v>
                </c:pt>
              </c:strCache>
            </c:strRef>
          </c:tx>
          <c:spPr>
            <a:solidFill>
              <a:schemeClr val="accent3"/>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Summary!$B$4:$F$4</c:f>
              <c:numCache>
                <c:formatCode>_(* #,##0.00_);_(* \(#,##0.00\);_(* "-"??_);_(@_)</c:formatCode>
                <c:ptCount val="5"/>
                <c:pt idx="0">
                  <c:v>1059207.93</c:v>
                </c:pt>
                <c:pt idx="1">
                  <c:v>999740.05999999936</c:v>
                </c:pt>
                <c:pt idx="2">
                  <c:v>946449.84999999928</c:v>
                </c:pt>
                <c:pt idx="3">
                  <c:v>981436.8</c:v>
                </c:pt>
                <c:pt idx="4">
                  <c:v>904833.94000000018</c:v>
                </c:pt>
              </c:numCache>
            </c:numRef>
          </c:val>
        </c:ser>
        <c:dLbls>
          <c:showLegendKey val="0"/>
          <c:showVal val="0"/>
          <c:showCatName val="0"/>
          <c:showSerName val="0"/>
          <c:showPercent val="0"/>
          <c:showBubbleSize val="0"/>
        </c:dLbls>
        <c:gapWidth val="150"/>
        <c:axId val="166366928"/>
        <c:axId val="166367488"/>
      </c:barChart>
      <c:lineChart>
        <c:grouping val="standard"/>
        <c:varyColors val="0"/>
        <c:ser>
          <c:idx val="3"/>
          <c:order val="3"/>
          <c:tx>
            <c:strRef>
              <c:f>Summary!$A$5</c:f>
              <c:strCache>
                <c:ptCount val="1"/>
                <c:pt idx="0">
                  <c:v>  Total</c:v>
                </c:pt>
              </c:strCache>
            </c:strRef>
          </c:tx>
          <c:spPr>
            <a:ln w="22225" cap="rnd">
              <a:solidFill>
                <a:schemeClr val="accent4"/>
              </a:solidFill>
              <a:round/>
            </a:ln>
            <a:effectLst/>
          </c:spPr>
          <c:marker>
            <c:symbol val="none"/>
          </c:marker>
          <c:cat>
            <c:strRef>
              <c:f>Summary!$B$1:$F$1</c:f>
              <c:strCache>
                <c:ptCount val="5"/>
                <c:pt idx="0">
                  <c:v>2010-11</c:v>
                </c:pt>
                <c:pt idx="1">
                  <c:v>2011-12</c:v>
                </c:pt>
                <c:pt idx="2">
                  <c:v>2012-13</c:v>
                </c:pt>
                <c:pt idx="3">
                  <c:v>2013-14</c:v>
                </c:pt>
                <c:pt idx="4">
                  <c:v>2014-15</c:v>
                </c:pt>
              </c:strCache>
            </c:strRef>
          </c:cat>
          <c:val>
            <c:numRef>
              <c:f>Summary!$B$5:$F$5</c:f>
              <c:numCache>
                <c:formatCode>_("$"* #,##0.00_);_("$"* \(#,##0.00\);_("$"* "-"??_);_(@_)</c:formatCode>
                <c:ptCount val="5"/>
                <c:pt idx="0">
                  <c:v>23578314.520000007</c:v>
                </c:pt>
                <c:pt idx="1">
                  <c:v>22795866.940000013</c:v>
                </c:pt>
                <c:pt idx="2">
                  <c:v>24430558.830000002</c:v>
                </c:pt>
                <c:pt idx="3">
                  <c:v>25336950.700000007</c:v>
                </c:pt>
                <c:pt idx="4">
                  <c:v>25051403.009999998</c:v>
                </c:pt>
              </c:numCache>
            </c:numRef>
          </c:val>
          <c:smooth val="0"/>
        </c:ser>
        <c:dLbls>
          <c:showLegendKey val="0"/>
          <c:showVal val="0"/>
          <c:showCatName val="0"/>
          <c:showSerName val="0"/>
          <c:showPercent val="0"/>
          <c:showBubbleSize val="0"/>
        </c:dLbls>
        <c:marker val="1"/>
        <c:smooth val="0"/>
        <c:axId val="166366928"/>
        <c:axId val="166367488"/>
      </c:lineChart>
      <c:catAx>
        <c:axId val="1663669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66367488"/>
        <c:crosses val="autoZero"/>
        <c:auto val="1"/>
        <c:lblAlgn val="ctr"/>
        <c:lblOffset val="100"/>
        <c:noMultiLvlLbl val="0"/>
      </c:catAx>
      <c:valAx>
        <c:axId val="166367488"/>
        <c:scaling>
          <c:orientation val="minMax"/>
        </c:scaling>
        <c:delete val="0"/>
        <c:axPos val="l"/>
        <c:majorGridlines>
          <c:spPr>
            <a:ln w="9525" cap="flat" cmpd="sng" algn="ctr">
              <a:solidFill>
                <a:schemeClr val="dk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6636692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Revenues and Other Offsets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Cobra, refunds</c:v>
                </c:pt>
              </c:strCache>
            </c:strRef>
          </c:tx>
          <c:spPr>
            <a:solidFill>
              <a:schemeClr val="accent1"/>
            </a:solidFill>
            <a:ln>
              <a:noFill/>
            </a:ln>
            <a:effectLst/>
          </c:spPr>
          <c:invertIfNegative val="0"/>
          <c:cat>
            <c:numRef>
              <c:f>Sheet1!$B$1:$F$1</c:f>
              <c:numCache>
                <c:formatCode>General</c:formatCode>
                <c:ptCount val="5"/>
                <c:pt idx="0">
                  <c:v>2011</c:v>
                </c:pt>
                <c:pt idx="1">
                  <c:v>2012</c:v>
                </c:pt>
                <c:pt idx="2">
                  <c:v>2013</c:v>
                </c:pt>
                <c:pt idx="3">
                  <c:v>2014</c:v>
                </c:pt>
                <c:pt idx="4">
                  <c:v>2015</c:v>
                </c:pt>
              </c:numCache>
            </c:numRef>
          </c:cat>
          <c:val>
            <c:numRef>
              <c:f>Sheet1!$B$2:$F$2</c:f>
              <c:numCache>
                <c:formatCode>General</c:formatCode>
                <c:ptCount val="5"/>
                <c:pt idx="0">
                  <c:v>1545337</c:v>
                </c:pt>
                <c:pt idx="1">
                  <c:v>1113315</c:v>
                </c:pt>
                <c:pt idx="2">
                  <c:v>659818</c:v>
                </c:pt>
                <c:pt idx="3">
                  <c:v>683664</c:v>
                </c:pt>
                <c:pt idx="4">
                  <c:v>870590</c:v>
                </c:pt>
              </c:numCache>
            </c:numRef>
          </c:val>
        </c:ser>
        <c:ser>
          <c:idx val="1"/>
          <c:order val="1"/>
          <c:tx>
            <c:strRef>
              <c:f>Sheet1!$A$3</c:f>
              <c:strCache>
                <c:ptCount val="1"/>
                <c:pt idx="0">
                  <c:v>Medicare D Subsidy</c:v>
                </c:pt>
              </c:strCache>
            </c:strRef>
          </c:tx>
          <c:spPr>
            <a:solidFill>
              <a:schemeClr val="accent2"/>
            </a:solidFill>
            <a:ln>
              <a:noFill/>
            </a:ln>
            <a:effectLst/>
          </c:spPr>
          <c:invertIfNegative val="0"/>
          <c:cat>
            <c:numRef>
              <c:f>Sheet1!$B$1:$F$1</c:f>
              <c:numCache>
                <c:formatCode>General</c:formatCode>
                <c:ptCount val="5"/>
                <c:pt idx="0">
                  <c:v>2011</c:v>
                </c:pt>
                <c:pt idx="1">
                  <c:v>2012</c:v>
                </c:pt>
                <c:pt idx="2">
                  <c:v>2013</c:v>
                </c:pt>
                <c:pt idx="3">
                  <c:v>2014</c:v>
                </c:pt>
                <c:pt idx="4">
                  <c:v>2015</c:v>
                </c:pt>
              </c:numCache>
            </c:numRef>
          </c:cat>
          <c:val>
            <c:numRef>
              <c:f>Sheet1!$B$3:$F$3</c:f>
              <c:numCache>
                <c:formatCode>General</c:formatCode>
                <c:ptCount val="5"/>
                <c:pt idx="0">
                  <c:v>329309</c:v>
                </c:pt>
                <c:pt idx="1">
                  <c:v>328346</c:v>
                </c:pt>
                <c:pt idx="2">
                  <c:v>283383</c:v>
                </c:pt>
                <c:pt idx="3">
                  <c:v>313249</c:v>
                </c:pt>
                <c:pt idx="4">
                  <c:v>0</c:v>
                </c:pt>
              </c:numCache>
            </c:numRef>
          </c:val>
        </c:ser>
        <c:dLbls>
          <c:showLegendKey val="0"/>
          <c:showVal val="0"/>
          <c:showCatName val="0"/>
          <c:showSerName val="0"/>
          <c:showPercent val="0"/>
          <c:showBubbleSize val="0"/>
        </c:dLbls>
        <c:gapWidth val="150"/>
        <c:overlap val="100"/>
        <c:axId val="161651920"/>
        <c:axId val="161650240"/>
      </c:barChart>
      <c:catAx>
        <c:axId val="1616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650240"/>
        <c:crosses val="autoZero"/>
        <c:auto val="1"/>
        <c:lblAlgn val="ctr"/>
        <c:lblOffset val="100"/>
        <c:noMultiLvlLbl val="0"/>
      </c:catAx>
      <c:valAx>
        <c:axId val="16165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65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2"/>
            <a:ext cx="3038475" cy="461963"/>
          </a:xfrm>
          <a:prstGeom prst="rect">
            <a:avLst/>
          </a:prstGeom>
        </p:spPr>
        <p:txBody>
          <a:bodyPr vert="horz" lIns="91440" tIns="45720" rIns="91440" bIns="45720" rtlCol="0"/>
          <a:lstStyle>
            <a:lvl1pPr algn="r">
              <a:defRPr sz="1200"/>
            </a:lvl1pPr>
          </a:lstStyle>
          <a:p>
            <a:fld id="{119920CA-579A-4721-B47F-F5C8CFD68519}" type="datetimeFigureOut">
              <a:rPr lang="en-US" smtClean="0"/>
              <a:t>10/23/2015</a:t>
            </a:fld>
            <a:endParaRPr lang="en-US" dirty="0"/>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61413"/>
            <a:ext cx="3038475"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61413"/>
            <a:ext cx="3038475" cy="461962"/>
          </a:xfrm>
          <a:prstGeom prst="rect">
            <a:avLst/>
          </a:prstGeom>
        </p:spPr>
        <p:txBody>
          <a:bodyPr vert="horz" lIns="91440" tIns="45720" rIns="91440" bIns="45720" rtlCol="0" anchor="b"/>
          <a:lstStyle>
            <a:lvl1pPr algn="r">
              <a:defRPr sz="1200"/>
            </a:lvl1pPr>
          </a:lstStyle>
          <a:p>
            <a:fld id="{F42E77F3-1880-4E0C-9B4F-FE1664FF85F2}" type="slidenum">
              <a:rPr lang="en-US" smtClean="0"/>
              <a:t>‹#›</a:t>
            </a:fld>
            <a:endParaRPr lang="en-US" dirty="0"/>
          </a:p>
        </p:txBody>
      </p:sp>
    </p:spTree>
    <p:extLst>
      <p:ext uri="{BB962C8B-B14F-4D97-AF65-F5344CB8AC3E}">
        <p14:creationId xmlns:p14="http://schemas.microsoft.com/office/powerpoint/2010/main" val="365215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E77F3-1880-4E0C-9B4F-FE1664FF85F2}" type="slidenum">
              <a:rPr lang="en-US" smtClean="0"/>
              <a:t>9</a:t>
            </a:fld>
            <a:endParaRPr lang="en-US" dirty="0"/>
          </a:p>
        </p:txBody>
      </p:sp>
    </p:spTree>
    <p:extLst>
      <p:ext uri="{BB962C8B-B14F-4D97-AF65-F5344CB8AC3E}">
        <p14:creationId xmlns:p14="http://schemas.microsoft.com/office/powerpoint/2010/main" val="181055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37F480-8A60-436E-8B7B-3D37A0024DAD}"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09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A579C-8D02-4757-B0C2-3BD6155BADD6}"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3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13D25-3AD3-45F0-8C12-C0C1541BA37D}"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569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EAF4B-9AE8-4861-AC84-8052793C2653}"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57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B678A-26CD-48C4-9C3D-CD81292964B4}"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683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01D1F-C57F-4987-8F88-0BA0CDD18C5C}"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74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F29EEF-34D7-41C6-A49C-50F9ADDFEE2F}"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90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78448-85A7-4405-AAAA-19FAD27D71E1}"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135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40846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C46FF-1D67-4B83-9928-58BEE56E73C8}"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34886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C1EFC-ECAB-4777-875B-1BBC9BE9FEA8}"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15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2800C0-96B1-49EC-A189-C758E11692A2}"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0189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F28B1E-F18D-4BBF-8995-19B2505B5672}" type="datetime1">
              <a:rPr lang="en-US" smtClean="0"/>
              <a:t>10/23/2015</a:t>
            </a:fld>
            <a:endParaRPr lang="en-US" dirty="0"/>
          </a:p>
        </p:txBody>
      </p:sp>
      <p:sp>
        <p:nvSpPr>
          <p:cNvPr id="8" name="Footer Placeholder 7"/>
          <p:cNvSpPr>
            <a:spLocks noGrp="1"/>
          </p:cNvSpPr>
          <p:nvPr>
            <p:ph type="ftr" sz="quarter" idx="11"/>
          </p:nvPr>
        </p:nvSpPr>
        <p:spPr/>
        <p:txBody>
          <a:bodyPr/>
          <a:lstStyle/>
          <a:p>
            <a:r>
              <a:rPr lang="en-US" dirty="0" smtClean="0"/>
              <a:t>October 2015 Fringe Benefits Committee Meeting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48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1E40F-C842-4E47-AB5B-05794DB8F94C}" type="datetime1">
              <a:rPr lang="en-US" smtClean="0"/>
              <a:t>10/23/2015</a:t>
            </a:fld>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2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82C39-76CB-47FF-B197-FB000621E9EB}" type="datetime1">
              <a:rPr lang="en-US" smtClean="0"/>
              <a:t>10/23/2015</a:t>
            </a:fld>
            <a:endParaRPr lang="en-US" dirty="0"/>
          </a:p>
        </p:txBody>
      </p:sp>
      <p:sp>
        <p:nvSpPr>
          <p:cNvPr id="3" name="Footer Placeholder 2"/>
          <p:cNvSpPr>
            <a:spLocks noGrp="1"/>
          </p:cNvSpPr>
          <p:nvPr>
            <p:ph type="ftr" sz="quarter" idx="11"/>
          </p:nvPr>
        </p:nvSpPr>
        <p:spPr/>
        <p:txBody>
          <a:bodyPr/>
          <a:lstStyle/>
          <a:p>
            <a:r>
              <a:rPr lang="en-US" dirty="0" smtClean="0"/>
              <a:t>October 2015 Fringe Benefits Committee Meeting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23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5E1DA-5B36-47E6-8E12-0A235ACD10BD}"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72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83549-616F-4CD6-8FEB-77D4BE7DF50C}"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08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4BBC1-EC56-4D39-8C05-050A23DF3122}" type="datetime1">
              <a:rPr lang="en-US" smtClean="0"/>
              <a:t>10/23/2015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October 2015 Fringe Benefits Committee Meeting</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806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mailto:benefits@peralta.edu" TargetMode="External"/><Relationship Id="rId2" Type="http://schemas.openxmlformats.org/officeDocument/2006/relationships/hyperlink" Target="http://web.peralta.edu/benefits/"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eralta.edu/"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Fringe Committee</a:t>
            </a:r>
            <a:endParaRPr lang="en-US" dirty="0"/>
          </a:p>
        </p:txBody>
      </p:sp>
      <p:sp>
        <p:nvSpPr>
          <p:cNvPr id="3" name="Subtitle 2"/>
          <p:cNvSpPr>
            <a:spLocks noGrp="1"/>
          </p:cNvSpPr>
          <p:nvPr>
            <p:ph type="subTitle" idx="1"/>
          </p:nvPr>
        </p:nvSpPr>
        <p:spPr/>
        <p:txBody>
          <a:bodyPr/>
          <a:lstStyle/>
          <a:p>
            <a:r>
              <a:rPr lang="en-US" dirty="0" smtClean="0"/>
              <a:t>October 22, 2015</a:t>
            </a:r>
            <a:endParaRPr lang="en-US" dirty="0"/>
          </a:p>
        </p:txBody>
      </p:sp>
      <p:pic>
        <p:nvPicPr>
          <p:cNvPr id="4" name="Picture 3"/>
          <p:cNvPicPr>
            <a:picLocks noChangeAspect="1"/>
          </p:cNvPicPr>
          <p:nvPr/>
        </p:nvPicPr>
        <p:blipFill>
          <a:blip r:embed="rId2"/>
          <a:stretch>
            <a:fillRect/>
          </a:stretch>
        </p:blipFill>
        <p:spPr>
          <a:xfrm>
            <a:off x="852077" y="0"/>
            <a:ext cx="8558623" cy="1588389"/>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pic>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92443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a:t>
            </a:r>
            <a:br>
              <a:rPr lang="en-US" dirty="0" smtClean="0"/>
            </a:br>
            <a:r>
              <a:rPr lang="en-US" dirty="0" smtClean="0"/>
              <a:t>Survey Monkey </a:t>
            </a:r>
            <a:endParaRPr lang="en-US" dirty="0"/>
          </a:p>
        </p:txBody>
      </p:sp>
      <p:pic>
        <p:nvPicPr>
          <p:cNvPr id="5" name="Content Placeholder 4"/>
          <p:cNvPicPr>
            <a:picLocks noGrp="1" noChangeAspect="1"/>
          </p:cNvPicPr>
          <p:nvPr>
            <p:ph idx="1"/>
          </p:nvPr>
        </p:nvPicPr>
        <p:blipFill>
          <a:blip r:embed="rId2"/>
          <a:stretch>
            <a:fillRect/>
          </a:stretch>
        </p:blipFill>
        <p:spPr>
          <a:xfrm>
            <a:off x="4760913" y="2008833"/>
            <a:ext cx="4513262" cy="2538709"/>
          </a:xfrm>
          <a:prstGeom prst="rect">
            <a:avLst/>
          </a:prstGeom>
        </p:spPr>
      </p:pic>
      <p:sp>
        <p:nvSpPr>
          <p:cNvPr id="4" name="Text Placeholder 3"/>
          <p:cNvSpPr>
            <a:spLocks noGrp="1"/>
          </p:cNvSpPr>
          <p:nvPr>
            <p:ph type="body" sz="half" idx="2"/>
          </p:nvPr>
        </p:nvSpPr>
        <p:spPr/>
        <p:txBody>
          <a:bodyPr>
            <a:normAutofit/>
          </a:bodyPr>
          <a:lstStyle/>
          <a:p>
            <a:r>
              <a:rPr lang="en-US" dirty="0"/>
              <a:t>Q1: Each year the Benefits Office enlists feedback from our community of employees and retirees to help us plan upcoming events. In keeping with past surveys, we are excited to hear from you. Let us know your preference for workshops to deliver over the next year. Select as many topics as you like</a:t>
            </a:r>
          </a:p>
        </p:txBody>
      </p:sp>
      <p:pic>
        <p:nvPicPr>
          <p:cNvPr id="6" name="Picture 5"/>
          <p:cNvPicPr>
            <a:picLocks noChangeAspect="1"/>
          </p:cNvPicPr>
          <p:nvPr/>
        </p:nvPicPr>
        <p:blipFill>
          <a:blip r:embed="rId3"/>
          <a:stretch>
            <a:fillRect/>
          </a:stretch>
        </p:blipFill>
        <p:spPr>
          <a:xfrm>
            <a:off x="4352925" y="674969"/>
            <a:ext cx="5809594" cy="5206435"/>
          </a:xfrm>
          <a:prstGeom prst="rect">
            <a:avLst/>
          </a:prstGeom>
        </p:spPr>
      </p:pic>
      <p:sp>
        <p:nvSpPr>
          <p:cNvPr id="7" name="Footer Placeholder 6"/>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27957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a:pPr>
            <a:r>
              <a:rPr dirty="0" smtClean="0"/>
              <a:t>.</a:t>
            </a:r>
            <a:endParaRPr dirty="0"/>
          </a:p>
        </p:txBody>
      </p:sp>
      <p:sp>
        <p:nvSpPr>
          <p:cNvPr id="3" name="Content Placeholder 2"/>
          <p:cNvSpPr>
            <a:spLocks noGrp="1"/>
          </p:cNvSpPr>
          <p:nvPr>
            <p:ph idx="1"/>
          </p:nvPr>
        </p:nvSpPr>
        <p:spPr>
          <a:xfrm>
            <a:off x="677334" y="2160589"/>
            <a:ext cx="5150811" cy="3880773"/>
          </a:xfrm>
        </p:spPr>
        <p:txBody>
          <a:bodyPr/>
          <a:lstStyle/>
          <a:p>
            <a:r>
              <a:rPr dirty="0" smtClean="0"/>
              <a:t>Answered: 230    Skipped: 20</a:t>
            </a:r>
            <a:endParaRPr dirty="0"/>
          </a:p>
        </p:txBody>
      </p:sp>
      <p:pic>
        <p:nvPicPr>
          <p:cNvPr id="6" name="Picture 5"/>
          <p:cNvPicPr>
            <a:picLocks noChangeAspect="1"/>
          </p:cNvPicPr>
          <p:nvPr/>
        </p:nvPicPr>
        <p:blipFill>
          <a:blip r:embed="rId2"/>
          <a:stretch>
            <a:fillRect/>
          </a:stretch>
        </p:blipFill>
        <p:spPr>
          <a:xfrm>
            <a:off x="0" y="364958"/>
            <a:ext cx="11029801" cy="6184231"/>
          </a:xfrm>
          <a:prstGeom prst="rect">
            <a:avLst/>
          </a:prstGeom>
        </p:spPr>
      </p:pic>
    </p:spTree>
    <p:extLst>
      <p:ext uri="{BB962C8B-B14F-4D97-AF65-F5344CB8AC3E}">
        <p14:creationId xmlns:p14="http://schemas.microsoft.com/office/powerpoint/2010/main" val="360968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2015 Newsletter </a:t>
            </a:r>
            <a:endParaRPr lang="en-US" dirty="0"/>
          </a:p>
        </p:txBody>
      </p:sp>
      <p:sp>
        <p:nvSpPr>
          <p:cNvPr id="12" name="Text Box 2"/>
          <p:cNvSpPr txBox="1">
            <a:spLocks noGrp="1" noChangeArrowheads="1"/>
          </p:cNvSpPr>
          <p:nvPr>
            <p:ph sz="half" idx="2"/>
          </p:nvPr>
        </p:nvSpPr>
        <p:spPr bwMode="auto">
          <a:xfrm>
            <a:off x="2882856" y="1181100"/>
            <a:ext cx="4184694" cy="5495530"/>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175260" marR="405765" indent="0" algn="ctr">
              <a:lnSpc>
                <a:spcPct val="15000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Peralta</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Co</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dirty="0">
                <a:effectLst/>
                <a:latin typeface="Calibri" panose="020F0502020204030204" pitchFamily="34" charset="0"/>
                <a:ea typeface="Calibri" panose="020F0502020204030204" pitchFamily="34" charset="0"/>
                <a:cs typeface="Calibri" panose="020F0502020204030204" pitchFamily="34" charset="0"/>
              </a:rPr>
              <a:t>unity</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Coll</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spc="10" dirty="0">
                <a:effectLst/>
                <a:latin typeface="Calibri" panose="020F0502020204030204" pitchFamily="34" charset="0"/>
                <a:ea typeface="Calibri" panose="020F0502020204030204" pitchFamily="34" charset="0"/>
                <a:cs typeface="Calibri" panose="020F0502020204030204" pitchFamily="34" charset="0"/>
              </a:rPr>
              <a:t>g</a:t>
            </a:r>
            <a:r>
              <a:rPr lang="en-US" sz="1000" dirty="0">
                <a:effectLst/>
                <a:latin typeface="Calibri" panose="020F0502020204030204" pitchFamily="34" charset="0"/>
                <a:ea typeface="Calibri" panose="020F0502020204030204" pitchFamily="34" charset="0"/>
                <a:cs typeface="Calibri" panose="020F0502020204030204" pitchFamily="34" charset="0"/>
              </a:rPr>
              <a:t>e</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D</a:t>
            </a:r>
            <a:r>
              <a:rPr lang="en-US" sz="1000" spc="1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trict B</a:t>
            </a:r>
            <a:r>
              <a:rPr lang="en-US" sz="1000" spc="-10"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spc="5" dirty="0">
                <a:effectLst/>
                <a:latin typeface="Calibri" panose="020F0502020204030204" pitchFamily="34" charset="0"/>
                <a:ea typeface="Calibri" panose="020F0502020204030204" pitchFamily="34" charset="0"/>
                <a:cs typeface="Calibri" panose="020F0502020204030204" pitchFamily="34" charset="0"/>
              </a:rPr>
              <a:t>f</a:t>
            </a:r>
            <a:r>
              <a:rPr lang="en-US" sz="1000" dirty="0">
                <a:effectLst/>
                <a:latin typeface="Calibri" panose="020F0502020204030204" pitchFamily="34" charset="0"/>
                <a:ea typeface="Calibri" panose="020F0502020204030204" pitchFamily="34" charset="0"/>
                <a:cs typeface="Calibri" panose="020F0502020204030204" pitchFamily="34" charset="0"/>
              </a:rPr>
              <a:t>its</a:t>
            </a:r>
            <a:r>
              <a:rPr lang="en-US" sz="1000" spc="-65"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O</a:t>
            </a:r>
            <a:r>
              <a:rPr lang="en-US" sz="1000" spc="-5" dirty="0">
                <a:effectLst/>
                <a:latin typeface="Calibri" panose="020F0502020204030204" pitchFamily="34" charset="0"/>
                <a:ea typeface="Calibri" panose="020F0502020204030204" pitchFamily="34" charset="0"/>
                <a:cs typeface="Calibri" panose="020F0502020204030204" pitchFamily="34" charset="0"/>
              </a:rPr>
              <a:t>ff</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c</a:t>
            </a:r>
            <a:r>
              <a:rPr lang="en-US" sz="1000" dirty="0">
                <a:effectLst/>
                <a:latin typeface="Calibri" panose="020F0502020204030204" pitchFamily="34" charset="0"/>
                <a:ea typeface="Calibri" panose="020F0502020204030204" pitchFamily="34" charset="0"/>
                <a:cs typeface="Calibri" panose="020F0502020204030204" pitchFamily="34" charset="0"/>
              </a:rPr>
              <a:t>e</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577215" marR="807085" indent="0" algn="ctr">
              <a:lnSpc>
                <a:spcPts val="122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333</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East</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8</a:t>
            </a:r>
            <a:r>
              <a:rPr lang="en-US" sz="650" spc="-5" dirty="0">
                <a:effectLst/>
                <a:latin typeface="Calibri" panose="020F0502020204030204" pitchFamily="34" charset="0"/>
                <a:ea typeface="Calibri" panose="020F0502020204030204" pitchFamily="34" charset="0"/>
                <a:cs typeface="Calibri" panose="020F0502020204030204" pitchFamily="34" charset="0"/>
              </a:rPr>
              <a:t>t</a:t>
            </a:r>
            <a:r>
              <a:rPr lang="en-US" sz="650" dirty="0">
                <a:effectLst/>
                <a:latin typeface="Calibri" panose="020F0502020204030204" pitchFamily="34" charset="0"/>
                <a:ea typeface="Calibri" panose="020F0502020204030204" pitchFamily="34" charset="0"/>
                <a:cs typeface="Calibri" panose="020F0502020204030204" pitchFamily="34" charset="0"/>
              </a:rPr>
              <a:t>h</a:t>
            </a:r>
            <a:r>
              <a:rPr lang="en-US" sz="650" spc="6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Stre</a:t>
            </a:r>
            <a:r>
              <a:rPr lang="en-US" sz="1000" spc="-10"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579120" marR="807085" indent="0" algn="ctr">
              <a:lnSpc>
                <a:spcPts val="121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Oaklan</a:t>
            </a:r>
            <a:r>
              <a:rPr lang="en-US" sz="1000" spc="5" dirty="0">
                <a:effectLst/>
                <a:latin typeface="Calibri" panose="020F0502020204030204" pitchFamily="34" charset="0"/>
                <a:ea typeface="Calibri" panose="020F0502020204030204" pitchFamily="34" charset="0"/>
                <a:cs typeface="Calibri" panose="020F0502020204030204" pitchFamily="34" charset="0"/>
              </a:rPr>
              <a:t>d</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CA</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94606</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ct val="150000"/>
              </a:lnSpc>
              <a:spcBef>
                <a:spcPts val="0"/>
              </a:spcBef>
              <a:spcAft>
                <a:spcPts val="0"/>
              </a:spcAft>
              <a:buNone/>
            </a:pP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http://w</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b.pe</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r</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l</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t</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d</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u</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/be</a:t>
            </a:r>
            <a:r>
              <a:rPr lang="en-US" sz="1000" u="sng" spc="1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n</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fi</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t</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s</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nSpc>
                <a:spcPts val="600"/>
              </a:lnSpc>
              <a:spcBef>
                <a:spcPts val="0"/>
              </a:spcBef>
              <a:spcAft>
                <a:spcPts val="0"/>
              </a:spcAft>
              <a:buNone/>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Ins</a:t>
            </a:r>
            <a:r>
              <a:rPr lang="en-US" sz="1000" b="1" u="heavy" spc="-1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de</a:t>
            </a:r>
            <a:r>
              <a:rPr lang="en-US" sz="1000" b="1" u="heavy" spc="-3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a:t>
            </a:r>
            <a:r>
              <a:rPr lang="en-US" sz="1000" b="1" u="heavy" spc="-3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ssue: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i="1" spc="-5" dirty="0">
                <a:effectLst/>
                <a:latin typeface="Calibri" panose="020F0502020204030204" pitchFamily="34" charset="0"/>
                <a:ea typeface="Calibri" panose="020F0502020204030204" pitchFamily="34" charset="0"/>
                <a:cs typeface="Calibri" panose="020F0502020204030204" pitchFamily="34" charset="0"/>
              </a:rPr>
              <a:t>It’s Flexible Benefits Open Enrollment Time</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25120" indent="-228600">
              <a:lnSpc>
                <a:spcPct val="150000"/>
              </a:lnSpc>
              <a:spcBef>
                <a:spcPts val="0"/>
              </a:spcBef>
              <a:buFont typeface="Wingdings" panose="05000000000000000000" pitchFamily="2" charset="2"/>
              <a:buChar char="v"/>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Customer Services Resources on the Peralta benefits homepage.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25120" indent="-228600">
              <a:lnSpc>
                <a:spcPct val="150000"/>
              </a:lnSpc>
              <a:spcBef>
                <a:spcPts val="0"/>
              </a:spcBef>
              <a:buFont typeface="Wingdings" panose="05000000000000000000" pitchFamily="2" charset="2"/>
              <a:buChar char="v"/>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BenefitBridge-Check your benefits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Medicare Reimbursement Program Expanded</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Fall Fiscal Fitness 2015</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Flu Shots for members of our self-funded plan (</a:t>
            </a:r>
            <a:r>
              <a:rPr lang="en-US" sz="1000" dirty="0" smtClean="0">
                <a:effectLst/>
                <a:latin typeface="Calibri" panose="020F0502020204030204" pitchFamily="34" charset="0"/>
                <a:ea typeface="Calibri" panose="020F0502020204030204" pitchFamily="34" charset="0"/>
                <a:cs typeface="Calibri" panose="020F0502020204030204" pitchFamily="34" charset="0"/>
              </a:rPr>
              <a:t>CoreSource </a:t>
            </a:r>
            <a:r>
              <a:rPr lang="en-US" sz="1000" dirty="0">
                <a:effectLst/>
                <a:latin typeface="Calibri" panose="020F0502020204030204" pitchFamily="34" charset="0"/>
                <a:ea typeface="Calibri" panose="020F0502020204030204" pitchFamily="34" charset="0"/>
                <a:cs typeface="Calibri" panose="020F0502020204030204" pitchFamily="34" charset="0"/>
              </a:rPr>
              <a:t>CVS Caremark)</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2015 Fit, Fun, Fab  Summer Weight Loss Challenge Winners Circle</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In Memoriam</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0" indent="0">
              <a:lnSpc>
                <a:spcPct val="150000"/>
              </a:lnSpc>
              <a:spcBef>
                <a:spcPts val="0"/>
              </a:spcBef>
              <a:buNone/>
              <a:tabLst>
                <a:tab pos="32512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98120" marR="35560" indent="0" algn="ctr">
              <a:lnSpc>
                <a:spcPts val="1210"/>
              </a:lnSpc>
              <a:spcBef>
                <a:spcPts val="0"/>
              </a:spcBef>
              <a:spcAft>
                <a:spcPts val="0"/>
              </a:spcAft>
              <a:buNone/>
            </a:pPr>
            <a:r>
              <a:rPr lang="en-US" sz="1000" b="1" dirty="0">
                <a:effectLst/>
                <a:latin typeface="Calibri" panose="020F0502020204030204" pitchFamily="34" charset="0"/>
                <a:ea typeface="Calibri" panose="020F0502020204030204" pitchFamily="34" charset="0"/>
                <a:cs typeface="Calibri" panose="020F0502020204030204" pitchFamily="34" charset="0"/>
              </a:rPr>
              <a:t>Need help?</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ct val="150000"/>
              </a:lnSpc>
              <a:spcBef>
                <a:spcPts val="30"/>
              </a:spcBef>
              <a:spcAft>
                <a:spcPts val="0"/>
              </a:spcAft>
              <a:buNone/>
            </a:pPr>
            <a:r>
              <a:rPr lang="en-US" sz="1000" b="1" spc="-10" dirty="0">
                <a:effectLst/>
                <a:latin typeface="Calibri" panose="020F0502020204030204" pitchFamily="34" charset="0"/>
                <a:ea typeface="Calibri" panose="020F0502020204030204" pitchFamily="34" charset="0"/>
                <a:cs typeface="Calibri" panose="020F0502020204030204" pitchFamily="34" charset="0"/>
              </a:rPr>
              <a:t>E</a:t>
            </a:r>
            <a:r>
              <a:rPr lang="en-US" sz="1000" b="1" dirty="0">
                <a:effectLst/>
                <a:latin typeface="Calibri" panose="020F0502020204030204" pitchFamily="34" charset="0"/>
                <a:ea typeface="Calibri" panose="020F0502020204030204" pitchFamily="34" charset="0"/>
                <a:cs typeface="Calibri" panose="020F0502020204030204" pitchFamily="34" charset="0"/>
              </a:rPr>
              <a:t>ma</a:t>
            </a:r>
            <a:r>
              <a:rPr lang="en-US" sz="1000" b="1" spc="5" dirty="0">
                <a:effectLst/>
                <a:latin typeface="Calibri" panose="020F0502020204030204" pitchFamily="34" charset="0"/>
                <a:ea typeface="Calibri" panose="020F0502020204030204" pitchFamily="34" charset="0"/>
                <a:cs typeface="Calibri" panose="020F0502020204030204" pitchFamily="34" charset="0"/>
              </a:rPr>
              <a:t>i</a:t>
            </a:r>
            <a:r>
              <a:rPr lang="en-US" sz="1000" b="1" dirty="0">
                <a:effectLst/>
                <a:latin typeface="Calibri" panose="020F0502020204030204" pitchFamily="34" charset="0"/>
                <a:ea typeface="Calibri" panose="020F0502020204030204" pitchFamily="34" charset="0"/>
                <a:cs typeface="Calibri" panose="020F0502020204030204" pitchFamily="34" charset="0"/>
              </a:rPr>
              <a:t>l</a:t>
            </a:r>
            <a:r>
              <a:rPr lang="en-US" sz="1000" b="1"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your</a:t>
            </a:r>
            <a:r>
              <a:rPr lang="en-US" sz="1000" spc="-3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inquiri</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s</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to</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benef</a:t>
            </a:r>
            <a:r>
              <a:rPr lang="en-US" sz="1000" b="1" u="none" strike="noStrike" spc="-10"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i</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ts</a:t>
            </a:r>
            <a:r>
              <a:rPr lang="en-US" sz="1000" b="1" u="none" strike="noStrike" spc="5"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pera</a:t>
            </a:r>
            <a:r>
              <a:rPr lang="en-US" sz="1000" b="1" u="none" strike="noStrike" spc="-5"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l</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ta.edu</a:t>
            </a:r>
            <a:r>
              <a:rPr lang="en-US" sz="1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call</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Ben</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ff</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tance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routi</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600"/>
              </a:lnSpc>
              <a:spcBef>
                <a:spcPts val="40"/>
              </a:spcBef>
              <a:spcAft>
                <a:spcPts val="0"/>
              </a:spcAft>
              <a:buNone/>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tabLst>
                <a:tab pos="324485" algn="l"/>
              </a:tabLst>
            </a:pPr>
            <a:r>
              <a:rPr lang="en-US" sz="1000" b="1" dirty="0">
                <a:effectLst/>
                <a:latin typeface="Calibri" panose="020F0502020204030204" pitchFamily="34" charset="0"/>
                <a:ea typeface="Calibri" panose="020F0502020204030204" pitchFamily="34" charset="0"/>
                <a:cs typeface="Calibri" panose="020F0502020204030204" pitchFamily="34" charset="0"/>
              </a:rPr>
              <a:t>Ca</a:t>
            </a:r>
            <a:r>
              <a:rPr lang="en-US" sz="1000" b="1" spc="-5" dirty="0">
                <a:effectLst/>
                <a:latin typeface="Calibri" panose="020F0502020204030204" pitchFamily="34" charset="0"/>
                <a:ea typeface="Calibri" panose="020F0502020204030204" pitchFamily="34" charset="0"/>
                <a:cs typeface="Calibri" panose="020F0502020204030204" pitchFamily="34" charset="0"/>
              </a:rPr>
              <a:t>l</a:t>
            </a:r>
            <a:r>
              <a:rPr lang="en-US" sz="1000" b="1" dirty="0">
                <a:effectLst/>
                <a:latin typeface="Calibri" panose="020F0502020204030204" pitchFamily="34" charset="0"/>
                <a:ea typeface="Calibri" panose="020F0502020204030204" pitchFamily="34" charset="0"/>
                <a:cs typeface="Calibri" panose="020F0502020204030204" pitchFamily="34" charset="0"/>
              </a:rPr>
              <a:t>l</a:t>
            </a:r>
            <a:r>
              <a:rPr lang="en-US" sz="1000" b="1" spc="-50"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5</a:t>
            </a:r>
            <a:r>
              <a:rPr lang="en-US" sz="1000" dirty="0">
                <a:effectLst/>
                <a:latin typeface="Calibri" panose="020F0502020204030204" pitchFamily="34" charset="0"/>
                <a:ea typeface="Calibri" panose="020F0502020204030204" pitchFamily="34" charset="0"/>
                <a:cs typeface="Calibri" panose="020F0502020204030204" pitchFamily="34" charset="0"/>
              </a:rPr>
              <a:t>10</a:t>
            </a:r>
            <a:r>
              <a:rPr lang="en-US" sz="1000" spc="5" dirty="0">
                <a:effectLst/>
                <a:latin typeface="Calibri" panose="020F0502020204030204" pitchFamily="34" charset="0"/>
                <a:ea typeface="Calibri" panose="020F0502020204030204" pitchFamily="34" charset="0"/>
                <a:cs typeface="Calibri" panose="020F0502020204030204" pitchFamily="34" charset="0"/>
              </a:rPr>
              <a:t>-</a:t>
            </a:r>
            <a:r>
              <a:rPr lang="en-US" sz="1000" spc="-5" dirty="0">
                <a:effectLst/>
                <a:latin typeface="Calibri" panose="020F0502020204030204" pitchFamily="34" charset="0"/>
                <a:ea typeface="Calibri" panose="020F0502020204030204" pitchFamily="34" charset="0"/>
                <a:cs typeface="Calibri" panose="020F0502020204030204" pitchFamily="34" charset="0"/>
              </a:rPr>
              <a:t>466</a:t>
            </a:r>
            <a:r>
              <a:rPr lang="en-US" sz="1000" spc="5"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722</a:t>
            </a:r>
            <a:r>
              <a:rPr lang="en-US" sz="1000" spc="-5" dirty="0">
                <a:effectLst/>
                <a:latin typeface="Calibri" panose="020F0502020204030204" pitchFamily="34" charset="0"/>
                <a:ea typeface="Calibri" panose="020F0502020204030204" pitchFamily="34" charset="0"/>
                <a:cs typeface="Calibri" panose="020F0502020204030204" pitchFamily="34" charset="0"/>
              </a:rPr>
              <a:t>9</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Sta</a:t>
            </a:r>
            <a:r>
              <a:rPr lang="en-US" sz="1000" spc="-5" dirty="0">
                <a:effectLst/>
                <a:latin typeface="Calibri" panose="020F0502020204030204" pitchFamily="34" charset="0"/>
                <a:ea typeface="Calibri" panose="020F0502020204030204" pitchFamily="34" charset="0"/>
                <a:cs typeface="Calibri" panose="020F0502020204030204" pitchFamily="34" charset="0"/>
              </a:rPr>
              <a:t>f</a:t>
            </a:r>
            <a:r>
              <a:rPr lang="en-US" sz="1000" dirty="0">
                <a:effectLst/>
                <a:latin typeface="Calibri" panose="020F0502020204030204" pitchFamily="34" charset="0"/>
                <a:ea typeface="Calibri" panose="020F0502020204030204" pitchFamily="34" charset="0"/>
                <a:cs typeface="Calibri" panose="020F0502020204030204" pitchFamily="34" charset="0"/>
              </a:rPr>
              <a:t>f</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A</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tant</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Ro</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nie Ro</a:t>
            </a:r>
            <a:r>
              <a:rPr lang="en-US" sz="1000" spc="5" dirty="0">
                <a:effectLst/>
                <a:latin typeface="Calibri" panose="020F0502020204030204" pitchFamily="34" charset="0"/>
                <a:ea typeface="Calibri" panose="020F0502020204030204" pitchFamily="34" charset="0"/>
                <a:cs typeface="Calibri" panose="020F0502020204030204" pitchFamily="34" charset="0"/>
              </a:rPr>
              <a:t>b</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rts</a:t>
            </a:r>
            <a:r>
              <a:rPr lang="en-US" sz="1000" spc="-35" dirty="0">
                <a:effectLst/>
                <a:latin typeface="Calibri" panose="020F0502020204030204" pitchFamily="34" charset="0"/>
                <a:ea typeface="Calibri" panose="020F0502020204030204" pitchFamily="34" charset="0"/>
                <a:cs typeface="Calibri" panose="020F0502020204030204" pitchFamily="34" charset="0"/>
              </a:rPr>
              <a:t>-Roberts McCain </a:t>
            </a:r>
            <a:r>
              <a:rPr lang="en-US" sz="1000" dirty="0">
                <a:effectLst/>
                <a:latin typeface="Calibri" panose="020F0502020204030204" pitchFamily="34" charset="0"/>
                <a:ea typeface="Calibri" panose="020F0502020204030204" pitchFamily="34" charset="0"/>
                <a:cs typeface="Calibri" panose="020F0502020204030204" pitchFamily="34" charset="0"/>
              </a:rPr>
              <a:t>can</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p</a:t>
            </a:r>
            <a:r>
              <a:rPr lang="en-US" sz="1000" dirty="0">
                <a:effectLst/>
                <a:latin typeface="Calibri" panose="020F0502020204030204" pitchFamily="34" charset="0"/>
                <a:ea typeface="Calibri" panose="020F0502020204030204" pitchFamily="34" charset="0"/>
                <a:cs typeface="Calibri" panose="020F0502020204030204" pitchFamily="34" charset="0"/>
              </a:rPr>
              <a:t>ro</a:t>
            </a:r>
            <a:r>
              <a:rPr lang="en-US" sz="1000" spc="-10" dirty="0">
                <a:effectLst/>
                <a:latin typeface="Calibri" panose="020F0502020204030204" pitchFamily="34" charset="0"/>
                <a:ea typeface="Calibri" panose="020F0502020204030204" pitchFamily="34" charset="0"/>
                <a:cs typeface="Calibri" panose="020F0502020204030204" pitchFamily="34" charset="0"/>
              </a:rPr>
              <a:t>v</a:t>
            </a:r>
            <a:r>
              <a:rPr lang="en-US" sz="1000" dirty="0">
                <a:effectLst/>
                <a:latin typeface="Calibri" panose="020F0502020204030204" pitchFamily="34" charset="0"/>
                <a:ea typeface="Calibri" panose="020F0502020204030204" pitchFamily="34" charset="0"/>
                <a:cs typeface="Calibri" panose="020F0502020204030204" pitchFamily="34" charset="0"/>
              </a:rPr>
              <a:t>ide</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dical</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or d</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ntal</a:t>
            </a:r>
            <a:r>
              <a:rPr lang="en-US" sz="1000" spc="-5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urance</a:t>
            </a:r>
            <a:r>
              <a:rPr lang="en-US" sz="1000" spc="-5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clai</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dirty="0">
                <a:effectLst/>
                <a:latin typeface="Calibri" panose="020F0502020204030204" pitchFamily="34" charset="0"/>
                <a:ea typeface="Calibri" panose="020F0502020204030204" pitchFamily="34" charset="0"/>
                <a:cs typeface="Calibri" panose="020F0502020204030204" pitchFamily="34" charset="0"/>
              </a:rPr>
              <a:t>s</a:t>
            </a:r>
            <a:r>
              <a:rPr lang="en-US" sz="1000" spc="-55"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as</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1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10" dirty="0">
                <a:effectLst/>
                <a:latin typeface="Calibri" panose="020F0502020204030204" pitchFamily="34" charset="0"/>
                <a:ea typeface="Calibri" panose="020F0502020204030204" pitchFamily="34" charset="0"/>
                <a:cs typeface="Calibri" panose="020F0502020204030204" pitchFamily="34" charset="0"/>
              </a:rPr>
              <a:t>t</a:t>
            </a:r>
            <a:r>
              <a:rPr lang="en-US" sz="1000" dirty="0">
                <a:effectLst/>
                <a:latin typeface="Calibri" panose="020F0502020204030204" pitchFamily="34" charset="0"/>
                <a:ea typeface="Calibri" panose="020F0502020204030204" pitchFamily="34" charset="0"/>
                <a:cs typeface="Calibri" panose="020F0502020204030204" pitchFamily="34" charset="0"/>
              </a:rPr>
              <a:t>a</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c</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enroll</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nt a</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d</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el</a:t>
            </a:r>
            <a:r>
              <a:rPr lang="en-US" sz="1000" spc="-5" dirty="0">
                <a:effectLst/>
                <a:latin typeface="Calibri" panose="020F0502020204030204" pitchFamily="34" charset="0"/>
                <a:ea typeface="Calibri" panose="020F0502020204030204" pitchFamily="34" charset="0"/>
                <a:cs typeface="Calibri" panose="020F0502020204030204" pitchFamily="34" charset="0"/>
              </a:rPr>
              <a:t>i</a:t>
            </a:r>
            <a:r>
              <a:rPr lang="en-US" sz="1000" dirty="0">
                <a:effectLst/>
                <a:latin typeface="Calibri" panose="020F0502020204030204" pitchFamily="34" charset="0"/>
                <a:ea typeface="Calibri" panose="020F0502020204030204" pitchFamily="34" charset="0"/>
                <a:cs typeface="Calibri" panose="020F0502020204030204" pitchFamily="34" charset="0"/>
              </a:rPr>
              <a:t>gibility</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upport.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600"/>
              </a:lnSpc>
              <a:spcBef>
                <a:spcPts val="1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tabLst>
                <a:tab pos="324485" algn="l"/>
              </a:tabLst>
            </a:pPr>
            <a:r>
              <a:rPr lang="en-US" sz="1000" b="1" spc="-5" dirty="0">
                <a:effectLst/>
                <a:latin typeface="Calibri" panose="020F0502020204030204" pitchFamily="34" charset="0"/>
                <a:ea typeface="Calibri" panose="020F0502020204030204" pitchFamily="34" charset="0"/>
                <a:cs typeface="Calibri" panose="020F0502020204030204" pitchFamily="34" charset="0"/>
              </a:rPr>
              <a:t>Di</a:t>
            </a:r>
            <a:r>
              <a:rPr lang="en-US" sz="1000" b="1" dirty="0">
                <a:effectLst/>
                <a:latin typeface="Calibri" panose="020F0502020204030204" pitchFamily="34" charset="0"/>
                <a:ea typeface="Calibri" panose="020F0502020204030204" pitchFamily="34" charset="0"/>
                <a:cs typeface="Calibri" panose="020F0502020204030204" pitchFamily="34" charset="0"/>
              </a:rPr>
              <a:t>rect</a:t>
            </a:r>
            <a:r>
              <a:rPr lang="en-US" sz="1000" b="1"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poli</a:t>
            </a:r>
            <a:r>
              <a:rPr lang="en-US" sz="1000" spc="-5" dirty="0">
                <a:effectLst/>
                <a:latin typeface="Calibri" panose="020F0502020204030204" pitchFamily="34" charset="0"/>
                <a:ea typeface="Calibri" panose="020F0502020204030204" pitchFamily="34" charset="0"/>
                <a:cs typeface="Calibri" panose="020F0502020204030204" pitchFamily="34" charset="0"/>
              </a:rPr>
              <a:t>c</a:t>
            </a:r>
            <a:r>
              <a:rPr lang="en-US" sz="1000" dirty="0">
                <a:effectLst/>
                <a:latin typeface="Calibri" panose="020F0502020204030204" pitchFamily="34" charset="0"/>
                <a:ea typeface="Calibri" panose="020F0502020204030204" pitchFamily="34" charset="0"/>
                <a:cs typeface="Calibri" panose="020F0502020204030204" pitchFamily="34" charset="0"/>
              </a:rPr>
              <a:t>y</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q</a:t>
            </a:r>
            <a:r>
              <a:rPr lang="en-US" sz="1000" dirty="0">
                <a:effectLst/>
                <a:latin typeface="Calibri" panose="020F0502020204030204" pitchFamily="34" charset="0"/>
                <a:ea typeface="Calibri" panose="020F0502020204030204" pitchFamily="34" charset="0"/>
                <a:cs typeface="Calibri" panose="020F0502020204030204" pitchFamily="34" charset="0"/>
              </a:rPr>
              <a:t>u</a:t>
            </a:r>
            <a:r>
              <a:rPr lang="en-US" sz="1000" spc="-5" dirty="0">
                <a:effectLst/>
                <a:latin typeface="Calibri" panose="020F0502020204030204" pitchFamily="34" charset="0"/>
                <a:ea typeface="Calibri" panose="020F0502020204030204" pitchFamily="34" charset="0"/>
                <a:cs typeface="Calibri" panose="020F0502020204030204" pitchFamily="34" charset="0"/>
              </a:rPr>
              <a:t>es</a:t>
            </a:r>
            <a:r>
              <a:rPr lang="en-US" sz="1000" dirty="0">
                <a:effectLst/>
                <a:latin typeface="Calibri" panose="020F0502020204030204" pitchFamily="34" charset="0"/>
                <a:ea typeface="Calibri" panose="020F0502020204030204" pitchFamily="34" charset="0"/>
                <a:cs typeface="Calibri" panose="020F0502020204030204" pitchFamily="34" charset="0"/>
              </a:rPr>
              <a:t>tions</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to</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510</a:t>
            </a:r>
            <a:r>
              <a:rPr lang="en-US" sz="1000" spc="-20"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587</a:t>
            </a:r>
            <a:r>
              <a:rPr lang="en-US" sz="1000" spc="-30"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7838,</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121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option</a:t>
            </a:r>
            <a:r>
              <a:rPr lang="en-US" sz="1000" spc="-3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5.</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nSpc>
                <a:spcPct val="150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Content Placeholder 13"/>
          <p:cNvPicPr>
            <a:picLocks noGrp="1" noChangeAspect="1"/>
          </p:cNvPicPr>
          <p:nvPr>
            <p:ph sz="quarter" idx="4"/>
          </p:nvPr>
        </p:nvPicPr>
        <p:blipFill>
          <a:blip r:embed="rId4"/>
          <a:stretch>
            <a:fillRect/>
          </a:stretch>
        </p:blipFill>
        <p:spPr>
          <a:xfrm>
            <a:off x="5089947" y="4099852"/>
            <a:ext cx="4182218" cy="579170"/>
          </a:xfrm>
          <a:prstGeom prst="rect">
            <a:avLst/>
          </a:prstGeom>
        </p:spPr>
      </p:pic>
      <p:sp>
        <p:nvSpPr>
          <p:cNvPr id="16" name="Footer Placeholder 15"/>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88006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Updates</a:t>
            </a:r>
            <a:endParaRPr lang="en-US" dirty="0"/>
          </a:p>
        </p:txBody>
      </p:sp>
      <p:pic>
        <p:nvPicPr>
          <p:cNvPr id="7" name="Content Placeholder 6"/>
          <p:cNvPicPr>
            <a:picLocks noGrp="1" noChangeAspect="1"/>
          </p:cNvPicPr>
          <p:nvPr>
            <p:ph sz="half" idx="2"/>
          </p:nvPr>
        </p:nvPicPr>
        <p:blipFill>
          <a:blip r:embed="rId2"/>
          <a:stretch>
            <a:fillRect/>
          </a:stretch>
        </p:blipFill>
        <p:spPr>
          <a:xfrm>
            <a:off x="942975" y="1421687"/>
            <a:ext cx="7381875" cy="3331288"/>
          </a:xfrm>
          <a:prstGeom prst="rect">
            <a:avLst/>
          </a:prstGeom>
        </p:spPr>
      </p:pic>
      <p:sp>
        <p:nvSpPr>
          <p:cNvPr id="9" name="TextBox 8"/>
          <p:cNvSpPr txBox="1"/>
          <p:nvPr/>
        </p:nvSpPr>
        <p:spPr>
          <a:xfrm>
            <a:off x="542925" y="5334000"/>
            <a:ext cx="9296400" cy="646331"/>
          </a:xfrm>
          <a:prstGeom prst="rect">
            <a:avLst/>
          </a:prstGeom>
          <a:noFill/>
        </p:spPr>
        <p:txBody>
          <a:bodyPr wrap="square" rtlCol="0">
            <a:spAutoFit/>
          </a:bodyPr>
          <a:lstStyle/>
          <a:p>
            <a:r>
              <a:rPr lang="en-US" dirty="0" smtClean="0"/>
              <a:t>Newsletter mailing:								10/23 (audience=all)</a:t>
            </a:r>
          </a:p>
          <a:p>
            <a:r>
              <a:rPr lang="en-US" dirty="0" smtClean="0"/>
              <a:t>Summary Plan Description (SPD) &amp; Forms Mailing:	10/26 (all current retirees only)</a:t>
            </a:r>
            <a:endParaRPr lang="en-US" dirty="0"/>
          </a:p>
        </p:txBody>
      </p:sp>
      <p:sp>
        <p:nvSpPr>
          <p:cNvPr id="10" name="Footer Placeholder 9"/>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59140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Newsletter and Announcements on </a:t>
            </a:r>
            <a:br>
              <a:rPr lang="en-US" dirty="0" smtClean="0"/>
            </a:br>
            <a:r>
              <a:rPr lang="en-US" sz="1800" dirty="0" smtClean="0">
                <a:hlinkClick r:id="rId2"/>
              </a:rPr>
              <a:t>www.Peralta.edu</a:t>
            </a:r>
            <a:r>
              <a:rPr lang="en-US" sz="1800" dirty="0"/>
              <a:t>; </a:t>
            </a:r>
            <a:r>
              <a:rPr lang="en-US" sz="1800" dirty="0" smtClean="0"/>
              <a:t/>
            </a:r>
            <a:br>
              <a:rPr lang="en-US" sz="1800" dirty="0" smtClean="0"/>
            </a:br>
            <a:r>
              <a:rPr lang="en-US" sz="1800" dirty="0" smtClean="0"/>
              <a:t>http</a:t>
            </a:r>
            <a:r>
              <a:rPr lang="en-US" sz="1800" dirty="0"/>
              <a:t>://web.peralta.edu/benefits/files/2011/04/October-2015-Peralta-Benefits-Everyone.pdf</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pic>
        <p:nvPicPr>
          <p:cNvPr id="8" name="Content Placeholder 7"/>
          <p:cNvPicPr>
            <a:picLocks noGrp="1" noChangeAspect="1"/>
          </p:cNvPicPr>
          <p:nvPr>
            <p:ph sz="half" idx="2"/>
          </p:nvPr>
        </p:nvPicPr>
        <p:blipFill>
          <a:blip r:embed="rId3"/>
          <a:stretch>
            <a:fillRect/>
          </a:stretch>
        </p:blipFill>
        <p:spPr>
          <a:xfrm>
            <a:off x="5088383" y="1887024"/>
            <a:ext cx="4184650" cy="4008899"/>
          </a:xfrm>
          <a:prstGeom prst="rect">
            <a:avLst/>
          </a:prstGeom>
        </p:spPr>
      </p:pic>
      <p:sp>
        <p:nvSpPr>
          <p:cNvPr id="5" name="Text Placeholder 4"/>
          <p:cNvSpPr>
            <a:spLocks noGrp="1"/>
          </p:cNvSpPr>
          <p:nvPr>
            <p:ph type="body" sz="quarter" idx="3"/>
          </p:nvPr>
        </p:nvSpPr>
        <p:spPr/>
        <p:txBody>
          <a:bodyPr/>
          <a:lstStyle/>
          <a:p>
            <a:r>
              <a:rPr lang="en-US" dirty="0" smtClean="0"/>
              <a:t> </a:t>
            </a:r>
            <a:endParaRPr lang="en-US" dirty="0"/>
          </a:p>
        </p:txBody>
      </p:sp>
      <p:pic>
        <p:nvPicPr>
          <p:cNvPr id="9" name="Content Placeholder 8"/>
          <p:cNvPicPr>
            <a:picLocks noGrp="1" noChangeAspect="1"/>
          </p:cNvPicPr>
          <p:nvPr>
            <p:ph sz="quarter" idx="4"/>
          </p:nvPr>
        </p:nvPicPr>
        <p:blipFill>
          <a:blip r:embed="rId4"/>
          <a:stretch>
            <a:fillRect/>
          </a:stretch>
        </p:blipFill>
        <p:spPr>
          <a:xfrm>
            <a:off x="675131" y="1927389"/>
            <a:ext cx="4186237" cy="3968534"/>
          </a:xfrm>
          <a:prstGeom prst="rect">
            <a:avLst/>
          </a:prstGeom>
        </p:spPr>
      </p:pic>
      <p:sp>
        <p:nvSpPr>
          <p:cNvPr id="7" name="Footer Placeholder 6"/>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6607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131"/>
            <a:ext cx="8596668" cy="1320800"/>
          </a:xfrm>
        </p:spPr>
        <p:txBody>
          <a:bodyPr>
            <a:normAutofit fontScale="90000"/>
          </a:bodyPr>
          <a:lstStyle/>
          <a:p>
            <a:r>
              <a:rPr lang="en-US" dirty="0" smtClean="0"/>
              <a:t>5. </a:t>
            </a:r>
            <a:r>
              <a:rPr lang="en-US" dirty="0"/>
              <a:t>Announcements/Issues/Feedback/Topics for Next Meeting: </a:t>
            </a:r>
            <a:r>
              <a:rPr lang="en-US" dirty="0" smtClean="0"/>
              <a:t>Other Announcements</a:t>
            </a:r>
            <a:endParaRPr lang="en-US" dirty="0"/>
          </a:p>
        </p:txBody>
      </p:sp>
      <p:sp>
        <p:nvSpPr>
          <p:cNvPr id="3" name="Content Placeholder 2"/>
          <p:cNvSpPr>
            <a:spLocks noGrp="1"/>
          </p:cNvSpPr>
          <p:nvPr>
            <p:ph idx="1"/>
          </p:nvPr>
        </p:nvSpPr>
        <p:spPr>
          <a:xfrm>
            <a:off x="677334" y="1393404"/>
            <a:ext cx="8596668" cy="3880773"/>
          </a:xfrm>
        </p:spPr>
        <p:txBody>
          <a:bodyPr/>
          <a:lstStyle/>
          <a:p>
            <a:r>
              <a:rPr lang="en-US" dirty="0" smtClean="0"/>
              <a:t>Next Meeting Thursday, December 3, 2015  - 9:00am in District Board Room</a:t>
            </a:r>
          </a:p>
          <a:p>
            <a:r>
              <a:rPr lang="en-US" dirty="0" smtClean="0"/>
              <a:t>Other Topics:</a:t>
            </a:r>
          </a:p>
          <a:p>
            <a:pPr lvl="1"/>
            <a:r>
              <a:rPr lang="en-US" dirty="0" smtClean="0"/>
              <a:t>Communications </a:t>
            </a:r>
          </a:p>
          <a:p>
            <a:pPr lvl="2"/>
            <a:r>
              <a:rPr lang="en-US" dirty="0" smtClean="0"/>
              <a:t>What if you are a surviving spouse or other cobra participant who may miss a payment What happens to coverage</a:t>
            </a:r>
          </a:p>
          <a:p>
            <a:pPr lvl="2"/>
            <a:r>
              <a:rPr lang="en-US" dirty="0" smtClean="0"/>
              <a:t>How do I use my vision plan better</a:t>
            </a:r>
          </a:p>
          <a:p>
            <a:pPr lvl="2"/>
            <a:r>
              <a:rPr lang="en-US" dirty="0" smtClean="0"/>
              <a:t>Flex 125 mailing to current participants</a:t>
            </a:r>
          </a:p>
          <a:p>
            <a:pPr lvl="1"/>
            <a:r>
              <a:rPr lang="en-US" dirty="0" smtClean="0"/>
              <a:t>Committee Goals </a:t>
            </a:r>
          </a:p>
          <a:p>
            <a:pPr lvl="1"/>
            <a:r>
              <a:rPr lang="en-US" dirty="0" smtClean="0"/>
              <a:t>Other feedback</a:t>
            </a:r>
          </a:p>
          <a:p>
            <a:pPr indent="-285750"/>
            <a:r>
              <a:rPr lang="en-US" dirty="0" smtClean="0"/>
              <a:t>Save The Dates</a:t>
            </a:r>
            <a:r>
              <a:rPr lang="en-US" dirty="0"/>
              <a:t>	</a:t>
            </a:r>
          </a:p>
        </p:txBody>
      </p:sp>
      <p:sp>
        <p:nvSpPr>
          <p:cNvPr id="5" name="Rectangle 4"/>
          <p:cNvSpPr/>
          <p:nvPr/>
        </p:nvSpPr>
        <p:spPr>
          <a:xfrm>
            <a:off x="1628775" y="4838929"/>
            <a:ext cx="7991475" cy="1384995"/>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wrap="square">
            <a:spAutoFit/>
          </a:bodyPr>
          <a:lstStyle/>
          <a:p>
            <a:pPr marL="530860" marR="0">
              <a:spcBef>
                <a:spcPts val="0"/>
              </a:spcBef>
              <a:spcAft>
                <a:spcPts val="0"/>
              </a:spcAft>
            </a:pPr>
            <a:r>
              <a:rPr lang="en-US" sz="1400" b="1" dirty="0" smtClean="0">
                <a:latin typeface="Franklin Gothic Book" panose="020B0503020102020204" pitchFamily="34" charset="0"/>
                <a:ea typeface="Franklin Gothic Book" panose="020B0503020102020204" pitchFamily="34" charset="0"/>
                <a:cs typeface="Times New Roman" panose="02020603050405020304" pitchFamily="18" charset="0"/>
              </a:rPr>
              <a:t>Upcoming Key Dates for 2016</a:t>
            </a:r>
            <a:endPar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endParaRP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11/1-11/30/2015	Flexible Benefits Enrollment window for calendar year 2016 participation</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 12/31/15			Deadline for submitting the Kaiser Reimbursement Form (next deadline 					6/30/16)</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2/3/16			Annual Medicare Campaign</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1/1/16-/3/31/16	Medicare Open Enrollment Window</a:t>
            </a:r>
            <a:endParaRPr lang="en-US" sz="14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2198">
            <a:off x="5564979" y="4031488"/>
            <a:ext cx="1319214" cy="847842"/>
          </a:xfrm>
          <a:prstGeom prst="rect">
            <a:avLst/>
          </a:prstGeom>
        </p:spPr>
      </p:pic>
    </p:spTree>
    <p:extLst>
      <p:ext uri="{BB962C8B-B14F-4D97-AF65-F5344CB8AC3E}">
        <p14:creationId xmlns:p14="http://schemas.microsoft.com/office/powerpoint/2010/main" val="192505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54" y="114685"/>
            <a:ext cx="8596668" cy="1826581"/>
          </a:xfrm>
        </p:spPr>
        <p:txBody>
          <a:bodyPr/>
          <a:lstStyle/>
          <a:p>
            <a:r>
              <a:rPr lang="en-US" dirty="0" smtClean="0"/>
              <a:t>Agenda</a:t>
            </a:r>
            <a:endParaRPr lang="en-US" dirty="0"/>
          </a:p>
        </p:txBody>
      </p:sp>
      <p:sp>
        <p:nvSpPr>
          <p:cNvPr id="3" name="Text Placeholder 2"/>
          <p:cNvSpPr>
            <a:spLocks noGrp="1"/>
          </p:cNvSpPr>
          <p:nvPr>
            <p:ph type="body" idx="1"/>
          </p:nvPr>
        </p:nvSpPr>
        <p:spPr>
          <a:xfrm>
            <a:off x="464898" y="1941266"/>
            <a:ext cx="8596668" cy="4257963"/>
          </a:xfrm>
        </p:spPr>
        <p:txBody>
          <a:bodyPr/>
          <a:lstStyle/>
          <a:p>
            <a:pPr marL="457200" indent="-457200">
              <a:buFont typeface="+mj-lt"/>
              <a:buAutoNum type="arabicPeriod"/>
            </a:pPr>
            <a:r>
              <a:rPr lang="en-US" dirty="0" smtClean="0"/>
              <a:t>Introductions </a:t>
            </a:r>
          </a:p>
          <a:p>
            <a:pPr marL="457200" indent="-457200">
              <a:buFont typeface="+mj-lt"/>
              <a:buAutoNum type="arabicPeriod"/>
            </a:pPr>
            <a:r>
              <a:rPr lang="en-US" dirty="0" smtClean="0"/>
              <a:t>State of the District</a:t>
            </a:r>
          </a:p>
          <a:p>
            <a:pPr marL="457200" indent="-457200">
              <a:buFont typeface="+mj-lt"/>
              <a:buAutoNum type="arabicPeriod"/>
            </a:pPr>
            <a:r>
              <a:rPr lang="en-US" dirty="0" smtClean="0"/>
              <a:t>Five Year review of District Medical and Dental Claims</a:t>
            </a:r>
          </a:p>
          <a:p>
            <a:pPr marL="457200" indent="-457200">
              <a:buFont typeface="+mj-lt"/>
              <a:buAutoNum type="arabicPeriod"/>
            </a:pPr>
            <a:r>
              <a:rPr lang="en-US" dirty="0" smtClean="0"/>
              <a:t>Fall 2015 Open Enrollment</a:t>
            </a:r>
          </a:p>
          <a:p>
            <a:pPr marL="914400" lvl="1" indent="-457200">
              <a:buFont typeface="Arial" panose="020B0604020202020204" pitchFamily="34" charset="0"/>
              <a:buChar char="•"/>
            </a:pPr>
            <a:r>
              <a:rPr lang="en-US" dirty="0"/>
              <a:t>	</a:t>
            </a:r>
            <a:r>
              <a:rPr lang="en-US" dirty="0" smtClean="0"/>
              <a:t>125 Flexible Benefits Plan</a:t>
            </a:r>
          </a:p>
          <a:p>
            <a:pPr marL="914400" lvl="1" indent="-457200">
              <a:buFont typeface="Arial" panose="020B0604020202020204" pitchFamily="34" charset="0"/>
              <a:buChar char="•"/>
            </a:pPr>
            <a:r>
              <a:rPr lang="en-US" dirty="0"/>
              <a:t>	</a:t>
            </a:r>
            <a:r>
              <a:rPr lang="en-US" dirty="0" smtClean="0"/>
              <a:t>Fiscal Fitness Workshops</a:t>
            </a:r>
          </a:p>
          <a:p>
            <a:pPr marL="914400" lvl="1" indent="-457200">
              <a:buFont typeface="Arial" panose="020B0604020202020204" pitchFamily="34" charset="0"/>
              <a:buChar char="•"/>
            </a:pPr>
            <a:r>
              <a:rPr lang="en-US" dirty="0" smtClean="0"/>
              <a:t>	Medicare Open Enrollment</a:t>
            </a:r>
          </a:p>
          <a:p>
            <a:pPr marL="457200" indent="-457200">
              <a:buFont typeface="+mj-lt"/>
              <a:buAutoNum type="arabicPeriod"/>
            </a:pPr>
            <a:r>
              <a:rPr lang="en-US" dirty="0" smtClean="0"/>
              <a:t>Announcements/Issues/Feedback/Topics for Next </a:t>
            </a:r>
            <a:r>
              <a:rPr lang="en-US" dirty="0"/>
              <a:t>M</a:t>
            </a:r>
            <a:r>
              <a:rPr lang="en-US" dirty="0" smtClean="0"/>
              <a:t>eeting: </a:t>
            </a:r>
          </a:p>
          <a:p>
            <a:pPr marL="914400" lvl="1" indent="-457200">
              <a:buFont typeface="Arial" panose="020B0604020202020204" pitchFamily="34" charset="0"/>
              <a:buChar char="•"/>
            </a:pPr>
            <a:r>
              <a:rPr lang="en-US" dirty="0" smtClean="0"/>
              <a:t>Next Meeting December 3, 2015 9am</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4718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54" y="114685"/>
            <a:ext cx="8596668" cy="1826581"/>
          </a:xfrm>
        </p:spPr>
        <p:txBody>
          <a:bodyPr/>
          <a:lstStyle/>
          <a:p>
            <a:r>
              <a:rPr lang="en-US" dirty="0" smtClean="0"/>
              <a:t> 1.Introductions</a:t>
            </a:r>
            <a:endParaRPr lang="en-US" dirty="0"/>
          </a:p>
        </p:txBody>
      </p:sp>
      <p:sp>
        <p:nvSpPr>
          <p:cNvPr id="3" name="Text Placeholder 2"/>
          <p:cNvSpPr>
            <a:spLocks noGrp="1"/>
          </p:cNvSpPr>
          <p:nvPr>
            <p:ph type="body" idx="1"/>
          </p:nvPr>
        </p:nvSpPr>
        <p:spPr>
          <a:xfrm>
            <a:off x="464898" y="1941266"/>
            <a:ext cx="8596668" cy="4257963"/>
          </a:xfrm>
        </p:spPr>
        <p:txBody>
          <a:bodyPr>
            <a:normAutofit fontScale="92500" lnSpcReduction="20000"/>
          </a:bodyPr>
          <a:lstStyle/>
          <a:p>
            <a:r>
              <a:rPr lang="en-US" dirty="0" smtClean="0"/>
              <a:t>Introductions &amp; confirmation of committee members</a:t>
            </a:r>
          </a:p>
          <a:p>
            <a:pPr algn="ctr"/>
            <a:r>
              <a:rPr lang="en-US" dirty="0" smtClean="0"/>
              <a:t>The Fringe Benefits Committee studies manners and mechanism in the cost-effective delivery of benefits services</a:t>
            </a:r>
          </a:p>
          <a:p>
            <a:r>
              <a:rPr lang="en-US" dirty="0" smtClean="0"/>
              <a:t>Representatives from:</a:t>
            </a:r>
          </a:p>
          <a:p>
            <a:r>
              <a:rPr lang="en-US" dirty="0" smtClean="0"/>
              <a:t>1021:			Ava Lee-Pang, Abigail Brewer, </a:t>
            </a:r>
          </a:p>
          <a:p>
            <a:r>
              <a:rPr lang="en-US" dirty="0" smtClean="0"/>
              <a:t>PFT:			Rick Greenspan, Jennifer Shanoski, Ed Jaramillo</a:t>
            </a:r>
          </a:p>
          <a:p>
            <a:r>
              <a:rPr lang="en-US" dirty="0" smtClean="0"/>
              <a:t>39:				Rick Putz, Selwyn Montgomery, William Highsmith</a:t>
            </a:r>
          </a:p>
          <a:p>
            <a:r>
              <a:rPr lang="en-US" dirty="0" smtClean="0"/>
              <a:t>PRO:			Debby Weintraub, Thomas Branca, Diana Lara</a:t>
            </a:r>
          </a:p>
          <a:p>
            <a:r>
              <a:rPr lang="en-US" dirty="0" smtClean="0"/>
              <a:t>Management:	Chanelle Whitaker, Marybeth Benvenutti, Charles Neal, Finance</a:t>
            </a:r>
          </a:p>
          <a:p>
            <a:r>
              <a:rPr lang="en-US" dirty="0" smtClean="0"/>
              <a:t>Confidentials:	Laura Maurice Leon</a:t>
            </a:r>
          </a:p>
          <a:p>
            <a:r>
              <a:rPr lang="en-US" dirty="0" smtClean="0"/>
              <a:t>Facilitator:		Jennifer Benford Seibert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0253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85" y="300567"/>
            <a:ext cx="8596668" cy="1826581"/>
          </a:xfrm>
        </p:spPr>
        <p:txBody>
          <a:bodyPr/>
          <a:lstStyle/>
          <a:p>
            <a:r>
              <a:rPr lang="en-US" dirty="0" smtClean="0"/>
              <a:t>2.State of the District, Vice Chancellor Ron Little</a:t>
            </a:r>
            <a:endParaRPr lang="en-US" dirty="0"/>
          </a:p>
        </p:txBody>
      </p:sp>
      <p:sp>
        <p:nvSpPr>
          <p:cNvPr id="3" name="Text Placeholder 2"/>
          <p:cNvSpPr>
            <a:spLocks noGrp="1"/>
          </p:cNvSpPr>
          <p:nvPr>
            <p:ph type="body" idx="1"/>
          </p:nvPr>
        </p:nvSpPr>
        <p:spPr>
          <a:xfrm>
            <a:off x="1458385" y="2355748"/>
            <a:ext cx="8596668" cy="2654402"/>
          </a:xfr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a:normAutofit lnSpcReduction="10000"/>
          </a:bodyPr>
          <a:lstStyle/>
          <a:p>
            <a:r>
              <a:rPr lang="en-US" sz="2400" dirty="0" smtClean="0"/>
              <a:t>Accreditation</a:t>
            </a:r>
            <a:endParaRPr lang="en-US" sz="2400" dirty="0" smtClean="0"/>
          </a:p>
          <a:p>
            <a:r>
              <a:rPr lang="en-US" sz="2400" dirty="0" smtClean="0"/>
              <a:t>Other Post Employment Benefit (OPEB) </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State Funding</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Fiscal Health of the District</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Approved Budget</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Audit</a:t>
            </a:r>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31038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17" y="317886"/>
            <a:ext cx="9465058" cy="1826581"/>
          </a:xfrm>
        </p:spPr>
        <p:txBody>
          <a:bodyPr>
            <a:normAutofit fontScale="90000"/>
          </a:bodyPr>
          <a:lstStyle/>
          <a:p>
            <a:r>
              <a:rPr lang="en-US" dirty="0" smtClean="0"/>
              <a:t>3. Five Year Review of District </a:t>
            </a:r>
            <a:br>
              <a:rPr lang="en-US" dirty="0" smtClean="0"/>
            </a:br>
            <a:r>
              <a:rPr lang="en-US" dirty="0" smtClean="0"/>
              <a:t>Medical and Dental Costs 2005 – 2010</a:t>
            </a:r>
            <a:br>
              <a:rPr lang="en-US" dirty="0" smtClean="0"/>
            </a:br>
            <a:r>
              <a:rPr lang="en-US" dirty="0" smtClean="0"/>
              <a:t>As presented in 2010</a:t>
            </a:r>
            <a:endParaRPr lang="en-US" dirty="0"/>
          </a:p>
        </p:txBody>
      </p:sp>
      <p:sp>
        <p:nvSpPr>
          <p:cNvPr id="3" name="Text Placeholder 2"/>
          <p:cNvSpPr>
            <a:spLocks noGrp="1"/>
          </p:cNvSpPr>
          <p:nvPr>
            <p:ph type="body" idx="1"/>
          </p:nvPr>
        </p:nvSpPr>
        <p:spPr>
          <a:xfrm>
            <a:off x="677335" y="2429164"/>
            <a:ext cx="8596668" cy="2958684"/>
          </a:xfrm>
        </p:spPr>
        <p:txBody>
          <a:bodyPr/>
          <a:lstStyle/>
          <a:p>
            <a:endParaRPr lang="en-US" dirty="0"/>
          </a:p>
        </p:txBody>
      </p:sp>
      <p:pic>
        <p:nvPicPr>
          <p:cNvPr id="4" name="Picture 3"/>
          <p:cNvPicPr>
            <a:picLocks noChangeAspect="1"/>
          </p:cNvPicPr>
          <p:nvPr/>
        </p:nvPicPr>
        <p:blipFill>
          <a:blip r:embed="rId2"/>
          <a:stretch>
            <a:fillRect/>
          </a:stretch>
        </p:blipFill>
        <p:spPr>
          <a:xfrm>
            <a:off x="0" y="2144468"/>
            <a:ext cx="11115675" cy="4531980"/>
          </a:xfrm>
          <a:prstGeom prst="rect">
            <a:avLst/>
          </a:prstGeom>
        </p:spPr>
      </p:pic>
      <p:cxnSp>
        <p:nvCxnSpPr>
          <p:cNvPr id="6" name="Straight Arrow Connector 5"/>
          <p:cNvCxnSpPr/>
          <p:nvPr/>
        </p:nvCxnSpPr>
        <p:spPr>
          <a:xfrm flipH="1">
            <a:off x="9951338" y="3546818"/>
            <a:ext cx="576263" cy="59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951338" y="3908506"/>
            <a:ext cx="576262" cy="159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951338" y="3877058"/>
            <a:ext cx="1304924"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779640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8171" y="518866"/>
            <a:ext cx="8596668" cy="860400"/>
          </a:xfrm>
        </p:spPr>
        <p:txBody>
          <a:bodyPr/>
          <a:lstStyle/>
          <a:p>
            <a:r>
              <a:rPr lang="en-US" dirty="0" smtClean="0"/>
              <a:t>3. Five Year Review of District Medical and Dental Costs</a:t>
            </a:r>
          </a:p>
          <a:p>
            <a:r>
              <a:rPr lang="en-US" dirty="0" smtClean="0"/>
              <a:t>2011- 2015 as prepared by District Finance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95416971"/>
              </p:ext>
            </p:extLst>
          </p:nvPr>
        </p:nvGraphicFramePr>
        <p:xfrm>
          <a:off x="788171" y="1379266"/>
          <a:ext cx="8032556" cy="483680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634518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3.Revenues and Other Offsets</a:t>
            </a:r>
            <a:br>
              <a:rPr lang="en-US" dirty="0" smtClean="0"/>
            </a:br>
            <a:r>
              <a:rPr lang="en-US" dirty="0" smtClean="0"/>
              <a:t>2011-2015</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85658755"/>
              </p:ext>
            </p:extLst>
          </p:nvPr>
        </p:nvGraphicFramePr>
        <p:xfrm>
          <a:off x="1892433" y="2160583"/>
          <a:ext cx="6167171" cy="3994041"/>
        </p:xfrm>
        <a:graphic>
          <a:graphicData uri="http://schemas.openxmlformats.org/drawingml/2006/table">
            <a:tbl>
              <a:tblPr>
                <a:tableStyleId>{5C22544A-7EE6-4342-B048-85BDC9FD1C3A}</a:tableStyleId>
              </a:tblPr>
              <a:tblGrid>
                <a:gridCol w="1382157"/>
                <a:gridCol w="808279"/>
                <a:gridCol w="808279"/>
                <a:gridCol w="711286"/>
                <a:gridCol w="711286"/>
                <a:gridCol w="711286"/>
                <a:gridCol w="517299"/>
                <a:gridCol w="517299"/>
              </a:tblGrid>
              <a:tr h="161727">
                <a:tc>
                  <a:txBody>
                    <a:bodyPr/>
                    <a:lstStyle/>
                    <a:p>
                      <a:pPr algn="l" fontAlgn="b"/>
                      <a:r>
                        <a:rPr lang="en-US" sz="900" u="none" strike="noStrike" dirty="0">
                          <a:effectLst/>
                        </a:rPr>
                        <a:t>Revenue &amp; Other offsets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Cobra, refunds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1545337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1113315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659818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683664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870590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Medicare D Subsidy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329309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328346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283383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313249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Total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1,874,646.00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1,441,661.00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943,201.00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996,913.00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870,590.00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gridSpan="2">
                  <a:txBody>
                    <a:bodyPr/>
                    <a:lstStyle/>
                    <a:p>
                      <a:pPr algn="l" fontAlgn="b"/>
                      <a:r>
                        <a:rPr lang="en-US" sz="900" u="none" strike="noStrike" dirty="0">
                          <a:effectLst/>
                        </a:rPr>
                        <a:t>Does not include payroll deductions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gridSpan="8">
                  <a:txBody>
                    <a:bodyPr/>
                    <a:lstStyle/>
                    <a:p>
                      <a:pPr algn="l" fontAlgn="b"/>
                      <a:r>
                        <a:rPr lang="en-US" sz="900" u="none" strike="noStrike" dirty="0">
                          <a:effectLst/>
                        </a:rPr>
                        <a:t>Only tracks revenues received </a:t>
                      </a:r>
                      <a:r>
                        <a:rPr lang="en-US" sz="900" u="none" strike="noStrike" dirty="0" smtClean="0">
                          <a:effectLst/>
                        </a:rPr>
                        <a:t>through </a:t>
                      </a:r>
                      <a:r>
                        <a:rPr lang="en-US" sz="900" u="none" strike="noStrike" dirty="0">
                          <a:effectLst/>
                        </a:rPr>
                        <a:t>the Benefits Office; Some transactions are processed directly through finance </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4" name="Chart 3"/>
          <p:cNvGraphicFramePr/>
          <p:nvPr>
            <p:extLst>
              <p:ext uri="{D42A27DB-BD31-4B8C-83A1-F6EECF244321}">
                <p14:modId xmlns:p14="http://schemas.microsoft.com/office/powerpoint/2010/main" val="2800156683"/>
              </p:ext>
            </p:extLst>
          </p:nvPr>
        </p:nvGraphicFramePr>
        <p:xfrm>
          <a:off x="3001963" y="385127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63023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Ten year Review Of Medical Only </a:t>
            </a:r>
            <a:br>
              <a:rPr lang="en-US" dirty="0" smtClean="0"/>
            </a:br>
            <a:r>
              <a:rPr lang="en-US" dirty="0" smtClean="0"/>
              <a:t>(actives and retired combined)</a:t>
            </a:r>
            <a:br>
              <a:rPr lang="en-US" dirty="0" smtClean="0"/>
            </a:b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08183357"/>
              </p:ext>
            </p:extLst>
          </p:nvPr>
        </p:nvGraphicFramePr>
        <p:xfrm>
          <a:off x="1476375" y="1698625"/>
          <a:ext cx="7962900" cy="4962525"/>
        </p:xfrm>
        <a:graphic>
          <a:graphicData uri="http://schemas.openxmlformats.org/presentationml/2006/ole">
            <mc:AlternateContent xmlns:mc="http://schemas.openxmlformats.org/markup-compatibility/2006">
              <mc:Choice xmlns:v="urn:schemas-microsoft-com:vml" Requires="v">
                <p:oleObj spid="_x0000_s1049" name="Worksheet" r:id="rId3" imgW="7962951" imgH="4962512" progId="Excel.Sheet.12">
                  <p:embed/>
                </p:oleObj>
              </mc:Choice>
              <mc:Fallback>
                <p:oleObj name="Worksheet" r:id="rId3" imgW="7962951" imgH="4962512" progId="Excel.Sheet.12">
                  <p:embed/>
                  <p:pic>
                    <p:nvPicPr>
                      <p:cNvPr id="0" name=""/>
                      <p:cNvPicPr/>
                      <p:nvPr/>
                    </p:nvPicPr>
                    <p:blipFill>
                      <a:blip r:embed="rId4"/>
                      <a:stretch>
                        <a:fillRect/>
                      </a:stretch>
                    </p:blipFill>
                    <p:spPr>
                      <a:xfrm>
                        <a:off x="1476375" y="1698625"/>
                        <a:ext cx="7962900" cy="4962525"/>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33363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4.Fall 2015 Open Enrollment </a:t>
            </a:r>
            <a:endParaRPr lang="en-US" dirty="0"/>
          </a:p>
        </p:txBody>
      </p:sp>
      <p:pic>
        <p:nvPicPr>
          <p:cNvPr id="5" name="Content Placeholder 4"/>
          <p:cNvPicPr>
            <a:picLocks noGrp="1" noChangeAspect="1"/>
          </p:cNvPicPr>
          <p:nvPr>
            <p:ph idx="1"/>
          </p:nvPr>
        </p:nvPicPr>
        <p:blipFill>
          <a:blip r:embed="rId3"/>
          <a:stretch>
            <a:fillRect/>
          </a:stretch>
        </p:blipFill>
        <p:spPr>
          <a:xfrm>
            <a:off x="4852283" y="514350"/>
            <a:ext cx="4330521" cy="5527675"/>
          </a:xfrm>
          <a:prstGeom prst="rect">
            <a:avLst/>
          </a:prstGeom>
        </p:spPr>
      </p:pic>
      <p:sp>
        <p:nvSpPr>
          <p:cNvPr id="4" name="Text Placeholder 3"/>
          <p:cNvSpPr>
            <a:spLocks noGrp="1"/>
          </p:cNvSpPr>
          <p:nvPr>
            <p:ph type="body" sz="half" idx="2"/>
          </p:nvPr>
        </p:nvSpPr>
        <p:spPr/>
        <p:txBody>
          <a:bodyPr/>
          <a:lstStyle/>
          <a:p>
            <a:r>
              <a:rPr lang="en-US" dirty="0" smtClean="0"/>
              <a:t>125 Flexible Benefit Plan Open Enrollment</a:t>
            </a:r>
          </a:p>
          <a:p>
            <a:r>
              <a:rPr lang="en-US" dirty="0" smtClean="0"/>
              <a:t>Fiscal Fitness Workshops</a:t>
            </a:r>
          </a:p>
          <a:p>
            <a:r>
              <a:rPr lang="en-US" dirty="0" smtClean="0"/>
              <a:t>On-site flu shots provided by CVS to CoreSource members</a:t>
            </a:r>
          </a:p>
          <a:p>
            <a:r>
              <a:rPr lang="en-US" dirty="0" smtClean="0"/>
              <a:t>Invited guests are based on Spring 2015 employee and retiree responses to Survey Monkey</a:t>
            </a:r>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4107067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1062</TotalTime>
  <Words>487</Words>
  <Application>Microsoft Office PowerPoint</Application>
  <PresentationFormat>Widescreen</PresentationFormat>
  <Paragraphs>134</Paragraphs>
  <Slides>15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Franklin Gothic Book</vt:lpstr>
      <vt:lpstr>Imprint MT Shadow</vt:lpstr>
      <vt:lpstr>Times New Roman</vt:lpstr>
      <vt:lpstr>Trebuchet MS</vt:lpstr>
      <vt:lpstr>Wingdings</vt:lpstr>
      <vt:lpstr>Wingdings 3</vt:lpstr>
      <vt:lpstr>Facet</vt:lpstr>
      <vt:lpstr>Worksheet</vt:lpstr>
      <vt:lpstr>Benefits Fringe Committee</vt:lpstr>
      <vt:lpstr>Agenda</vt:lpstr>
      <vt:lpstr> 1.Introductions</vt:lpstr>
      <vt:lpstr>2.State of the District, Vice Chancellor Ron Little</vt:lpstr>
      <vt:lpstr>3. Five Year Review of District  Medical and Dental Costs 2005 – 2010 As presented in 2010</vt:lpstr>
      <vt:lpstr>PowerPoint Presentation</vt:lpstr>
      <vt:lpstr>3.Revenues and Other Offsets 2011-2015</vt:lpstr>
      <vt:lpstr>3. Ten year Review Of Medical Only  (actives and retired combined) </vt:lpstr>
      <vt:lpstr>4.Fall 2015 Open Enrollment </vt:lpstr>
      <vt:lpstr>2015 Survey Monkey </vt:lpstr>
      <vt:lpstr>.</vt:lpstr>
      <vt:lpstr>October 2015 Newsletter </vt:lpstr>
      <vt:lpstr>Medicare Updates</vt:lpstr>
      <vt:lpstr>Newsletter and Announcements on  www.Peralta.edu;  http://web.peralta.edu/benefits/files/2011/04/October-2015-Peralta-Benefits-Everyone.pdf </vt:lpstr>
      <vt:lpstr>5. Announcements/Issues/Feedback/Topics for Next Meeting: Other Announcements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Fringe Committee</dc:title>
  <dc:creator>Jennifer Seibert</dc:creator>
  <cp:lastModifiedBy>Jennifer Seibert</cp:lastModifiedBy>
  <cp:revision>24</cp:revision>
  <cp:lastPrinted>2015-10-22T14:57:37Z</cp:lastPrinted>
  <dcterms:created xsi:type="dcterms:W3CDTF">2015-10-21T21:17:19Z</dcterms:created>
  <dcterms:modified xsi:type="dcterms:W3CDTF">2015-10-23T14:24:16Z</dcterms:modified>
</cp:coreProperties>
</file>