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6" r:id="rId1"/>
  </p:sldMasterIdLst>
  <p:notesMasterIdLst>
    <p:notesMasterId r:id="rId17"/>
  </p:notesMasterIdLst>
  <p:sldIdLst>
    <p:sldId id="256" r:id="rId2"/>
    <p:sldId id="257" r:id="rId3"/>
    <p:sldId id="273" r:id="rId4"/>
    <p:sldId id="258" r:id="rId5"/>
    <p:sldId id="259" r:id="rId6"/>
    <p:sldId id="260" r:id="rId7"/>
    <p:sldId id="275" r:id="rId8"/>
    <p:sldId id="263" r:id="rId9"/>
    <p:sldId id="264" r:id="rId10"/>
    <p:sldId id="265" r:id="rId11"/>
    <p:sldId id="266" r:id="rId12"/>
    <p:sldId id="267" r:id="rId13"/>
    <p:sldId id="269" r:id="rId14"/>
    <p:sldId id="272" r:id="rId15"/>
    <p:sldId id="271" r:id="rId16"/>
  </p:sldIdLst>
  <p:sldSz cx="12192000" cy="6858000"/>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D7C620-A44D-437D-A20C-0C184BC5D661}">
          <p14:sldIdLst>
            <p14:sldId id="256"/>
            <p14:sldId id="257"/>
            <p14:sldId id="273"/>
            <p14:sldId id="258"/>
            <p14:sldId id="259"/>
            <p14:sldId id="260"/>
            <p14:sldId id="275"/>
            <p14:sldId id="263"/>
            <p14:sldId id="264"/>
            <p14:sldId id="265"/>
            <p14:sldId id="266"/>
            <p14:sldId id="267"/>
            <p14:sldId id="269"/>
            <p14:sldId id="272"/>
            <p14:sldId id="271"/>
          </p14:sldIdLst>
        </p14:section>
        <p14:section name="Untitled Section" id="{FD5D886C-1814-45E9-8650-82685CF5D4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08" y="546"/>
      </p:cViewPr>
      <p:guideLst/>
    </p:cSldViewPr>
  </p:slideViewPr>
  <p:notesTextViewPr>
    <p:cViewPr>
      <p:scale>
        <a:sx n="1" d="1"/>
        <a:sy n="1" d="1"/>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dirty="0"/>
              <a:t>Five</a:t>
            </a:r>
            <a:r>
              <a:rPr lang="en-US" baseline="0" dirty="0"/>
              <a:t> Year Review of </a:t>
            </a:r>
          </a:p>
          <a:p>
            <a:pPr>
              <a:defRPr/>
            </a:pPr>
            <a:r>
              <a:rPr lang="en-US" baseline="0" dirty="0"/>
              <a:t>District Medical and Dental Coasts</a:t>
            </a:r>
            <a:endParaRPr lang="en-US" dirty="0"/>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Summary!$A$2</c:f>
              <c:strCache>
                <c:ptCount val="1"/>
                <c:pt idx="0">
                  <c:v>Medical (Active and Retired)</c:v>
                </c:pt>
              </c:strCache>
            </c:strRef>
          </c:tx>
          <c:spPr>
            <a:solidFill>
              <a:schemeClr val="accent1"/>
            </a:solidFill>
            <a:ln>
              <a:noFill/>
            </a:ln>
            <a:effectLst/>
          </c:spPr>
          <c:invertIfNegative val="0"/>
          <c:cat>
            <c:strRef>
              <c:f>Summary!$B$1:$F$1</c:f>
              <c:strCache>
                <c:ptCount val="5"/>
                <c:pt idx="0">
                  <c:v>2010-11</c:v>
                </c:pt>
                <c:pt idx="1">
                  <c:v>2011-12</c:v>
                </c:pt>
                <c:pt idx="2">
                  <c:v>2012-13</c:v>
                </c:pt>
                <c:pt idx="3">
                  <c:v>2013-14</c:v>
                </c:pt>
                <c:pt idx="4">
                  <c:v>2014-15</c:v>
                </c:pt>
              </c:strCache>
            </c:strRef>
          </c:cat>
          <c:val>
            <c:numRef>
              <c:f>Summary!$B$2:$F$2</c:f>
              <c:numCache>
                <c:formatCode>_(* #,##0.00_);_(* \(#,##0.00\);_(* "-"??_);_(@_)</c:formatCode>
                <c:ptCount val="5"/>
                <c:pt idx="0">
                  <c:v>21616135.780000009</c:v>
                </c:pt>
                <c:pt idx="1">
                  <c:v>20719373.900000013</c:v>
                </c:pt>
                <c:pt idx="2">
                  <c:v>22171997.220000003</c:v>
                </c:pt>
                <c:pt idx="3">
                  <c:v>23113039.620000005</c:v>
                </c:pt>
                <c:pt idx="4">
                  <c:v>22890693.949999996</c:v>
                </c:pt>
              </c:numCache>
            </c:numRef>
          </c:val>
        </c:ser>
        <c:ser>
          <c:idx val="1"/>
          <c:order val="1"/>
          <c:tx>
            <c:strRef>
              <c:f>Summary!$A$3</c:f>
              <c:strCache>
                <c:ptCount val="1"/>
                <c:pt idx="0">
                  <c:v>Medicare Reimbursement</c:v>
                </c:pt>
              </c:strCache>
            </c:strRef>
          </c:tx>
          <c:spPr>
            <a:solidFill>
              <a:schemeClr val="accent2"/>
            </a:solidFill>
            <a:ln>
              <a:noFill/>
            </a:ln>
            <a:effectLst/>
          </c:spPr>
          <c:invertIfNegative val="0"/>
          <c:cat>
            <c:strRef>
              <c:f>Summary!$B$1:$F$1</c:f>
              <c:strCache>
                <c:ptCount val="5"/>
                <c:pt idx="0">
                  <c:v>2010-11</c:v>
                </c:pt>
                <c:pt idx="1">
                  <c:v>2011-12</c:v>
                </c:pt>
                <c:pt idx="2">
                  <c:v>2012-13</c:v>
                </c:pt>
                <c:pt idx="3">
                  <c:v>2013-14</c:v>
                </c:pt>
                <c:pt idx="4">
                  <c:v>2014-15</c:v>
                </c:pt>
              </c:strCache>
            </c:strRef>
          </c:cat>
          <c:val>
            <c:numRef>
              <c:f>Summary!$B$3:$F$3</c:f>
              <c:numCache>
                <c:formatCode>_(* #,##0.00_);_(* \(#,##0.00\);_(* "-"??_);_(@_)</c:formatCode>
                <c:ptCount val="5"/>
                <c:pt idx="0">
                  <c:v>902970.80999999994</c:v>
                </c:pt>
                <c:pt idx="1">
                  <c:v>1076752.98</c:v>
                </c:pt>
                <c:pt idx="2">
                  <c:v>1312111.76</c:v>
                </c:pt>
                <c:pt idx="3">
                  <c:v>1242474.2799999998</c:v>
                </c:pt>
                <c:pt idx="4">
                  <c:v>1255875.1200000001</c:v>
                </c:pt>
              </c:numCache>
            </c:numRef>
          </c:val>
        </c:ser>
        <c:ser>
          <c:idx val="2"/>
          <c:order val="2"/>
          <c:tx>
            <c:strRef>
              <c:f>Summary!$A$4</c:f>
              <c:strCache>
                <c:ptCount val="1"/>
                <c:pt idx="0">
                  <c:v>Dental (Active and Retired)</c:v>
                </c:pt>
              </c:strCache>
            </c:strRef>
          </c:tx>
          <c:spPr>
            <a:solidFill>
              <a:schemeClr val="accent3"/>
            </a:solidFill>
            <a:ln>
              <a:noFill/>
            </a:ln>
            <a:effectLst/>
          </c:spPr>
          <c:invertIfNegative val="0"/>
          <c:cat>
            <c:strRef>
              <c:f>Summary!$B$1:$F$1</c:f>
              <c:strCache>
                <c:ptCount val="5"/>
                <c:pt idx="0">
                  <c:v>2010-11</c:v>
                </c:pt>
                <c:pt idx="1">
                  <c:v>2011-12</c:v>
                </c:pt>
                <c:pt idx="2">
                  <c:v>2012-13</c:v>
                </c:pt>
                <c:pt idx="3">
                  <c:v>2013-14</c:v>
                </c:pt>
                <c:pt idx="4">
                  <c:v>2014-15</c:v>
                </c:pt>
              </c:strCache>
            </c:strRef>
          </c:cat>
          <c:val>
            <c:numRef>
              <c:f>Summary!$B$4:$F$4</c:f>
              <c:numCache>
                <c:formatCode>_(* #,##0.00_);_(* \(#,##0.00\);_(* "-"??_);_(@_)</c:formatCode>
                <c:ptCount val="5"/>
                <c:pt idx="0">
                  <c:v>1059207.93</c:v>
                </c:pt>
                <c:pt idx="1">
                  <c:v>999740.05999999936</c:v>
                </c:pt>
                <c:pt idx="2">
                  <c:v>946449.84999999928</c:v>
                </c:pt>
                <c:pt idx="3">
                  <c:v>981436.8</c:v>
                </c:pt>
                <c:pt idx="4">
                  <c:v>904833.94000000018</c:v>
                </c:pt>
              </c:numCache>
            </c:numRef>
          </c:val>
        </c:ser>
        <c:dLbls>
          <c:showLegendKey val="0"/>
          <c:showVal val="0"/>
          <c:showCatName val="0"/>
          <c:showSerName val="0"/>
          <c:showPercent val="0"/>
          <c:showBubbleSize val="0"/>
        </c:dLbls>
        <c:gapWidth val="150"/>
        <c:axId val="166366928"/>
        <c:axId val="166367488"/>
      </c:barChart>
      <c:lineChart>
        <c:grouping val="standard"/>
        <c:varyColors val="0"/>
        <c:ser>
          <c:idx val="3"/>
          <c:order val="3"/>
          <c:tx>
            <c:strRef>
              <c:f>Summary!$A$5</c:f>
              <c:strCache>
                <c:ptCount val="1"/>
                <c:pt idx="0">
                  <c:v>  Total</c:v>
                </c:pt>
              </c:strCache>
            </c:strRef>
          </c:tx>
          <c:spPr>
            <a:ln w="22225" cap="rnd">
              <a:solidFill>
                <a:schemeClr val="accent4"/>
              </a:solidFill>
              <a:round/>
            </a:ln>
            <a:effectLst/>
          </c:spPr>
          <c:marker>
            <c:symbol val="none"/>
          </c:marker>
          <c:cat>
            <c:strRef>
              <c:f>Summary!$B$1:$F$1</c:f>
              <c:strCache>
                <c:ptCount val="5"/>
                <c:pt idx="0">
                  <c:v>2010-11</c:v>
                </c:pt>
                <c:pt idx="1">
                  <c:v>2011-12</c:v>
                </c:pt>
                <c:pt idx="2">
                  <c:v>2012-13</c:v>
                </c:pt>
                <c:pt idx="3">
                  <c:v>2013-14</c:v>
                </c:pt>
                <c:pt idx="4">
                  <c:v>2014-15</c:v>
                </c:pt>
              </c:strCache>
            </c:strRef>
          </c:cat>
          <c:val>
            <c:numRef>
              <c:f>Summary!$B$5:$F$5</c:f>
              <c:numCache>
                <c:formatCode>_("$"* #,##0.00_);_("$"* \(#,##0.00\);_("$"* "-"??_);_(@_)</c:formatCode>
                <c:ptCount val="5"/>
                <c:pt idx="0">
                  <c:v>23578314.520000007</c:v>
                </c:pt>
                <c:pt idx="1">
                  <c:v>22795866.940000013</c:v>
                </c:pt>
                <c:pt idx="2">
                  <c:v>24430558.830000002</c:v>
                </c:pt>
                <c:pt idx="3">
                  <c:v>25336950.700000007</c:v>
                </c:pt>
                <c:pt idx="4">
                  <c:v>25051403.009999998</c:v>
                </c:pt>
              </c:numCache>
            </c:numRef>
          </c:val>
          <c:smooth val="0"/>
        </c:ser>
        <c:dLbls>
          <c:showLegendKey val="0"/>
          <c:showVal val="0"/>
          <c:showCatName val="0"/>
          <c:showSerName val="0"/>
          <c:showPercent val="0"/>
          <c:showBubbleSize val="0"/>
        </c:dLbls>
        <c:marker val="1"/>
        <c:smooth val="0"/>
        <c:axId val="166366928"/>
        <c:axId val="166367488"/>
      </c:lineChart>
      <c:catAx>
        <c:axId val="1663669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n-US"/>
          </a:p>
        </c:txPr>
        <c:crossAx val="166367488"/>
        <c:crosses val="autoZero"/>
        <c:auto val="1"/>
        <c:lblAlgn val="ctr"/>
        <c:lblOffset val="100"/>
        <c:noMultiLvlLbl val="0"/>
      </c:catAx>
      <c:valAx>
        <c:axId val="166367488"/>
        <c:scaling>
          <c:orientation val="minMax"/>
        </c:scaling>
        <c:delete val="0"/>
        <c:axPos val="l"/>
        <c:majorGridlines>
          <c:spPr>
            <a:ln w="9525" cap="flat" cmpd="sng" algn="ctr">
              <a:solidFill>
                <a:schemeClr val="dk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66366928"/>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800" b="0" i="0" u="none" strike="noStrike" kern="1200" baseline="0">
                <a:solidFill>
                  <a:schemeClr val="dk1">
                    <a:lumMod val="65000"/>
                    <a:lumOff val="35000"/>
                  </a:schemeClr>
                </a:solidFill>
                <a:latin typeface="+mn-lt"/>
                <a:ea typeface="+mn-ea"/>
                <a:cs typeface="+mn-cs"/>
              </a:defRPr>
            </a:pPr>
            <a:endParaRPr lang="en-US"/>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Revenues and Other Offsets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Cobra, refunds</c:v>
                </c:pt>
              </c:strCache>
            </c:strRef>
          </c:tx>
          <c:spPr>
            <a:solidFill>
              <a:schemeClr val="accent1"/>
            </a:solidFill>
            <a:ln>
              <a:noFill/>
            </a:ln>
            <a:effectLst/>
          </c:spPr>
          <c:invertIfNegative val="0"/>
          <c:cat>
            <c:numRef>
              <c:f>Sheet1!$B$1:$F$1</c:f>
              <c:numCache>
                <c:formatCode>General</c:formatCode>
                <c:ptCount val="5"/>
                <c:pt idx="0">
                  <c:v>2011</c:v>
                </c:pt>
                <c:pt idx="1">
                  <c:v>2012</c:v>
                </c:pt>
                <c:pt idx="2">
                  <c:v>2013</c:v>
                </c:pt>
                <c:pt idx="3">
                  <c:v>2014</c:v>
                </c:pt>
                <c:pt idx="4">
                  <c:v>2015</c:v>
                </c:pt>
              </c:numCache>
            </c:numRef>
          </c:cat>
          <c:val>
            <c:numRef>
              <c:f>Sheet1!$B$2:$F$2</c:f>
              <c:numCache>
                <c:formatCode>General</c:formatCode>
                <c:ptCount val="5"/>
                <c:pt idx="0">
                  <c:v>1545337</c:v>
                </c:pt>
                <c:pt idx="1">
                  <c:v>1113315</c:v>
                </c:pt>
                <c:pt idx="2">
                  <c:v>659818</c:v>
                </c:pt>
                <c:pt idx="3">
                  <c:v>683664</c:v>
                </c:pt>
                <c:pt idx="4">
                  <c:v>870590</c:v>
                </c:pt>
              </c:numCache>
            </c:numRef>
          </c:val>
        </c:ser>
        <c:ser>
          <c:idx val="1"/>
          <c:order val="1"/>
          <c:tx>
            <c:strRef>
              <c:f>Sheet1!$A$3</c:f>
              <c:strCache>
                <c:ptCount val="1"/>
                <c:pt idx="0">
                  <c:v>Medicare D Subsidy</c:v>
                </c:pt>
              </c:strCache>
            </c:strRef>
          </c:tx>
          <c:spPr>
            <a:solidFill>
              <a:schemeClr val="accent2"/>
            </a:solidFill>
            <a:ln>
              <a:noFill/>
            </a:ln>
            <a:effectLst/>
          </c:spPr>
          <c:invertIfNegative val="0"/>
          <c:cat>
            <c:numRef>
              <c:f>Sheet1!$B$1:$F$1</c:f>
              <c:numCache>
                <c:formatCode>General</c:formatCode>
                <c:ptCount val="5"/>
                <c:pt idx="0">
                  <c:v>2011</c:v>
                </c:pt>
                <c:pt idx="1">
                  <c:v>2012</c:v>
                </c:pt>
                <c:pt idx="2">
                  <c:v>2013</c:v>
                </c:pt>
                <c:pt idx="3">
                  <c:v>2014</c:v>
                </c:pt>
                <c:pt idx="4">
                  <c:v>2015</c:v>
                </c:pt>
              </c:numCache>
            </c:numRef>
          </c:cat>
          <c:val>
            <c:numRef>
              <c:f>Sheet1!$B$3:$F$3</c:f>
              <c:numCache>
                <c:formatCode>General</c:formatCode>
                <c:ptCount val="5"/>
                <c:pt idx="0">
                  <c:v>329309</c:v>
                </c:pt>
                <c:pt idx="1">
                  <c:v>328346</c:v>
                </c:pt>
                <c:pt idx="2">
                  <c:v>283383</c:v>
                </c:pt>
                <c:pt idx="3">
                  <c:v>313249</c:v>
                </c:pt>
                <c:pt idx="4">
                  <c:v>0</c:v>
                </c:pt>
              </c:numCache>
            </c:numRef>
          </c:val>
        </c:ser>
        <c:dLbls>
          <c:showLegendKey val="0"/>
          <c:showVal val="0"/>
          <c:showCatName val="0"/>
          <c:showSerName val="0"/>
          <c:showPercent val="0"/>
          <c:showBubbleSize val="0"/>
        </c:dLbls>
        <c:gapWidth val="150"/>
        <c:overlap val="100"/>
        <c:axId val="161651920"/>
        <c:axId val="161650240"/>
      </c:barChart>
      <c:catAx>
        <c:axId val="1616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650240"/>
        <c:crosses val="autoZero"/>
        <c:auto val="1"/>
        <c:lblAlgn val="ctr"/>
        <c:lblOffset val="100"/>
        <c:noMultiLvlLbl val="0"/>
      </c:catAx>
      <c:valAx>
        <c:axId val="161650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65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2"/>
            <a:ext cx="3038475" cy="461963"/>
          </a:xfrm>
          <a:prstGeom prst="rect">
            <a:avLst/>
          </a:prstGeom>
        </p:spPr>
        <p:txBody>
          <a:bodyPr vert="horz" lIns="91440" tIns="45720" rIns="91440" bIns="45720" rtlCol="0"/>
          <a:lstStyle>
            <a:lvl1pPr algn="r">
              <a:defRPr sz="1200"/>
            </a:lvl1pPr>
          </a:lstStyle>
          <a:p>
            <a:fld id="{119920CA-579A-4721-B47F-F5C8CFD68519}" type="datetimeFigureOut">
              <a:rPr lang="en-US" smtClean="0"/>
              <a:t>10/23/2015</a:t>
            </a:fld>
            <a:endParaRPr lang="en-US" dirty="0"/>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61413"/>
            <a:ext cx="3038475" cy="46196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761413"/>
            <a:ext cx="3038475" cy="461962"/>
          </a:xfrm>
          <a:prstGeom prst="rect">
            <a:avLst/>
          </a:prstGeom>
        </p:spPr>
        <p:txBody>
          <a:bodyPr vert="horz" lIns="91440" tIns="45720" rIns="91440" bIns="45720" rtlCol="0" anchor="b"/>
          <a:lstStyle>
            <a:lvl1pPr algn="r">
              <a:defRPr sz="1200"/>
            </a:lvl1pPr>
          </a:lstStyle>
          <a:p>
            <a:fld id="{F42E77F3-1880-4E0C-9B4F-FE1664FF85F2}" type="slidenum">
              <a:rPr lang="en-US" smtClean="0"/>
              <a:t>‹#›</a:t>
            </a:fld>
            <a:endParaRPr lang="en-US" dirty="0"/>
          </a:p>
        </p:txBody>
      </p:sp>
    </p:spTree>
    <p:extLst>
      <p:ext uri="{BB962C8B-B14F-4D97-AF65-F5344CB8AC3E}">
        <p14:creationId xmlns:p14="http://schemas.microsoft.com/office/powerpoint/2010/main" val="365215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2E77F3-1880-4E0C-9B4F-FE1664FF85F2}" type="slidenum">
              <a:rPr lang="en-US" smtClean="0"/>
              <a:t>9</a:t>
            </a:fld>
            <a:endParaRPr lang="en-US" dirty="0"/>
          </a:p>
        </p:txBody>
      </p:sp>
    </p:spTree>
    <p:extLst>
      <p:ext uri="{BB962C8B-B14F-4D97-AF65-F5344CB8AC3E}">
        <p14:creationId xmlns:p14="http://schemas.microsoft.com/office/powerpoint/2010/main" val="181055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37F480-8A60-436E-8B7B-3D37A0024DAD}"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909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BA579C-8D02-4757-B0C2-3BD6155BADD6}"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337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13D25-3AD3-45F0-8C12-C0C1541BA37D}"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6569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8EAF4B-9AE8-4861-AC84-8052793C2653}"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8578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0B678A-26CD-48C4-9C3D-CD81292964B4}"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6834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01D1F-C57F-4987-8F88-0BA0CDD18C5C}"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574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F29EEF-34D7-41C6-A49C-50F9ADDFEE2F}"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1907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778448-85A7-4405-AAAA-19FAD27D71E1}"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1135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dirty="0"/>
          </a:p>
        </p:txBody>
      </p:sp>
    </p:spTree>
    <p:extLst>
      <p:ext uri="{BB962C8B-B14F-4D97-AF65-F5344CB8AC3E}">
        <p14:creationId xmlns:p14="http://schemas.microsoft.com/office/powerpoint/2010/main" val="140846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7C46FF-1D67-4B83-9928-58BEE56E73C8}"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34886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C1EFC-ECAB-4777-875B-1BBC9BE9FEA8}" type="datetime1">
              <a:rPr lang="en-US" smtClean="0"/>
              <a:t>10/23/2015</a:t>
            </a:fld>
            <a:endParaRPr lang="en-US" dirty="0"/>
          </a:p>
        </p:txBody>
      </p:sp>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15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2800C0-96B1-49EC-A189-C758E11692A2}" type="datetime1">
              <a:rPr lang="en-US" smtClean="0"/>
              <a:t>10/23/2015</a:t>
            </a:fld>
            <a:endParaRPr lang="en-US" dirty="0"/>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70189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F28B1E-F18D-4BBF-8995-19B2505B5672}" type="datetime1">
              <a:rPr lang="en-US" smtClean="0"/>
              <a:t>10/23/2015</a:t>
            </a:fld>
            <a:endParaRPr lang="en-US" dirty="0"/>
          </a:p>
        </p:txBody>
      </p:sp>
      <p:sp>
        <p:nvSpPr>
          <p:cNvPr id="8" name="Footer Placeholder 7"/>
          <p:cNvSpPr>
            <a:spLocks noGrp="1"/>
          </p:cNvSpPr>
          <p:nvPr>
            <p:ph type="ftr" sz="quarter" idx="11"/>
          </p:nvPr>
        </p:nvSpPr>
        <p:spPr/>
        <p:txBody>
          <a:bodyPr/>
          <a:lstStyle/>
          <a:p>
            <a:r>
              <a:rPr lang="en-US" dirty="0" smtClean="0"/>
              <a:t>October 2015 Fringe Benefits Committee Meeting</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748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B1E40F-C842-4E47-AB5B-05794DB8F94C}" type="datetime1">
              <a:rPr lang="en-US" smtClean="0"/>
              <a:t>10/23/2015</a:t>
            </a:fld>
            <a:endParaRPr lang="en-US" dirty="0"/>
          </a:p>
        </p:txBody>
      </p:sp>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8284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82C39-76CB-47FF-B197-FB000621E9EB}" type="datetime1">
              <a:rPr lang="en-US" smtClean="0"/>
              <a:t>10/23/2015</a:t>
            </a:fld>
            <a:endParaRPr lang="en-US" dirty="0"/>
          </a:p>
        </p:txBody>
      </p:sp>
      <p:sp>
        <p:nvSpPr>
          <p:cNvPr id="3" name="Footer Placeholder 2"/>
          <p:cNvSpPr>
            <a:spLocks noGrp="1"/>
          </p:cNvSpPr>
          <p:nvPr>
            <p:ph type="ftr" sz="quarter" idx="11"/>
          </p:nvPr>
        </p:nvSpPr>
        <p:spPr/>
        <p:txBody>
          <a:bodyPr/>
          <a:lstStyle/>
          <a:p>
            <a:r>
              <a:rPr lang="en-US" dirty="0" smtClean="0"/>
              <a:t>October 2015 Fringe Benefits Committee Meeting</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23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55E1DA-5B36-47E6-8E12-0A235ACD10BD}" type="datetime1">
              <a:rPr lang="en-US" smtClean="0"/>
              <a:t>10/23/2015</a:t>
            </a:fld>
            <a:endParaRPr lang="en-US" dirty="0"/>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72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483549-616F-4CD6-8FEB-77D4BE7DF50C}" type="datetime1">
              <a:rPr lang="en-US" smtClean="0"/>
              <a:t>10/23/2015</a:t>
            </a:fld>
            <a:endParaRPr lang="en-US" dirty="0"/>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508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84BBC1-EC56-4D39-8C05-050A23DF3122}" type="datetime1">
              <a:rPr lang="en-US" smtClean="0"/>
              <a:t>10/23/2015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October 2015 Fringe Benefits Committee Meeting</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0806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mailto:benefits@peralta.edu" TargetMode="External"/><Relationship Id="rId2" Type="http://schemas.openxmlformats.org/officeDocument/2006/relationships/hyperlink" Target="http://web.peralta.edu/benefits/" TargetMode="Externa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peralta.edu/" TargetMode="Externa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Benefits Fringe Committee</a:t>
            </a:r>
            <a:endParaRPr lang="en-US" dirty="0"/>
          </a:p>
        </p:txBody>
      </p:sp>
      <p:sp>
        <p:nvSpPr>
          <p:cNvPr id="3" name="Subtitle 2"/>
          <p:cNvSpPr>
            <a:spLocks noGrp="1"/>
          </p:cNvSpPr>
          <p:nvPr>
            <p:ph type="subTitle" idx="1"/>
          </p:nvPr>
        </p:nvSpPr>
        <p:spPr/>
        <p:txBody>
          <a:bodyPr/>
          <a:lstStyle/>
          <a:p>
            <a:r>
              <a:rPr lang="en-US" dirty="0" smtClean="0"/>
              <a:t>October 22, 2015</a:t>
            </a:r>
            <a:endParaRPr lang="en-US" dirty="0"/>
          </a:p>
        </p:txBody>
      </p:sp>
      <p:pic>
        <p:nvPicPr>
          <p:cNvPr id="4" name="Picture 3"/>
          <p:cNvPicPr>
            <a:picLocks noChangeAspect="1"/>
          </p:cNvPicPr>
          <p:nvPr/>
        </p:nvPicPr>
        <p:blipFill>
          <a:blip r:embed="rId2"/>
          <a:stretch>
            <a:fillRect/>
          </a:stretch>
        </p:blipFill>
        <p:spPr>
          <a:xfrm>
            <a:off x="852077" y="0"/>
            <a:ext cx="8558623" cy="1588389"/>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pic>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924434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a:t>
            </a:r>
            <a:br>
              <a:rPr lang="en-US" dirty="0" smtClean="0"/>
            </a:br>
            <a:r>
              <a:rPr lang="en-US" dirty="0" smtClean="0"/>
              <a:t>Survey Monkey </a:t>
            </a:r>
            <a:endParaRPr lang="en-US" dirty="0"/>
          </a:p>
        </p:txBody>
      </p:sp>
      <p:pic>
        <p:nvPicPr>
          <p:cNvPr id="5" name="Content Placeholder 4"/>
          <p:cNvPicPr>
            <a:picLocks noGrp="1" noChangeAspect="1"/>
          </p:cNvPicPr>
          <p:nvPr>
            <p:ph idx="1"/>
          </p:nvPr>
        </p:nvPicPr>
        <p:blipFill>
          <a:blip r:embed="rId2"/>
          <a:stretch>
            <a:fillRect/>
          </a:stretch>
        </p:blipFill>
        <p:spPr>
          <a:xfrm>
            <a:off x="4760913" y="2008833"/>
            <a:ext cx="4513262" cy="2538709"/>
          </a:xfrm>
          <a:prstGeom prst="rect">
            <a:avLst/>
          </a:prstGeom>
        </p:spPr>
      </p:pic>
      <p:sp>
        <p:nvSpPr>
          <p:cNvPr id="4" name="Text Placeholder 3"/>
          <p:cNvSpPr>
            <a:spLocks noGrp="1"/>
          </p:cNvSpPr>
          <p:nvPr>
            <p:ph type="body" sz="half" idx="2"/>
          </p:nvPr>
        </p:nvSpPr>
        <p:spPr/>
        <p:txBody>
          <a:bodyPr>
            <a:normAutofit/>
          </a:bodyPr>
          <a:lstStyle/>
          <a:p>
            <a:r>
              <a:rPr lang="en-US" dirty="0"/>
              <a:t>Q1: Each year the Benefits Office enlists feedback from our community of employees and retirees to help us plan upcoming events. In keeping with past surveys, we are excited to hear from you. Let us know your preference for workshops to deliver over the next year. Select as many topics as you like</a:t>
            </a:r>
          </a:p>
        </p:txBody>
      </p:sp>
      <p:pic>
        <p:nvPicPr>
          <p:cNvPr id="6" name="Picture 5"/>
          <p:cNvPicPr>
            <a:picLocks noChangeAspect="1"/>
          </p:cNvPicPr>
          <p:nvPr/>
        </p:nvPicPr>
        <p:blipFill>
          <a:blip r:embed="rId3"/>
          <a:stretch>
            <a:fillRect/>
          </a:stretch>
        </p:blipFill>
        <p:spPr>
          <a:xfrm>
            <a:off x="4352925" y="674969"/>
            <a:ext cx="5809594" cy="5206435"/>
          </a:xfrm>
          <a:prstGeom prst="rect">
            <a:avLst/>
          </a:prstGeom>
        </p:spPr>
      </p:pic>
      <p:sp>
        <p:nvSpPr>
          <p:cNvPr id="7" name="Footer Placeholder 6"/>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27957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buFont typeface="+mj-lt"/>
              <a:buAutoNum type="arabicPeriod"/>
            </a:pPr>
            <a:r>
              <a:rPr dirty="0" smtClean="0"/>
              <a:t>.</a:t>
            </a:r>
            <a:endParaRPr dirty="0"/>
          </a:p>
        </p:txBody>
      </p:sp>
      <p:sp>
        <p:nvSpPr>
          <p:cNvPr id="3" name="Content Placeholder 2"/>
          <p:cNvSpPr>
            <a:spLocks noGrp="1"/>
          </p:cNvSpPr>
          <p:nvPr>
            <p:ph idx="1"/>
          </p:nvPr>
        </p:nvSpPr>
        <p:spPr>
          <a:xfrm>
            <a:off x="677334" y="2160589"/>
            <a:ext cx="5150811" cy="3880773"/>
          </a:xfrm>
        </p:spPr>
        <p:txBody>
          <a:bodyPr/>
          <a:lstStyle/>
          <a:p>
            <a:r>
              <a:rPr dirty="0" smtClean="0"/>
              <a:t>Answered: 230    Skipped: 20</a:t>
            </a:r>
            <a:endParaRPr dirty="0"/>
          </a:p>
        </p:txBody>
      </p:sp>
      <p:pic>
        <p:nvPicPr>
          <p:cNvPr id="6" name="Picture 5"/>
          <p:cNvPicPr>
            <a:picLocks noChangeAspect="1"/>
          </p:cNvPicPr>
          <p:nvPr/>
        </p:nvPicPr>
        <p:blipFill>
          <a:blip r:embed="rId2"/>
          <a:stretch>
            <a:fillRect/>
          </a:stretch>
        </p:blipFill>
        <p:spPr>
          <a:xfrm>
            <a:off x="0" y="364958"/>
            <a:ext cx="11029801" cy="6184231"/>
          </a:xfrm>
          <a:prstGeom prst="rect">
            <a:avLst/>
          </a:prstGeom>
        </p:spPr>
      </p:pic>
    </p:spTree>
    <p:extLst>
      <p:ext uri="{BB962C8B-B14F-4D97-AF65-F5344CB8AC3E}">
        <p14:creationId xmlns:p14="http://schemas.microsoft.com/office/powerpoint/2010/main" val="360968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October 2015 Newsletter </a:t>
            </a:r>
            <a:endParaRPr lang="en-US" dirty="0"/>
          </a:p>
        </p:txBody>
      </p:sp>
      <p:sp>
        <p:nvSpPr>
          <p:cNvPr id="12" name="Text Box 2"/>
          <p:cNvSpPr txBox="1">
            <a:spLocks noGrp="1" noChangeArrowheads="1"/>
          </p:cNvSpPr>
          <p:nvPr>
            <p:ph sz="half" idx="2"/>
          </p:nvPr>
        </p:nvSpPr>
        <p:spPr bwMode="auto">
          <a:xfrm>
            <a:off x="2882856" y="1181100"/>
            <a:ext cx="4184694" cy="5495530"/>
          </a:xfrm>
          <a:prstGeom prst="rect">
            <a:avLst/>
          </a:prstGeom>
          <a:solidFill>
            <a:srgbClr val="FFFFCC"/>
          </a:solidFill>
          <a:ln w="9525">
            <a:solidFill>
              <a:srgbClr val="000000"/>
            </a:solidFill>
            <a:miter lim="800000"/>
            <a:headEnd/>
            <a:tailEnd/>
          </a:ln>
        </p:spPr>
        <p:txBody>
          <a:bodyPr rot="0" vert="horz" wrap="square" lIns="91440" tIns="45720" rIns="91440" bIns="45720" anchor="t" anchorCtr="0" upright="1">
            <a:noAutofit/>
          </a:bodyPr>
          <a:lstStyle/>
          <a:p>
            <a:pPr marL="175260" marR="405765" indent="0" algn="ctr">
              <a:lnSpc>
                <a:spcPct val="150000"/>
              </a:lnSpc>
              <a:spcBef>
                <a:spcPts val="0"/>
              </a:spcBef>
              <a:spcAft>
                <a:spcPts val="0"/>
              </a:spcAft>
              <a:buNone/>
            </a:pPr>
            <a:r>
              <a:rPr lang="en-US" sz="1000" dirty="0">
                <a:effectLst/>
                <a:latin typeface="Calibri" panose="020F0502020204030204" pitchFamily="34" charset="0"/>
                <a:ea typeface="Calibri" panose="020F0502020204030204" pitchFamily="34" charset="0"/>
                <a:cs typeface="Calibri" panose="020F0502020204030204" pitchFamily="34" charset="0"/>
              </a:rPr>
              <a:t>Peralta</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Co</a:t>
            </a:r>
            <a:r>
              <a:rPr lang="en-US" sz="1000" spc="5" dirty="0">
                <a:effectLst/>
                <a:latin typeface="Calibri" panose="020F0502020204030204" pitchFamily="34" charset="0"/>
                <a:ea typeface="Calibri" panose="020F0502020204030204" pitchFamily="34" charset="0"/>
                <a:cs typeface="Calibri" panose="020F0502020204030204" pitchFamily="34" charset="0"/>
              </a:rPr>
              <a:t>m</a:t>
            </a:r>
            <a:r>
              <a:rPr lang="en-US" sz="1000" spc="-5" dirty="0">
                <a:effectLst/>
                <a:latin typeface="Calibri" panose="020F0502020204030204" pitchFamily="34" charset="0"/>
                <a:ea typeface="Calibri" panose="020F0502020204030204" pitchFamily="34" charset="0"/>
                <a:cs typeface="Calibri" panose="020F0502020204030204" pitchFamily="34" charset="0"/>
              </a:rPr>
              <a:t>m</a:t>
            </a:r>
            <a:r>
              <a:rPr lang="en-US" sz="1000" dirty="0">
                <a:effectLst/>
                <a:latin typeface="Calibri" panose="020F0502020204030204" pitchFamily="34" charset="0"/>
                <a:ea typeface="Calibri" panose="020F0502020204030204" pitchFamily="34" charset="0"/>
                <a:cs typeface="Calibri" panose="020F0502020204030204" pitchFamily="34" charset="0"/>
              </a:rPr>
              <a:t>unity</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Coll</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spc="10" dirty="0">
                <a:effectLst/>
                <a:latin typeface="Calibri" panose="020F0502020204030204" pitchFamily="34" charset="0"/>
                <a:ea typeface="Calibri" panose="020F0502020204030204" pitchFamily="34" charset="0"/>
                <a:cs typeface="Calibri" panose="020F0502020204030204" pitchFamily="34" charset="0"/>
              </a:rPr>
              <a:t>g</a:t>
            </a:r>
            <a:r>
              <a:rPr lang="en-US" sz="1000" dirty="0">
                <a:effectLst/>
                <a:latin typeface="Calibri" panose="020F0502020204030204" pitchFamily="34" charset="0"/>
                <a:ea typeface="Calibri" panose="020F0502020204030204" pitchFamily="34" charset="0"/>
                <a:cs typeface="Calibri" panose="020F0502020204030204" pitchFamily="34" charset="0"/>
              </a:rPr>
              <a:t>e</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D</a:t>
            </a:r>
            <a:r>
              <a:rPr lang="en-US" sz="1000" spc="1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trict B</a:t>
            </a:r>
            <a:r>
              <a:rPr lang="en-US" sz="1000" spc="-10"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n</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spc="5" dirty="0">
                <a:effectLst/>
                <a:latin typeface="Calibri" panose="020F0502020204030204" pitchFamily="34" charset="0"/>
                <a:ea typeface="Calibri" panose="020F0502020204030204" pitchFamily="34" charset="0"/>
                <a:cs typeface="Calibri" panose="020F0502020204030204" pitchFamily="34" charset="0"/>
              </a:rPr>
              <a:t>f</a:t>
            </a:r>
            <a:r>
              <a:rPr lang="en-US" sz="1000" dirty="0">
                <a:effectLst/>
                <a:latin typeface="Calibri" panose="020F0502020204030204" pitchFamily="34" charset="0"/>
                <a:ea typeface="Calibri" panose="020F0502020204030204" pitchFamily="34" charset="0"/>
                <a:cs typeface="Calibri" panose="020F0502020204030204" pitchFamily="34" charset="0"/>
              </a:rPr>
              <a:t>its</a:t>
            </a:r>
            <a:r>
              <a:rPr lang="en-US" sz="1000" spc="-65" dirty="0">
                <a:effectLst/>
                <a:latin typeface="Calibri" panose="020F0502020204030204" pitchFamily="34" charset="0"/>
                <a:ea typeface="Calibri" panose="020F0502020204030204" pitchFamily="34" charset="0"/>
                <a:cs typeface="Calibri" panose="020F0502020204030204" pitchFamily="34" charset="0"/>
              </a:rPr>
              <a:t> </a:t>
            </a:r>
            <a:r>
              <a:rPr lang="en-US" sz="1000" spc="10" dirty="0">
                <a:effectLst/>
                <a:latin typeface="Calibri" panose="020F0502020204030204" pitchFamily="34" charset="0"/>
                <a:ea typeface="Calibri" panose="020F0502020204030204" pitchFamily="34" charset="0"/>
                <a:cs typeface="Calibri" panose="020F0502020204030204" pitchFamily="34" charset="0"/>
              </a:rPr>
              <a:t>O</a:t>
            </a:r>
            <a:r>
              <a:rPr lang="en-US" sz="1000" spc="-5" dirty="0">
                <a:effectLst/>
                <a:latin typeface="Calibri" panose="020F0502020204030204" pitchFamily="34" charset="0"/>
                <a:ea typeface="Calibri" panose="020F0502020204030204" pitchFamily="34" charset="0"/>
                <a:cs typeface="Calibri" panose="020F0502020204030204" pitchFamily="34" charset="0"/>
              </a:rPr>
              <a:t>ff</a:t>
            </a:r>
            <a:r>
              <a:rPr lang="en-US" sz="100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c</a:t>
            </a:r>
            <a:r>
              <a:rPr lang="en-US" sz="1000" dirty="0">
                <a:effectLst/>
                <a:latin typeface="Calibri" panose="020F0502020204030204" pitchFamily="34" charset="0"/>
                <a:ea typeface="Calibri" panose="020F0502020204030204" pitchFamily="34" charset="0"/>
                <a:cs typeface="Calibri" panose="020F0502020204030204" pitchFamily="34" charset="0"/>
              </a:rPr>
              <a:t>e</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577215" marR="807085" indent="0" algn="ctr">
              <a:lnSpc>
                <a:spcPts val="1220"/>
              </a:lnSpc>
              <a:spcBef>
                <a:spcPts val="0"/>
              </a:spcBef>
              <a:spcAft>
                <a:spcPts val="0"/>
              </a:spcAft>
              <a:buNone/>
            </a:pPr>
            <a:r>
              <a:rPr lang="en-US" sz="1000" dirty="0">
                <a:effectLst/>
                <a:latin typeface="Calibri" panose="020F0502020204030204" pitchFamily="34" charset="0"/>
                <a:ea typeface="Calibri" panose="020F0502020204030204" pitchFamily="34" charset="0"/>
                <a:cs typeface="Calibri" panose="020F0502020204030204" pitchFamily="34" charset="0"/>
              </a:rPr>
              <a:t>333</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East</a:t>
            </a:r>
            <a:r>
              <a:rPr lang="en-US" sz="1000" spc="-2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8</a:t>
            </a:r>
            <a:r>
              <a:rPr lang="en-US" sz="650" spc="-5" dirty="0">
                <a:effectLst/>
                <a:latin typeface="Calibri" panose="020F0502020204030204" pitchFamily="34" charset="0"/>
                <a:ea typeface="Calibri" panose="020F0502020204030204" pitchFamily="34" charset="0"/>
                <a:cs typeface="Calibri" panose="020F0502020204030204" pitchFamily="34" charset="0"/>
              </a:rPr>
              <a:t>t</a:t>
            </a:r>
            <a:r>
              <a:rPr lang="en-US" sz="650" dirty="0">
                <a:effectLst/>
                <a:latin typeface="Calibri" panose="020F0502020204030204" pitchFamily="34" charset="0"/>
                <a:ea typeface="Calibri" panose="020F0502020204030204" pitchFamily="34" charset="0"/>
                <a:cs typeface="Calibri" panose="020F0502020204030204" pitchFamily="34" charset="0"/>
              </a:rPr>
              <a:t>h</a:t>
            </a:r>
            <a:r>
              <a:rPr lang="en-US" sz="650" spc="6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Stre</a:t>
            </a:r>
            <a:r>
              <a:rPr lang="en-US" sz="1000" spc="-10"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t</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579120" marR="807085" indent="0" algn="ctr">
              <a:lnSpc>
                <a:spcPts val="1210"/>
              </a:lnSpc>
              <a:spcBef>
                <a:spcPts val="0"/>
              </a:spcBef>
              <a:spcAft>
                <a:spcPts val="0"/>
              </a:spcAft>
              <a:buNone/>
            </a:pPr>
            <a:r>
              <a:rPr lang="en-US" sz="1000" dirty="0">
                <a:effectLst/>
                <a:latin typeface="Calibri" panose="020F0502020204030204" pitchFamily="34" charset="0"/>
                <a:ea typeface="Calibri" panose="020F0502020204030204" pitchFamily="34" charset="0"/>
                <a:cs typeface="Calibri" panose="020F0502020204030204" pitchFamily="34" charset="0"/>
              </a:rPr>
              <a:t>Oaklan</a:t>
            </a:r>
            <a:r>
              <a:rPr lang="en-US" sz="1000" spc="5" dirty="0">
                <a:effectLst/>
                <a:latin typeface="Calibri" panose="020F0502020204030204" pitchFamily="34" charset="0"/>
                <a:ea typeface="Calibri" panose="020F0502020204030204" pitchFamily="34" charset="0"/>
                <a:cs typeface="Calibri" panose="020F0502020204030204" pitchFamily="34" charset="0"/>
              </a:rPr>
              <a:t>d</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spc="-4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CA</a:t>
            </a:r>
            <a:r>
              <a:rPr lang="en-US" sz="1000" spc="-4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94606</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ct val="150000"/>
              </a:lnSpc>
              <a:spcBef>
                <a:spcPts val="0"/>
              </a:spcBef>
              <a:spcAft>
                <a:spcPts val="0"/>
              </a:spcAft>
              <a:buNone/>
            </a:pP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http://w</a:t>
            </a:r>
            <a:r>
              <a:rPr lang="en-US" sz="1000" u="sng" spc="-5"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e</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b.pe</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r</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a</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l</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t</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a.</a:t>
            </a:r>
            <a:r>
              <a:rPr lang="en-US" sz="1000" u="sng" spc="-5"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e</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d</a:t>
            </a:r>
            <a:r>
              <a:rPr lang="en-US" sz="1000" u="sng" spc="5"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u</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/be</a:t>
            </a:r>
            <a:r>
              <a:rPr lang="en-US" sz="1000" u="sng" spc="15"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n</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e</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fi</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t</a:t>
            </a:r>
            <a:r>
              <a:rPr lang="en-US" sz="1000" u="sng" spc="10"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s</a:t>
            </a:r>
            <a:r>
              <a:rPr lang="en-US" sz="1000" u="sng" dirty="0">
                <a:solidFill>
                  <a:srgbClr val="008080"/>
                </a:solidFill>
                <a:effectLst/>
                <a:latin typeface="Calibri" panose="020F0502020204030204" pitchFamily="34" charset="0"/>
                <a:ea typeface="Imprint MT Shadow" panose="04020605060303030202" pitchFamily="82" charset="0"/>
                <a:cs typeface="Imprint MT Shadow" panose="04020605060303030202" pitchFamily="82" charset="0"/>
                <a:hlinkClick r:id="rId2"/>
              </a:rPr>
              <a:t>/</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nSpc>
                <a:spcPts val="600"/>
              </a:lnSpc>
              <a:spcBef>
                <a:spcPts val="0"/>
              </a:spcBef>
              <a:spcAft>
                <a:spcPts val="0"/>
              </a:spcAft>
              <a:buNone/>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pP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Ins</a:t>
            </a:r>
            <a:r>
              <a:rPr lang="en-US" sz="1000" b="1" u="heavy" spc="-10"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a:t>
            </a: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de</a:t>
            </a:r>
            <a:r>
              <a:rPr lang="en-US" sz="1000" b="1" u="heavy" spc="-30"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t</a:t>
            </a:r>
            <a:r>
              <a:rPr lang="en-US" sz="1000" b="1" u="heavy" spc="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h</a:t>
            </a:r>
            <a:r>
              <a:rPr lang="en-US" sz="1000" b="1" u="heavy" spc="-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a:t>
            </a: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a:t>
            </a:r>
            <a:r>
              <a:rPr lang="en-US" sz="1000" b="1" u="heavy" spc="-3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a:t>
            </a:r>
            <a:r>
              <a:rPr lang="en-US" sz="1000" b="1" u="heavy" spc="-5"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i</a:t>
            </a:r>
            <a:r>
              <a:rPr lang="en-US" sz="1000" b="1" u="heavy" dirty="0">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ssue: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i="1" spc="-5" dirty="0">
                <a:effectLst/>
                <a:latin typeface="Calibri" panose="020F0502020204030204" pitchFamily="34" charset="0"/>
                <a:ea typeface="Calibri" panose="020F0502020204030204" pitchFamily="34" charset="0"/>
                <a:cs typeface="Calibri" panose="020F0502020204030204" pitchFamily="34" charset="0"/>
              </a:rPr>
              <a:t>It’s Flexible Benefits Open Enrollment Time</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25120" indent="-228600">
              <a:lnSpc>
                <a:spcPct val="150000"/>
              </a:lnSpc>
              <a:spcBef>
                <a:spcPts val="0"/>
              </a:spcBef>
              <a:buFont typeface="Wingdings" panose="05000000000000000000" pitchFamily="2" charset="2"/>
              <a:buChar char="v"/>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Customer Services Resources on the Peralta benefits homepage.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25120" indent="-228600">
              <a:lnSpc>
                <a:spcPct val="150000"/>
              </a:lnSpc>
              <a:spcBef>
                <a:spcPts val="0"/>
              </a:spcBef>
              <a:buFont typeface="Wingdings" panose="05000000000000000000" pitchFamily="2" charset="2"/>
              <a:buChar char="v"/>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BenefitBridge-Check your benefits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Medicare Reimbursement Program Expanded</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Fall Fiscal Fitness 2015</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Flu Shots for members of our self-funded plan (</a:t>
            </a:r>
            <a:r>
              <a:rPr lang="en-US" sz="1000" dirty="0" smtClean="0">
                <a:effectLst/>
                <a:latin typeface="Calibri" panose="020F0502020204030204" pitchFamily="34" charset="0"/>
                <a:ea typeface="Calibri" panose="020F0502020204030204" pitchFamily="34" charset="0"/>
                <a:cs typeface="Calibri" panose="020F0502020204030204" pitchFamily="34" charset="0"/>
              </a:rPr>
              <a:t>CoreSource </a:t>
            </a:r>
            <a:r>
              <a:rPr lang="en-US" sz="1000" dirty="0">
                <a:effectLst/>
                <a:latin typeface="Calibri" panose="020F0502020204030204" pitchFamily="34" charset="0"/>
                <a:ea typeface="Calibri" panose="020F0502020204030204" pitchFamily="34" charset="0"/>
                <a:cs typeface="Calibri" panose="020F0502020204030204" pitchFamily="34" charset="0"/>
              </a:rPr>
              <a:t>CVS Caremark)</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2015 Fit, Fun, Fab  Summer Weight Loss Challenge Winners Circle</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342900" marR="0" lvl="0" indent="-342900">
              <a:lnSpc>
                <a:spcPct val="150000"/>
              </a:lnSpc>
              <a:spcBef>
                <a:spcPts val="0"/>
              </a:spcBef>
              <a:spcAft>
                <a:spcPts val="0"/>
              </a:spcAft>
              <a:buSzPts val="1000"/>
              <a:buFont typeface="Wingdings" panose="05000000000000000000" pitchFamily="2" charset="2"/>
              <a:buChar char=""/>
              <a:tabLst>
                <a:tab pos="325120" algn="l"/>
              </a:tabLst>
            </a:pPr>
            <a:r>
              <a:rPr lang="en-US" sz="1000" dirty="0">
                <a:effectLst/>
                <a:latin typeface="Calibri" panose="020F0502020204030204" pitchFamily="34" charset="0"/>
                <a:ea typeface="Calibri" panose="020F0502020204030204" pitchFamily="34" charset="0"/>
                <a:cs typeface="Calibri" panose="020F0502020204030204" pitchFamily="34" charset="0"/>
              </a:rPr>
              <a:t>In Memoriam</a:t>
            </a:r>
            <a:endParaRPr lang="en-US" sz="1100" dirty="0">
              <a:effectLst/>
              <a:latin typeface="Calibri" panose="020F0502020204030204" pitchFamily="34" charset="0"/>
              <a:ea typeface="Wingdings" panose="05000000000000000000" pitchFamily="2" charset="2"/>
              <a:cs typeface="Times New Roman" panose="02020603050405020304" pitchFamily="18" charset="0"/>
            </a:endParaRPr>
          </a:p>
          <a:p>
            <a:pPr marL="0" indent="0">
              <a:lnSpc>
                <a:spcPct val="150000"/>
              </a:lnSpc>
              <a:spcBef>
                <a:spcPts val="0"/>
              </a:spcBef>
              <a:buNone/>
              <a:tabLst>
                <a:tab pos="32512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98120" marR="35560" indent="0" algn="ctr">
              <a:lnSpc>
                <a:spcPts val="1210"/>
              </a:lnSpc>
              <a:spcBef>
                <a:spcPts val="0"/>
              </a:spcBef>
              <a:spcAft>
                <a:spcPts val="0"/>
              </a:spcAft>
              <a:buNone/>
            </a:pPr>
            <a:r>
              <a:rPr lang="en-US" sz="1000" b="1" dirty="0">
                <a:effectLst/>
                <a:latin typeface="Calibri" panose="020F0502020204030204" pitchFamily="34" charset="0"/>
                <a:ea typeface="Calibri" panose="020F0502020204030204" pitchFamily="34" charset="0"/>
                <a:cs typeface="Calibri" panose="020F0502020204030204" pitchFamily="34" charset="0"/>
              </a:rPr>
              <a:t>Need help?</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ct val="150000"/>
              </a:lnSpc>
              <a:spcBef>
                <a:spcPts val="30"/>
              </a:spcBef>
              <a:spcAft>
                <a:spcPts val="0"/>
              </a:spcAft>
              <a:buNone/>
            </a:pPr>
            <a:r>
              <a:rPr lang="en-US" sz="1000" b="1" spc="-10" dirty="0">
                <a:effectLst/>
                <a:latin typeface="Calibri" panose="020F0502020204030204" pitchFamily="34" charset="0"/>
                <a:ea typeface="Calibri" panose="020F0502020204030204" pitchFamily="34" charset="0"/>
                <a:cs typeface="Calibri" panose="020F0502020204030204" pitchFamily="34" charset="0"/>
              </a:rPr>
              <a:t>E</a:t>
            </a:r>
            <a:r>
              <a:rPr lang="en-US" sz="1000" b="1" dirty="0">
                <a:effectLst/>
                <a:latin typeface="Calibri" panose="020F0502020204030204" pitchFamily="34" charset="0"/>
                <a:ea typeface="Calibri" panose="020F0502020204030204" pitchFamily="34" charset="0"/>
                <a:cs typeface="Calibri" panose="020F0502020204030204" pitchFamily="34" charset="0"/>
              </a:rPr>
              <a:t>ma</a:t>
            </a:r>
            <a:r>
              <a:rPr lang="en-US" sz="1000" b="1" spc="5" dirty="0">
                <a:effectLst/>
                <a:latin typeface="Calibri" panose="020F0502020204030204" pitchFamily="34" charset="0"/>
                <a:ea typeface="Calibri" panose="020F0502020204030204" pitchFamily="34" charset="0"/>
                <a:cs typeface="Calibri" panose="020F0502020204030204" pitchFamily="34" charset="0"/>
              </a:rPr>
              <a:t>i</a:t>
            </a:r>
            <a:r>
              <a:rPr lang="en-US" sz="1000" b="1" dirty="0">
                <a:effectLst/>
                <a:latin typeface="Calibri" panose="020F0502020204030204" pitchFamily="34" charset="0"/>
                <a:ea typeface="Calibri" panose="020F0502020204030204" pitchFamily="34" charset="0"/>
                <a:cs typeface="Calibri" panose="020F0502020204030204" pitchFamily="34" charset="0"/>
              </a:rPr>
              <a:t>l</a:t>
            </a:r>
            <a:r>
              <a:rPr lang="en-US" sz="1000" b="1" spc="-4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your</a:t>
            </a:r>
            <a:r>
              <a:rPr lang="en-US" sz="1000" spc="-3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inquiri</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s</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to</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b="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benef</a:t>
            </a:r>
            <a:r>
              <a:rPr lang="en-US" sz="1000" b="1" u="none" strike="noStrike" spc="-10"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i</a:t>
            </a:r>
            <a:r>
              <a:rPr lang="en-US" sz="1000" b="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ts</a:t>
            </a:r>
            <a:r>
              <a:rPr lang="en-US" sz="1000" b="1" u="none" strike="noStrike" spc="5"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a:t>
            </a:r>
            <a:r>
              <a:rPr lang="en-US" sz="1000" b="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pera</a:t>
            </a:r>
            <a:r>
              <a:rPr lang="en-US" sz="1000" b="1" u="none" strike="noStrike" spc="-5"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l</a:t>
            </a:r>
            <a:r>
              <a:rPr lang="en-US" sz="1000" b="1" u="none" strike="noStrike" dirty="0">
                <a:solidFill>
                  <a:srgbClr val="008080"/>
                </a:solidFill>
                <a:effectLst/>
                <a:latin typeface="Calibri" panose="020F0502020204030204" pitchFamily="34" charset="0"/>
                <a:ea typeface="Calibri" panose="020F0502020204030204" pitchFamily="34" charset="0"/>
                <a:cs typeface="Calibri" panose="020F0502020204030204" pitchFamily="34" charset="0"/>
                <a:hlinkClick r:id="rId3"/>
              </a:rPr>
              <a:t>ta.edu</a:t>
            </a:r>
            <a:r>
              <a:rPr lang="en-US" sz="1000" b="1" dirty="0">
                <a:solidFill>
                  <a:srgbClr val="00808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r>
              <a:rPr lang="en-US" sz="10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call</a:t>
            </a:r>
            <a:r>
              <a:rPr lang="en-US" sz="10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Ben</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its</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ff</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a:t>
            </a:r>
            <a:r>
              <a:rPr lang="en-US" sz="1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n-US" sz="1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tance</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t>
            </a:r>
            <a:r>
              <a:rPr lang="en-US" sz="1000" spc="-2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
            </a:r>
            <a:r>
              <a:rPr lang="en-US" sz="10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routi</a:t>
            </a:r>
            <a:r>
              <a:rPr lang="en-US" sz="10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ts val="600"/>
              </a:lnSpc>
              <a:spcBef>
                <a:spcPts val="40"/>
              </a:spcBef>
              <a:spcAft>
                <a:spcPts val="0"/>
              </a:spcAft>
              <a:buNone/>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tabLst>
                <a:tab pos="324485" algn="l"/>
              </a:tabLst>
            </a:pPr>
            <a:r>
              <a:rPr lang="en-US" sz="1000" b="1" dirty="0">
                <a:effectLst/>
                <a:latin typeface="Calibri" panose="020F0502020204030204" pitchFamily="34" charset="0"/>
                <a:ea typeface="Calibri" panose="020F0502020204030204" pitchFamily="34" charset="0"/>
                <a:cs typeface="Calibri" panose="020F0502020204030204" pitchFamily="34" charset="0"/>
              </a:rPr>
              <a:t>Ca</a:t>
            </a:r>
            <a:r>
              <a:rPr lang="en-US" sz="1000" b="1" spc="-5" dirty="0">
                <a:effectLst/>
                <a:latin typeface="Calibri" panose="020F0502020204030204" pitchFamily="34" charset="0"/>
                <a:ea typeface="Calibri" panose="020F0502020204030204" pitchFamily="34" charset="0"/>
                <a:cs typeface="Calibri" panose="020F0502020204030204" pitchFamily="34" charset="0"/>
              </a:rPr>
              <a:t>l</a:t>
            </a:r>
            <a:r>
              <a:rPr lang="en-US" sz="1000" b="1" dirty="0">
                <a:effectLst/>
                <a:latin typeface="Calibri" panose="020F0502020204030204" pitchFamily="34" charset="0"/>
                <a:ea typeface="Calibri" panose="020F0502020204030204" pitchFamily="34" charset="0"/>
                <a:cs typeface="Calibri" panose="020F0502020204030204" pitchFamily="34" charset="0"/>
              </a:rPr>
              <a:t>l</a:t>
            </a:r>
            <a:r>
              <a:rPr lang="en-US" sz="1000" b="1" spc="-50" dirty="0">
                <a:effectLst/>
                <a:latin typeface="Calibri" panose="020F0502020204030204" pitchFamily="34" charset="0"/>
                <a:ea typeface="Calibri" panose="020F0502020204030204" pitchFamily="34" charset="0"/>
                <a:cs typeface="Calibri" panose="020F0502020204030204" pitchFamily="34" charset="0"/>
              </a:rPr>
              <a:t> </a:t>
            </a:r>
            <a:r>
              <a:rPr lang="en-US" sz="1000" spc="10" dirty="0">
                <a:effectLst/>
                <a:latin typeface="Calibri" panose="020F0502020204030204" pitchFamily="34" charset="0"/>
                <a:ea typeface="Calibri" panose="020F0502020204030204" pitchFamily="34" charset="0"/>
                <a:cs typeface="Calibri" panose="020F0502020204030204" pitchFamily="34" charset="0"/>
              </a:rPr>
              <a:t>5</a:t>
            </a:r>
            <a:r>
              <a:rPr lang="en-US" sz="1000" dirty="0">
                <a:effectLst/>
                <a:latin typeface="Calibri" panose="020F0502020204030204" pitchFamily="34" charset="0"/>
                <a:ea typeface="Calibri" panose="020F0502020204030204" pitchFamily="34" charset="0"/>
                <a:cs typeface="Calibri" panose="020F0502020204030204" pitchFamily="34" charset="0"/>
              </a:rPr>
              <a:t>10</a:t>
            </a:r>
            <a:r>
              <a:rPr lang="en-US" sz="1000" spc="5" dirty="0">
                <a:effectLst/>
                <a:latin typeface="Calibri" panose="020F0502020204030204" pitchFamily="34" charset="0"/>
                <a:ea typeface="Calibri" panose="020F0502020204030204" pitchFamily="34" charset="0"/>
                <a:cs typeface="Calibri" panose="020F0502020204030204" pitchFamily="34" charset="0"/>
              </a:rPr>
              <a:t>-</a:t>
            </a:r>
            <a:r>
              <a:rPr lang="en-US" sz="1000" spc="-5" dirty="0">
                <a:effectLst/>
                <a:latin typeface="Calibri" panose="020F0502020204030204" pitchFamily="34" charset="0"/>
                <a:ea typeface="Calibri" panose="020F0502020204030204" pitchFamily="34" charset="0"/>
                <a:cs typeface="Calibri" panose="020F0502020204030204" pitchFamily="34" charset="0"/>
              </a:rPr>
              <a:t>466</a:t>
            </a:r>
            <a:r>
              <a:rPr lang="en-US" sz="1000" spc="5" dirty="0">
                <a:effectLst/>
                <a:latin typeface="Calibri" panose="020F0502020204030204" pitchFamily="34" charset="0"/>
                <a:ea typeface="Calibri" panose="020F0502020204030204" pitchFamily="34" charset="0"/>
                <a:cs typeface="Calibri" panose="020F0502020204030204" pitchFamily="34" charset="0"/>
              </a:rPr>
              <a:t>-</a:t>
            </a:r>
            <a:r>
              <a:rPr lang="en-US" sz="1000" dirty="0">
                <a:effectLst/>
                <a:latin typeface="Calibri" panose="020F0502020204030204" pitchFamily="34" charset="0"/>
                <a:ea typeface="Calibri" panose="020F0502020204030204" pitchFamily="34" charset="0"/>
                <a:cs typeface="Calibri" panose="020F0502020204030204" pitchFamily="34" charset="0"/>
              </a:rPr>
              <a:t>722</a:t>
            </a:r>
            <a:r>
              <a:rPr lang="en-US" sz="1000" spc="-5" dirty="0">
                <a:effectLst/>
                <a:latin typeface="Calibri" panose="020F0502020204030204" pitchFamily="34" charset="0"/>
                <a:ea typeface="Calibri" panose="020F0502020204030204" pitchFamily="34" charset="0"/>
                <a:cs typeface="Calibri" panose="020F0502020204030204" pitchFamily="34" charset="0"/>
              </a:rPr>
              <a:t>9</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Sta</a:t>
            </a:r>
            <a:r>
              <a:rPr lang="en-US" sz="1000" spc="-5" dirty="0">
                <a:effectLst/>
                <a:latin typeface="Calibri" panose="020F0502020204030204" pitchFamily="34" charset="0"/>
                <a:ea typeface="Calibri" panose="020F0502020204030204" pitchFamily="34" charset="0"/>
                <a:cs typeface="Calibri" panose="020F0502020204030204" pitchFamily="34" charset="0"/>
              </a:rPr>
              <a:t>f</a:t>
            </a:r>
            <a:r>
              <a:rPr lang="en-US" sz="1000" dirty="0">
                <a:effectLst/>
                <a:latin typeface="Calibri" panose="020F0502020204030204" pitchFamily="34" charset="0"/>
                <a:ea typeface="Calibri" panose="020F0502020204030204" pitchFamily="34" charset="0"/>
                <a:cs typeface="Calibri" panose="020F0502020204030204" pitchFamily="34" charset="0"/>
              </a:rPr>
              <a:t>f</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spc="10" dirty="0">
                <a:effectLst/>
                <a:latin typeface="Calibri" panose="020F0502020204030204" pitchFamily="34" charset="0"/>
                <a:ea typeface="Calibri" panose="020F0502020204030204" pitchFamily="34" charset="0"/>
                <a:cs typeface="Calibri" panose="020F0502020204030204" pitchFamily="34" charset="0"/>
              </a:rPr>
              <a:t>A</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tant</a:t>
            </a:r>
            <a:r>
              <a:rPr lang="en-US" sz="1000" spc="-4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Ro</a:t>
            </a:r>
            <a:r>
              <a:rPr lang="en-US" sz="1000" spc="5" dirty="0">
                <a:effectLst/>
                <a:latin typeface="Calibri" panose="020F0502020204030204" pitchFamily="34" charset="0"/>
                <a:ea typeface="Calibri" panose="020F0502020204030204" pitchFamily="34" charset="0"/>
                <a:cs typeface="Calibri" panose="020F0502020204030204" pitchFamily="34" charset="0"/>
              </a:rPr>
              <a:t>n</a:t>
            </a:r>
            <a:r>
              <a:rPr lang="en-US" sz="1000" dirty="0">
                <a:effectLst/>
                <a:latin typeface="Calibri" panose="020F0502020204030204" pitchFamily="34" charset="0"/>
                <a:ea typeface="Calibri" panose="020F0502020204030204" pitchFamily="34" charset="0"/>
                <a:cs typeface="Calibri" panose="020F0502020204030204" pitchFamily="34" charset="0"/>
              </a:rPr>
              <a:t>nie Ro</a:t>
            </a:r>
            <a:r>
              <a:rPr lang="en-US" sz="1000" spc="5" dirty="0">
                <a:effectLst/>
                <a:latin typeface="Calibri" panose="020F0502020204030204" pitchFamily="34" charset="0"/>
                <a:ea typeface="Calibri" panose="020F0502020204030204" pitchFamily="34" charset="0"/>
                <a:cs typeface="Calibri" panose="020F0502020204030204" pitchFamily="34" charset="0"/>
              </a:rPr>
              <a:t>b</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rts</a:t>
            </a:r>
            <a:r>
              <a:rPr lang="en-US" sz="1000" spc="-35" dirty="0">
                <a:effectLst/>
                <a:latin typeface="Calibri" panose="020F0502020204030204" pitchFamily="34" charset="0"/>
                <a:ea typeface="Calibri" panose="020F0502020204030204" pitchFamily="34" charset="0"/>
                <a:cs typeface="Calibri" panose="020F0502020204030204" pitchFamily="34" charset="0"/>
              </a:rPr>
              <a:t>-Roberts McCain </a:t>
            </a:r>
            <a:r>
              <a:rPr lang="en-US" sz="1000" dirty="0">
                <a:effectLst/>
                <a:latin typeface="Calibri" panose="020F0502020204030204" pitchFamily="34" charset="0"/>
                <a:ea typeface="Calibri" panose="020F0502020204030204" pitchFamily="34" charset="0"/>
                <a:cs typeface="Calibri" panose="020F0502020204030204" pitchFamily="34" charset="0"/>
              </a:rPr>
              <a:t>can</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spc="5" dirty="0">
                <a:effectLst/>
                <a:latin typeface="Calibri" panose="020F0502020204030204" pitchFamily="34" charset="0"/>
                <a:ea typeface="Calibri" panose="020F0502020204030204" pitchFamily="34" charset="0"/>
                <a:cs typeface="Calibri" panose="020F0502020204030204" pitchFamily="34" charset="0"/>
              </a:rPr>
              <a:t>p</a:t>
            </a:r>
            <a:r>
              <a:rPr lang="en-US" sz="1000" dirty="0">
                <a:effectLst/>
                <a:latin typeface="Calibri" panose="020F0502020204030204" pitchFamily="34" charset="0"/>
                <a:ea typeface="Calibri" panose="020F0502020204030204" pitchFamily="34" charset="0"/>
                <a:cs typeface="Calibri" panose="020F0502020204030204" pitchFamily="34" charset="0"/>
              </a:rPr>
              <a:t>ro</a:t>
            </a:r>
            <a:r>
              <a:rPr lang="en-US" sz="1000" spc="-10" dirty="0">
                <a:effectLst/>
                <a:latin typeface="Calibri" panose="020F0502020204030204" pitchFamily="34" charset="0"/>
                <a:ea typeface="Calibri" panose="020F0502020204030204" pitchFamily="34" charset="0"/>
                <a:cs typeface="Calibri" panose="020F0502020204030204" pitchFamily="34" charset="0"/>
              </a:rPr>
              <a:t>v</a:t>
            </a:r>
            <a:r>
              <a:rPr lang="en-US" sz="1000" dirty="0">
                <a:effectLst/>
                <a:latin typeface="Calibri" panose="020F0502020204030204" pitchFamily="34" charset="0"/>
                <a:ea typeface="Calibri" panose="020F0502020204030204" pitchFamily="34" charset="0"/>
                <a:cs typeface="Calibri" panose="020F0502020204030204" pitchFamily="34" charset="0"/>
              </a:rPr>
              <a:t>ide</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m</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dical</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or d</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ntal</a:t>
            </a:r>
            <a:r>
              <a:rPr lang="en-US" sz="1000" spc="-5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n</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urance</a:t>
            </a:r>
            <a:r>
              <a:rPr lang="en-US" sz="1000" spc="-50"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clai</a:t>
            </a:r>
            <a:r>
              <a:rPr lang="en-US" sz="1000" spc="5" dirty="0">
                <a:effectLst/>
                <a:latin typeface="Calibri" panose="020F0502020204030204" pitchFamily="34" charset="0"/>
                <a:ea typeface="Calibri" panose="020F0502020204030204" pitchFamily="34" charset="0"/>
                <a:cs typeface="Calibri" panose="020F0502020204030204" pitchFamily="34" charset="0"/>
              </a:rPr>
              <a:t>m</a:t>
            </a:r>
            <a:r>
              <a:rPr lang="en-US" sz="1000" dirty="0">
                <a:effectLst/>
                <a:latin typeface="Calibri" panose="020F0502020204030204" pitchFamily="34" charset="0"/>
                <a:ea typeface="Calibri" panose="020F0502020204030204" pitchFamily="34" charset="0"/>
                <a:cs typeface="Calibri" panose="020F0502020204030204" pitchFamily="34" charset="0"/>
              </a:rPr>
              <a:t>s</a:t>
            </a:r>
            <a:r>
              <a:rPr lang="en-US" sz="1000" spc="-55" dirty="0">
                <a:effectLst/>
                <a:latin typeface="Calibri" panose="020F0502020204030204" pitchFamily="34" charset="0"/>
                <a:ea typeface="Calibri" panose="020F0502020204030204" pitchFamily="34" charset="0"/>
                <a:cs typeface="Calibri" panose="020F0502020204030204" pitchFamily="34" charset="0"/>
              </a:rPr>
              <a:t> </a:t>
            </a:r>
            <a:r>
              <a:rPr lang="en-US" sz="1000" spc="5" dirty="0">
                <a:effectLst/>
                <a:latin typeface="Calibri" panose="020F0502020204030204" pitchFamily="34" charset="0"/>
                <a:ea typeface="Calibri" panose="020F0502020204030204" pitchFamily="34" charset="0"/>
                <a:cs typeface="Calibri" panose="020F0502020204030204" pitchFamily="34" charset="0"/>
              </a:rPr>
              <a:t>as</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spc="10" dirty="0">
                <a:effectLst/>
                <a:latin typeface="Calibri" panose="020F0502020204030204" pitchFamily="34" charset="0"/>
                <a:ea typeface="Calibri" panose="020F0502020204030204" pitchFamily="34" charset="0"/>
                <a:cs typeface="Calibri" panose="020F0502020204030204" pitchFamily="34" charset="0"/>
              </a:rPr>
              <a:t>i</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spc="10" dirty="0">
                <a:effectLst/>
                <a:latin typeface="Calibri" panose="020F0502020204030204" pitchFamily="34" charset="0"/>
                <a:ea typeface="Calibri" panose="020F0502020204030204" pitchFamily="34" charset="0"/>
                <a:cs typeface="Calibri" panose="020F0502020204030204" pitchFamily="34" charset="0"/>
              </a:rPr>
              <a:t>t</a:t>
            </a:r>
            <a:r>
              <a:rPr lang="en-US" sz="1000" dirty="0">
                <a:effectLst/>
                <a:latin typeface="Calibri" panose="020F0502020204030204" pitchFamily="34" charset="0"/>
                <a:ea typeface="Calibri" panose="020F0502020204030204" pitchFamily="34" charset="0"/>
                <a:cs typeface="Calibri" panose="020F0502020204030204" pitchFamily="34" charset="0"/>
              </a:rPr>
              <a:t>a</a:t>
            </a:r>
            <a:r>
              <a:rPr lang="en-US" sz="1000" spc="5" dirty="0">
                <a:effectLst/>
                <a:latin typeface="Calibri" panose="020F0502020204030204" pitchFamily="34" charset="0"/>
                <a:ea typeface="Calibri" panose="020F0502020204030204" pitchFamily="34" charset="0"/>
                <a:cs typeface="Calibri" panose="020F0502020204030204" pitchFamily="34" charset="0"/>
              </a:rPr>
              <a:t>n</a:t>
            </a:r>
            <a:r>
              <a:rPr lang="en-US" sz="1000" dirty="0">
                <a:effectLst/>
                <a:latin typeface="Calibri" panose="020F0502020204030204" pitchFamily="34" charset="0"/>
                <a:ea typeface="Calibri" panose="020F0502020204030204" pitchFamily="34" charset="0"/>
                <a:cs typeface="Calibri" panose="020F0502020204030204" pitchFamily="34" charset="0"/>
              </a:rPr>
              <a:t>c</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enroll</a:t>
            </a:r>
            <a:r>
              <a:rPr lang="en-US" sz="1000" spc="5" dirty="0">
                <a:effectLst/>
                <a:latin typeface="Calibri" panose="020F0502020204030204" pitchFamily="34" charset="0"/>
                <a:ea typeface="Calibri" panose="020F0502020204030204" pitchFamily="34" charset="0"/>
                <a:cs typeface="Calibri" panose="020F0502020204030204" pitchFamily="34" charset="0"/>
              </a:rPr>
              <a:t>m</a:t>
            </a:r>
            <a:r>
              <a:rPr lang="en-US" sz="1000" spc="-5" dirty="0">
                <a:effectLst/>
                <a:latin typeface="Calibri" panose="020F0502020204030204" pitchFamily="34" charset="0"/>
                <a:ea typeface="Calibri" panose="020F0502020204030204" pitchFamily="34" charset="0"/>
                <a:cs typeface="Calibri" panose="020F0502020204030204" pitchFamily="34" charset="0"/>
              </a:rPr>
              <a:t>e</a:t>
            </a:r>
            <a:r>
              <a:rPr lang="en-US" sz="1000" dirty="0">
                <a:effectLst/>
                <a:latin typeface="Calibri" panose="020F0502020204030204" pitchFamily="34" charset="0"/>
                <a:ea typeface="Calibri" panose="020F0502020204030204" pitchFamily="34" charset="0"/>
                <a:cs typeface="Calibri" panose="020F0502020204030204" pitchFamily="34" charset="0"/>
              </a:rPr>
              <a:t>nt a</a:t>
            </a:r>
            <a:r>
              <a:rPr lang="en-US" sz="1000" spc="5" dirty="0">
                <a:effectLst/>
                <a:latin typeface="Calibri" panose="020F0502020204030204" pitchFamily="34" charset="0"/>
                <a:ea typeface="Calibri" panose="020F0502020204030204" pitchFamily="34" charset="0"/>
                <a:cs typeface="Calibri" panose="020F0502020204030204" pitchFamily="34" charset="0"/>
              </a:rPr>
              <a:t>n</a:t>
            </a:r>
            <a:r>
              <a:rPr lang="en-US" sz="1000" dirty="0">
                <a:effectLst/>
                <a:latin typeface="Calibri" panose="020F0502020204030204" pitchFamily="34" charset="0"/>
                <a:ea typeface="Calibri" panose="020F0502020204030204" pitchFamily="34" charset="0"/>
                <a:cs typeface="Calibri" panose="020F0502020204030204" pitchFamily="34" charset="0"/>
              </a:rPr>
              <a:t>d</a:t>
            </a:r>
            <a:r>
              <a:rPr lang="en-US" sz="1000" spc="-4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el</a:t>
            </a:r>
            <a:r>
              <a:rPr lang="en-US" sz="1000" spc="-5" dirty="0">
                <a:effectLst/>
                <a:latin typeface="Calibri" panose="020F0502020204030204" pitchFamily="34" charset="0"/>
                <a:ea typeface="Calibri" panose="020F0502020204030204" pitchFamily="34" charset="0"/>
                <a:cs typeface="Calibri" panose="020F0502020204030204" pitchFamily="34" charset="0"/>
              </a:rPr>
              <a:t>i</a:t>
            </a:r>
            <a:r>
              <a:rPr lang="en-US" sz="1000" dirty="0">
                <a:effectLst/>
                <a:latin typeface="Calibri" panose="020F0502020204030204" pitchFamily="34" charset="0"/>
                <a:ea typeface="Calibri" panose="020F0502020204030204" pitchFamily="34" charset="0"/>
                <a:cs typeface="Calibri" panose="020F0502020204030204" pitchFamily="34" charset="0"/>
              </a:rPr>
              <a:t>gibility</a:t>
            </a:r>
            <a:r>
              <a:rPr lang="en-US" sz="1000" spc="-30" dirty="0">
                <a:effectLst/>
                <a:latin typeface="Calibri" panose="020F0502020204030204" pitchFamily="34" charset="0"/>
                <a:ea typeface="Calibri" panose="020F0502020204030204" pitchFamily="34" charset="0"/>
                <a:cs typeface="Calibri" panose="020F0502020204030204" pitchFamily="34" charset="0"/>
              </a:rPr>
              <a:t> </a:t>
            </a:r>
            <a:r>
              <a:rPr lang="en-US" sz="1000" spc="-5" dirty="0">
                <a:effectLst/>
                <a:latin typeface="Calibri" panose="020F0502020204030204" pitchFamily="34" charset="0"/>
                <a:ea typeface="Calibri" panose="020F0502020204030204" pitchFamily="34" charset="0"/>
                <a:cs typeface="Calibri" panose="020F0502020204030204" pitchFamily="34" charset="0"/>
              </a:rPr>
              <a:t>s</a:t>
            </a:r>
            <a:r>
              <a:rPr lang="en-US" sz="1000" dirty="0">
                <a:effectLst/>
                <a:latin typeface="Calibri" panose="020F0502020204030204" pitchFamily="34" charset="0"/>
                <a:ea typeface="Calibri" panose="020F0502020204030204" pitchFamily="34" charset="0"/>
                <a:cs typeface="Calibri" panose="020F0502020204030204" pitchFamily="34" charset="0"/>
              </a:rPr>
              <a:t>upport.</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ts val="600"/>
              </a:lnSpc>
              <a:spcBef>
                <a:spcPts val="1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50000"/>
              </a:lnSpc>
              <a:spcBef>
                <a:spcPts val="0"/>
              </a:spcBef>
              <a:spcAft>
                <a:spcPts val="0"/>
              </a:spcAft>
              <a:buNone/>
              <a:tabLst>
                <a:tab pos="324485" algn="l"/>
              </a:tabLst>
            </a:pPr>
            <a:r>
              <a:rPr lang="en-US" sz="1000" b="1" spc="-5" dirty="0">
                <a:effectLst/>
                <a:latin typeface="Calibri" panose="020F0502020204030204" pitchFamily="34" charset="0"/>
                <a:ea typeface="Calibri" panose="020F0502020204030204" pitchFamily="34" charset="0"/>
                <a:cs typeface="Calibri" panose="020F0502020204030204" pitchFamily="34" charset="0"/>
              </a:rPr>
              <a:t>Di</a:t>
            </a:r>
            <a:r>
              <a:rPr lang="en-US" sz="1000" b="1" dirty="0">
                <a:effectLst/>
                <a:latin typeface="Calibri" panose="020F0502020204030204" pitchFamily="34" charset="0"/>
                <a:ea typeface="Calibri" panose="020F0502020204030204" pitchFamily="34" charset="0"/>
                <a:cs typeface="Calibri" panose="020F0502020204030204" pitchFamily="34" charset="0"/>
              </a:rPr>
              <a:t>rect</a:t>
            </a:r>
            <a:r>
              <a:rPr lang="en-US" sz="1000" b="1" spc="-2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poli</a:t>
            </a:r>
            <a:r>
              <a:rPr lang="en-US" sz="1000" spc="-5" dirty="0">
                <a:effectLst/>
                <a:latin typeface="Calibri" panose="020F0502020204030204" pitchFamily="34" charset="0"/>
                <a:ea typeface="Calibri" panose="020F0502020204030204" pitchFamily="34" charset="0"/>
                <a:cs typeface="Calibri" panose="020F0502020204030204" pitchFamily="34" charset="0"/>
              </a:rPr>
              <a:t>c</a:t>
            </a:r>
            <a:r>
              <a:rPr lang="en-US" sz="1000" dirty="0">
                <a:effectLst/>
                <a:latin typeface="Calibri" panose="020F0502020204030204" pitchFamily="34" charset="0"/>
                <a:ea typeface="Calibri" panose="020F0502020204030204" pitchFamily="34" charset="0"/>
                <a:cs typeface="Calibri" panose="020F0502020204030204" pitchFamily="34" charset="0"/>
              </a:rPr>
              <a:t>y</a:t>
            </a:r>
            <a:r>
              <a:rPr lang="en-US" sz="1000" spc="-25" dirty="0">
                <a:effectLst/>
                <a:latin typeface="Calibri" panose="020F0502020204030204" pitchFamily="34" charset="0"/>
                <a:ea typeface="Calibri" panose="020F0502020204030204" pitchFamily="34" charset="0"/>
                <a:cs typeface="Calibri" panose="020F0502020204030204" pitchFamily="34" charset="0"/>
              </a:rPr>
              <a:t> </a:t>
            </a:r>
            <a:r>
              <a:rPr lang="en-US" sz="1000" spc="5" dirty="0">
                <a:effectLst/>
                <a:latin typeface="Calibri" panose="020F0502020204030204" pitchFamily="34" charset="0"/>
                <a:ea typeface="Calibri" panose="020F0502020204030204" pitchFamily="34" charset="0"/>
                <a:cs typeface="Calibri" panose="020F0502020204030204" pitchFamily="34" charset="0"/>
              </a:rPr>
              <a:t>q</a:t>
            </a:r>
            <a:r>
              <a:rPr lang="en-US" sz="1000" dirty="0">
                <a:effectLst/>
                <a:latin typeface="Calibri" panose="020F0502020204030204" pitchFamily="34" charset="0"/>
                <a:ea typeface="Calibri" panose="020F0502020204030204" pitchFamily="34" charset="0"/>
                <a:cs typeface="Calibri" panose="020F0502020204030204" pitchFamily="34" charset="0"/>
              </a:rPr>
              <a:t>u</a:t>
            </a:r>
            <a:r>
              <a:rPr lang="en-US" sz="1000" spc="-5" dirty="0">
                <a:effectLst/>
                <a:latin typeface="Calibri" panose="020F0502020204030204" pitchFamily="34" charset="0"/>
                <a:ea typeface="Calibri" panose="020F0502020204030204" pitchFamily="34" charset="0"/>
                <a:cs typeface="Calibri" panose="020F0502020204030204" pitchFamily="34" charset="0"/>
              </a:rPr>
              <a:t>es</a:t>
            </a:r>
            <a:r>
              <a:rPr lang="en-US" sz="1000" dirty="0">
                <a:effectLst/>
                <a:latin typeface="Calibri" panose="020F0502020204030204" pitchFamily="34" charset="0"/>
                <a:ea typeface="Calibri" panose="020F0502020204030204" pitchFamily="34" charset="0"/>
                <a:cs typeface="Calibri" panose="020F0502020204030204" pitchFamily="34" charset="0"/>
              </a:rPr>
              <a:t>tions</a:t>
            </a:r>
            <a:r>
              <a:rPr lang="en-US" sz="1000" spc="-2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to</a:t>
            </a:r>
            <a:r>
              <a:rPr lang="en-US" sz="1000" spc="-2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510</a:t>
            </a:r>
            <a:r>
              <a:rPr lang="en-US" sz="1000" spc="-20" dirty="0">
                <a:effectLst/>
                <a:latin typeface="Calibri" panose="020F0502020204030204" pitchFamily="34" charset="0"/>
                <a:ea typeface="Calibri" panose="020F0502020204030204" pitchFamily="34" charset="0"/>
                <a:cs typeface="Calibri" panose="020F0502020204030204" pitchFamily="34" charset="0"/>
              </a:rPr>
              <a:t>-</a:t>
            </a:r>
            <a:r>
              <a:rPr lang="en-US" sz="1000" dirty="0">
                <a:effectLst/>
                <a:latin typeface="Calibri" panose="020F0502020204030204" pitchFamily="34" charset="0"/>
                <a:ea typeface="Calibri" panose="020F0502020204030204" pitchFamily="34" charset="0"/>
                <a:cs typeface="Calibri" panose="020F0502020204030204" pitchFamily="34" charset="0"/>
              </a:rPr>
              <a:t>587</a:t>
            </a:r>
            <a:r>
              <a:rPr lang="en-US" sz="1000" spc="-30" dirty="0">
                <a:effectLst/>
                <a:latin typeface="Calibri" panose="020F0502020204030204" pitchFamily="34" charset="0"/>
                <a:ea typeface="Calibri" panose="020F0502020204030204" pitchFamily="34" charset="0"/>
                <a:cs typeface="Calibri" panose="020F0502020204030204" pitchFamily="34" charset="0"/>
              </a:rPr>
              <a:t>-</a:t>
            </a:r>
            <a:r>
              <a:rPr lang="en-US" sz="1000" dirty="0">
                <a:effectLst/>
                <a:latin typeface="Calibri" panose="020F0502020204030204" pitchFamily="34" charset="0"/>
                <a:ea typeface="Calibri" panose="020F0502020204030204" pitchFamily="34" charset="0"/>
                <a:cs typeface="Calibri" panose="020F0502020204030204" pitchFamily="34" charset="0"/>
              </a:rPr>
              <a:t>7838,</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gn="ctr">
              <a:lnSpc>
                <a:spcPts val="1210"/>
              </a:lnSpc>
              <a:spcBef>
                <a:spcPts val="0"/>
              </a:spcBef>
              <a:spcAft>
                <a:spcPts val="0"/>
              </a:spcAft>
              <a:buNone/>
            </a:pPr>
            <a:r>
              <a:rPr lang="en-US" sz="1000" dirty="0">
                <a:effectLst/>
                <a:latin typeface="Calibri" panose="020F0502020204030204" pitchFamily="34" charset="0"/>
                <a:ea typeface="Calibri" panose="020F0502020204030204" pitchFamily="34" charset="0"/>
                <a:cs typeface="Calibri" panose="020F0502020204030204" pitchFamily="34" charset="0"/>
              </a:rPr>
              <a:t>option</a:t>
            </a:r>
            <a:r>
              <a:rPr lang="en-US" sz="1000" spc="-35" dirty="0">
                <a:effectLst/>
                <a:latin typeface="Calibri" panose="020F0502020204030204" pitchFamily="34" charset="0"/>
                <a:ea typeface="Calibri" panose="020F0502020204030204" pitchFamily="34" charset="0"/>
                <a:cs typeface="Calibri" panose="020F0502020204030204" pitchFamily="34" charset="0"/>
              </a:rPr>
              <a:t> </a:t>
            </a:r>
            <a:r>
              <a:rPr lang="en-US" sz="1000" dirty="0">
                <a:effectLst/>
                <a:latin typeface="Calibri" panose="020F0502020204030204" pitchFamily="34" charset="0"/>
                <a:ea typeface="Calibri" panose="020F0502020204030204" pitchFamily="34" charset="0"/>
                <a:cs typeface="Calibri" panose="020F0502020204030204" pitchFamily="34" charset="0"/>
              </a:rPr>
              <a:t>5.</a:t>
            </a:r>
            <a:endParaRPr lang="en-US" sz="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0" indent="0">
              <a:lnSpc>
                <a:spcPct val="150000"/>
              </a:lnSpc>
              <a:spcBef>
                <a:spcPts val="0"/>
              </a:spcBef>
              <a:spcAft>
                <a:spcPts val="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4" name="Content Placeholder 13"/>
          <p:cNvPicPr>
            <a:picLocks noGrp="1" noChangeAspect="1"/>
          </p:cNvPicPr>
          <p:nvPr>
            <p:ph sz="quarter" idx="4"/>
          </p:nvPr>
        </p:nvPicPr>
        <p:blipFill>
          <a:blip r:embed="rId4"/>
          <a:stretch>
            <a:fillRect/>
          </a:stretch>
        </p:blipFill>
        <p:spPr>
          <a:xfrm>
            <a:off x="5089947" y="4099852"/>
            <a:ext cx="4182218" cy="579170"/>
          </a:xfrm>
          <a:prstGeom prst="rect">
            <a:avLst/>
          </a:prstGeom>
        </p:spPr>
      </p:pic>
      <p:sp>
        <p:nvSpPr>
          <p:cNvPr id="16" name="Footer Placeholder 15"/>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288006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Updates</a:t>
            </a:r>
            <a:endParaRPr lang="en-US" dirty="0"/>
          </a:p>
        </p:txBody>
      </p:sp>
      <p:pic>
        <p:nvPicPr>
          <p:cNvPr id="7" name="Content Placeholder 6"/>
          <p:cNvPicPr>
            <a:picLocks noGrp="1" noChangeAspect="1"/>
          </p:cNvPicPr>
          <p:nvPr>
            <p:ph sz="half" idx="2"/>
          </p:nvPr>
        </p:nvPicPr>
        <p:blipFill>
          <a:blip r:embed="rId2"/>
          <a:stretch>
            <a:fillRect/>
          </a:stretch>
        </p:blipFill>
        <p:spPr>
          <a:xfrm>
            <a:off x="942975" y="1421687"/>
            <a:ext cx="7381875" cy="3331288"/>
          </a:xfrm>
          <a:prstGeom prst="rect">
            <a:avLst/>
          </a:prstGeom>
        </p:spPr>
      </p:pic>
      <p:sp>
        <p:nvSpPr>
          <p:cNvPr id="9" name="TextBox 8"/>
          <p:cNvSpPr txBox="1"/>
          <p:nvPr/>
        </p:nvSpPr>
        <p:spPr>
          <a:xfrm>
            <a:off x="542925" y="5334000"/>
            <a:ext cx="9296400" cy="646331"/>
          </a:xfrm>
          <a:prstGeom prst="rect">
            <a:avLst/>
          </a:prstGeom>
          <a:noFill/>
        </p:spPr>
        <p:txBody>
          <a:bodyPr wrap="square" rtlCol="0">
            <a:spAutoFit/>
          </a:bodyPr>
          <a:lstStyle/>
          <a:p>
            <a:r>
              <a:rPr lang="en-US" dirty="0" smtClean="0"/>
              <a:t>Newsletter mailing:								10/23 (audience=all)</a:t>
            </a:r>
          </a:p>
          <a:p>
            <a:r>
              <a:rPr lang="en-US" dirty="0" smtClean="0"/>
              <a:t>Summary Plan Description (SPD) &amp; Forms Mailing:	10/26 (all current retirees only)</a:t>
            </a:r>
            <a:endParaRPr lang="en-US" dirty="0"/>
          </a:p>
        </p:txBody>
      </p:sp>
      <p:sp>
        <p:nvSpPr>
          <p:cNvPr id="10" name="Footer Placeholder 9"/>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159140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Newsletter and Announcements on </a:t>
            </a:r>
            <a:br>
              <a:rPr lang="en-US" dirty="0" smtClean="0"/>
            </a:br>
            <a:r>
              <a:rPr lang="en-US" sz="1800" dirty="0" smtClean="0">
                <a:hlinkClick r:id="rId2"/>
              </a:rPr>
              <a:t>www.Peralta.edu</a:t>
            </a:r>
            <a:r>
              <a:rPr lang="en-US" sz="1800" dirty="0"/>
              <a:t>; </a:t>
            </a:r>
            <a:r>
              <a:rPr lang="en-US" sz="1800" dirty="0" smtClean="0"/>
              <a:t/>
            </a:r>
            <a:br>
              <a:rPr lang="en-US" sz="1800" dirty="0" smtClean="0"/>
            </a:br>
            <a:r>
              <a:rPr lang="en-US" sz="1800" dirty="0" smtClean="0"/>
              <a:t>http</a:t>
            </a:r>
            <a:r>
              <a:rPr lang="en-US" sz="1800" dirty="0"/>
              <a:t>://web.peralta.edu/benefits/files/2011/04/October-2015-Peralta-Benefits-Everyone.pdf</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pic>
        <p:nvPicPr>
          <p:cNvPr id="8" name="Content Placeholder 7"/>
          <p:cNvPicPr>
            <a:picLocks noGrp="1" noChangeAspect="1"/>
          </p:cNvPicPr>
          <p:nvPr>
            <p:ph sz="half" idx="2"/>
          </p:nvPr>
        </p:nvPicPr>
        <p:blipFill>
          <a:blip r:embed="rId3"/>
          <a:stretch>
            <a:fillRect/>
          </a:stretch>
        </p:blipFill>
        <p:spPr>
          <a:xfrm>
            <a:off x="5088383" y="1887024"/>
            <a:ext cx="4184650" cy="4008899"/>
          </a:xfrm>
          <a:prstGeom prst="rect">
            <a:avLst/>
          </a:prstGeom>
        </p:spPr>
      </p:pic>
      <p:sp>
        <p:nvSpPr>
          <p:cNvPr id="5" name="Text Placeholder 4"/>
          <p:cNvSpPr>
            <a:spLocks noGrp="1"/>
          </p:cNvSpPr>
          <p:nvPr>
            <p:ph type="body" sz="quarter" idx="3"/>
          </p:nvPr>
        </p:nvSpPr>
        <p:spPr/>
        <p:txBody>
          <a:bodyPr/>
          <a:lstStyle/>
          <a:p>
            <a:r>
              <a:rPr lang="en-US" dirty="0" smtClean="0"/>
              <a:t> </a:t>
            </a:r>
            <a:endParaRPr lang="en-US" dirty="0"/>
          </a:p>
        </p:txBody>
      </p:sp>
      <p:pic>
        <p:nvPicPr>
          <p:cNvPr id="9" name="Content Placeholder 8"/>
          <p:cNvPicPr>
            <a:picLocks noGrp="1" noChangeAspect="1"/>
          </p:cNvPicPr>
          <p:nvPr>
            <p:ph sz="quarter" idx="4"/>
          </p:nvPr>
        </p:nvPicPr>
        <p:blipFill>
          <a:blip r:embed="rId4"/>
          <a:stretch>
            <a:fillRect/>
          </a:stretch>
        </p:blipFill>
        <p:spPr>
          <a:xfrm>
            <a:off x="675131" y="1927389"/>
            <a:ext cx="4186237" cy="3968534"/>
          </a:xfrm>
          <a:prstGeom prst="rect">
            <a:avLst/>
          </a:prstGeom>
        </p:spPr>
      </p:pic>
      <p:sp>
        <p:nvSpPr>
          <p:cNvPr id="7" name="Footer Placeholder 6"/>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16607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131"/>
            <a:ext cx="8596668" cy="1320800"/>
          </a:xfrm>
        </p:spPr>
        <p:txBody>
          <a:bodyPr>
            <a:normAutofit fontScale="90000"/>
          </a:bodyPr>
          <a:lstStyle/>
          <a:p>
            <a:r>
              <a:rPr lang="en-US" dirty="0" smtClean="0"/>
              <a:t>5. </a:t>
            </a:r>
            <a:r>
              <a:rPr lang="en-US" dirty="0"/>
              <a:t>Announcements/Issues/Feedback/Topics for Next Meeting: </a:t>
            </a:r>
            <a:r>
              <a:rPr lang="en-US" dirty="0" smtClean="0"/>
              <a:t>Other Announcements</a:t>
            </a:r>
            <a:endParaRPr lang="en-US" dirty="0"/>
          </a:p>
        </p:txBody>
      </p:sp>
      <p:sp>
        <p:nvSpPr>
          <p:cNvPr id="3" name="Content Placeholder 2"/>
          <p:cNvSpPr>
            <a:spLocks noGrp="1"/>
          </p:cNvSpPr>
          <p:nvPr>
            <p:ph idx="1"/>
          </p:nvPr>
        </p:nvSpPr>
        <p:spPr>
          <a:xfrm>
            <a:off x="677334" y="1393404"/>
            <a:ext cx="8596668" cy="3880773"/>
          </a:xfrm>
        </p:spPr>
        <p:txBody>
          <a:bodyPr/>
          <a:lstStyle/>
          <a:p>
            <a:r>
              <a:rPr lang="en-US" dirty="0" smtClean="0"/>
              <a:t>Next Meeting Thursday, December 3, 2015  - 9:00am in District Board Room</a:t>
            </a:r>
          </a:p>
          <a:p>
            <a:r>
              <a:rPr lang="en-US" dirty="0" smtClean="0"/>
              <a:t>Other Topics:</a:t>
            </a:r>
          </a:p>
          <a:p>
            <a:pPr lvl="1"/>
            <a:r>
              <a:rPr lang="en-US" dirty="0" smtClean="0"/>
              <a:t>Communications </a:t>
            </a:r>
          </a:p>
          <a:p>
            <a:pPr lvl="2"/>
            <a:r>
              <a:rPr lang="en-US" dirty="0" smtClean="0"/>
              <a:t>What if you are a surviving spouse or other cobra participant who may miss a payment What happens to coverage</a:t>
            </a:r>
          </a:p>
          <a:p>
            <a:pPr lvl="2"/>
            <a:r>
              <a:rPr lang="en-US" dirty="0" smtClean="0"/>
              <a:t>How do I use my vision plan better</a:t>
            </a:r>
          </a:p>
          <a:p>
            <a:pPr lvl="2"/>
            <a:r>
              <a:rPr lang="en-US" dirty="0" smtClean="0"/>
              <a:t>Flex 125 mailing to current participants</a:t>
            </a:r>
          </a:p>
          <a:p>
            <a:pPr lvl="1"/>
            <a:r>
              <a:rPr lang="en-US" dirty="0" smtClean="0"/>
              <a:t>Committee Goals </a:t>
            </a:r>
          </a:p>
          <a:p>
            <a:pPr lvl="1"/>
            <a:r>
              <a:rPr lang="en-US" dirty="0" smtClean="0"/>
              <a:t>Other feedback</a:t>
            </a:r>
          </a:p>
          <a:p>
            <a:pPr indent="-285750"/>
            <a:r>
              <a:rPr lang="en-US" dirty="0" smtClean="0"/>
              <a:t>Save The Dates</a:t>
            </a:r>
            <a:r>
              <a:rPr lang="en-US" dirty="0"/>
              <a:t>	</a:t>
            </a:r>
          </a:p>
        </p:txBody>
      </p:sp>
      <p:sp>
        <p:nvSpPr>
          <p:cNvPr id="5" name="Rectangle 4"/>
          <p:cNvSpPr/>
          <p:nvPr/>
        </p:nvSpPr>
        <p:spPr>
          <a:xfrm>
            <a:off x="1628775" y="4838929"/>
            <a:ext cx="7991475" cy="1384995"/>
          </a:xfrm>
          <a:prstGeom prst="rect">
            <a:avLst/>
          </a:prstGeom>
          <a:gradFill>
            <a:gsLst>
              <a:gs pos="10000">
                <a:schemeClr val="bg2">
                  <a:tint val="97000"/>
                  <a:hueMod val="92000"/>
                  <a:satMod val="169000"/>
                  <a:lumMod val="164000"/>
                </a:schemeClr>
              </a:gs>
              <a:gs pos="100000">
                <a:schemeClr val="bg2">
                  <a:shade val="96000"/>
                  <a:satMod val="120000"/>
                  <a:lumMod val="90000"/>
                </a:schemeClr>
              </a:gs>
            </a:gsLst>
            <a:lin ang="6120000" scaled="1"/>
          </a:gradFill>
        </p:spPr>
        <p:txBody>
          <a:bodyPr wrap="square">
            <a:spAutoFit/>
          </a:bodyPr>
          <a:lstStyle/>
          <a:p>
            <a:pPr marL="530860" marR="0">
              <a:spcBef>
                <a:spcPts val="0"/>
              </a:spcBef>
              <a:spcAft>
                <a:spcPts val="0"/>
              </a:spcAft>
            </a:pPr>
            <a:r>
              <a:rPr lang="en-US" sz="1400" b="1" dirty="0" smtClean="0">
                <a:latin typeface="Franklin Gothic Book" panose="020B0503020102020204" pitchFamily="34" charset="0"/>
                <a:ea typeface="Franklin Gothic Book" panose="020B0503020102020204" pitchFamily="34" charset="0"/>
                <a:cs typeface="Times New Roman" panose="02020603050405020304" pitchFamily="18" charset="0"/>
              </a:rPr>
              <a:t>Upcoming Key Dates for 2016</a:t>
            </a:r>
            <a:endPar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endParaRPr>
          </a:p>
          <a:p>
            <a:pPr marL="530860" marR="0">
              <a:spcBef>
                <a:spcPts val="0"/>
              </a:spcBef>
              <a:spcAft>
                <a:spcPts val="0"/>
              </a:spcAft>
            </a:pPr>
            <a:r>
              <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rPr>
              <a:t>11/1-11/30/2015	Flexible Benefits Enrollment window for calendar year 2016 participation</a:t>
            </a:r>
          </a:p>
          <a:p>
            <a:pPr marL="530860" marR="0">
              <a:spcBef>
                <a:spcPts val="0"/>
              </a:spcBef>
              <a:spcAft>
                <a:spcPts val="0"/>
              </a:spcAft>
            </a:pPr>
            <a:r>
              <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rPr>
              <a:t> 12/31/15			Deadline for submitting the Kaiser Reimbursement Form (next deadline 					6/30/16)</a:t>
            </a:r>
          </a:p>
          <a:p>
            <a:pPr marL="530860" marR="0">
              <a:spcBef>
                <a:spcPts val="0"/>
              </a:spcBef>
              <a:spcAft>
                <a:spcPts val="0"/>
              </a:spcAft>
            </a:pPr>
            <a:r>
              <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rPr>
              <a:t>2/3/16			Annual Medicare Campaign</a:t>
            </a:r>
          </a:p>
          <a:p>
            <a:pPr marL="530860" marR="0">
              <a:spcBef>
                <a:spcPts val="0"/>
              </a:spcBef>
              <a:spcAft>
                <a:spcPts val="0"/>
              </a:spcAft>
            </a:pPr>
            <a:r>
              <a:rPr lang="en-US" sz="1400" dirty="0" smtClean="0">
                <a:latin typeface="Franklin Gothic Book" panose="020B0503020102020204" pitchFamily="34" charset="0"/>
                <a:ea typeface="Franklin Gothic Book" panose="020B0503020102020204" pitchFamily="34" charset="0"/>
                <a:cs typeface="Times New Roman" panose="02020603050405020304" pitchFamily="18" charset="0"/>
              </a:rPr>
              <a:t>1/1/16-/3/31/16	Medicare Open Enrollment Window</a:t>
            </a:r>
            <a:endParaRPr lang="en-US" sz="14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72198">
            <a:off x="5564979" y="4031488"/>
            <a:ext cx="1319214" cy="847842"/>
          </a:xfrm>
          <a:prstGeom prst="rect">
            <a:avLst/>
          </a:prstGeom>
        </p:spPr>
      </p:pic>
    </p:spTree>
    <p:extLst>
      <p:ext uri="{BB962C8B-B14F-4D97-AF65-F5344CB8AC3E}">
        <p14:creationId xmlns:p14="http://schemas.microsoft.com/office/powerpoint/2010/main" val="192505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54" y="114685"/>
            <a:ext cx="8596668" cy="1826581"/>
          </a:xfrm>
        </p:spPr>
        <p:txBody>
          <a:bodyPr/>
          <a:lstStyle/>
          <a:p>
            <a:r>
              <a:rPr lang="en-US" dirty="0" smtClean="0"/>
              <a:t>Agenda</a:t>
            </a:r>
            <a:endParaRPr lang="en-US" dirty="0"/>
          </a:p>
        </p:txBody>
      </p:sp>
      <p:sp>
        <p:nvSpPr>
          <p:cNvPr id="3" name="Text Placeholder 2"/>
          <p:cNvSpPr>
            <a:spLocks noGrp="1"/>
          </p:cNvSpPr>
          <p:nvPr>
            <p:ph type="body" idx="1"/>
          </p:nvPr>
        </p:nvSpPr>
        <p:spPr>
          <a:xfrm>
            <a:off x="464898" y="1941266"/>
            <a:ext cx="8596668" cy="4257963"/>
          </a:xfrm>
        </p:spPr>
        <p:txBody>
          <a:bodyPr/>
          <a:lstStyle/>
          <a:p>
            <a:pPr marL="457200" indent="-457200">
              <a:buFont typeface="+mj-lt"/>
              <a:buAutoNum type="arabicPeriod"/>
            </a:pPr>
            <a:r>
              <a:rPr lang="en-US" dirty="0" smtClean="0"/>
              <a:t>Introductions </a:t>
            </a:r>
          </a:p>
          <a:p>
            <a:pPr marL="457200" indent="-457200">
              <a:buFont typeface="+mj-lt"/>
              <a:buAutoNum type="arabicPeriod"/>
            </a:pPr>
            <a:r>
              <a:rPr lang="en-US" dirty="0" smtClean="0"/>
              <a:t>State of the District</a:t>
            </a:r>
          </a:p>
          <a:p>
            <a:pPr marL="457200" indent="-457200">
              <a:buFont typeface="+mj-lt"/>
              <a:buAutoNum type="arabicPeriod"/>
            </a:pPr>
            <a:r>
              <a:rPr lang="en-US" dirty="0" smtClean="0"/>
              <a:t>Five Year review of District Medical and Dental Claims</a:t>
            </a:r>
          </a:p>
          <a:p>
            <a:pPr marL="457200" indent="-457200">
              <a:buFont typeface="+mj-lt"/>
              <a:buAutoNum type="arabicPeriod"/>
            </a:pPr>
            <a:r>
              <a:rPr lang="en-US" dirty="0" smtClean="0"/>
              <a:t>Fall 2015 Open Enrollment</a:t>
            </a:r>
          </a:p>
          <a:p>
            <a:pPr marL="914400" lvl="1" indent="-457200">
              <a:buFont typeface="Arial" panose="020B0604020202020204" pitchFamily="34" charset="0"/>
              <a:buChar char="•"/>
            </a:pPr>
            <a:r>
              <a:rPr lang="en-US" dirty="0"/>
              <a:t>	</a:t>
            </a:r>
            <a:r>
              <a:rPr lang="en-US" dirty="0" smtClean="0"/>
              <a:t>125 Flexible Benefits Plan</a:t>
            </a:r>
          </a:p>
          <a:p>
            <a:pPr marL="914400" lvl="1" indent="-457200">
              <a:buFont typeface="Arial" panose="020B0604020202020204" pitchFamily="34" charset="0"/>
              <a:buChar char="•"/>
            </a:pPr>
            <a:r>
              <a:rPr lang="en-US" dirty="0"/>
              <a:t>	</a:t>
            </a:r>
            <a:r>
              <a:rPr lang="en-US" dirty="0" smtClean="0"/>
              <a:t>Fiscal Fitness Workshops</a:t>
            </a:r>
          </a:p>
          <a:p>
            <a:pPr marL="914400" lvl="1" indent="-457200">
              <a:buFont typeface="Arial" panose="020B0604020202020204" pitchFamily="34" charset="0"/>
              <a:buChar char="•"/>
            </a:pPr>
            <a:r>
              <a:rPr lang="en-US" dirty="0" smtClean="0"/>
              <a:t>	Medicare Open Enrollment</a:t>
            </a:r>
          </a:p>
          <a:p>
            <a:pPr marL="457200" indent="-457200">
              <a:buFont typeface="+mj-lt"/>
              <a:buAutoNum type="arabicPeriod"/>
            </a:pPr>
            <a:r>
              <a:rPr lang="en-US" dirty="0" smtClean="0"/>
              <a:t>Announcements/Issues/Feedback/Topics for Next </a:t>
            </a:r>
            <a:r>
              <a:rPr lang="en-US" dirty="0"/>
              <a:t>M</a:t>
            </a:r>
            <a:r>
              <a:rPr lang="en-US" dirty="0" smtClean="0"/>
              <a:t>eeting: </a:t>
            </a:r>
          </a:p>
          <a:p>
            <a:pPr marL="914400" lvl="1" indent="-457200">
              <a:buFont typeface="Arial" panose="020B0604020202020204" pitchFamily="34" charset="0"/>
              <a:buChar char="•"/>
            </a:pPr>
            <a:r>
              <a:rPr lang="en-US" dirty="0" smtClean="0"/>
              <a:t>Next Meeting December 3, 2015 9am</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247185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54" y="114685"/>
            <a:ext cx="8596668" cy="1826581"/>
          </a:xfrm>
        </p:spPr>
        <p:txBody>
          <a:bodyPr/>
          <a:lstStyle/>
          <a:p>
            <a:r>
              <a:rPr lang="en-US" dirty="0" smtClean="0"/>
              <a:t> 1.Introductions</a:t>
            </a:r>
            <a:endParaRPr lang="en-US" dirty="0"/>
          </a:p>
        </p:txBody>
      </p:sp>
      <p:sp>
        <p:nvSpPr>
          <p:cNvPr id="3" name="Text Placeholder 2"/>
          <p:cNvSpPr>
            <a:spLocks noGrp="1"/>
          </p:cNvSpPr>
          <p:nvPr>
            <p:ph type="body" idx="1"/>
          </p:nvPr>
        </p:nvSpPr>
        <p:spPr>
          <a:xfrm>
            <a:off x="464898" y="1941266"/>
            <a:ext cx="8596668" cy="4257963"/>
          </a:xfrm>
        </p:spPr>
        <p:txBody>
          <a:bodyPr>
            <a:normAutofit fontScale="92500" lnSpcReduction="20000"/>
          </a:bodyPr>
          <a:lstStyle/>
          <a:p>
            <a:r>
              <a:rPr lang="en-US" dirty="0" smtClean="0"/>
              <a:t>Introductions &amp; confirmation of committee members</a:t>
            </a:r>
          </a:p>
          <a:p>
            <a:pPr algn="ctr"/>
            <a:r>
              <a:rPr lang="en-US" dirty="0" smtClean="0"/>
              <a:t>The Fringe Benefits Committee studies manners and mechanism in the cost-effective delivery of benefits services</a:t>
            </a:r>
          </a:p>
          <a:p>
            <a:r>
              <a:rPr lang="en-US" dirty="0" smtClean="0"/>
              <a:t>Representatives from:</a:t>
            </a:r>
          </a:p>
          <a:p>
            <a:r>
              <a:rPr lang="en-US" dirty="0" smtClean="0"/>
              <a:t>1021:			Ava Lee-Pang, Abigail Brewer, </a:t>
            </a:r>
          </a:p>
          <a:p>
            <a:r>
              <a:rPr lang="en-US" dirty="0" smtClean="0"/>
              <a:t>PFT:			Rick Greenspan, Jennifer Shanoski, Ed Jaramillo</a:t>
            </a:r>
          </a:p>
          <a:p>
            <a:r>
              <a:rPr lang="en-US" dirty="0" smtClean="0"/>
              <a:t>39:				Rick Putz, Selwyn Montgomery, William Highsmith</a:t>
            </a:r>
          </a:p>
          <a:p>
            <a:r>
              <a:rPr lang="en-US" dirty="0" smtClean="0"/>
              <a:t>PRO:			Debby Weintraub, Thomas Branca, Diana Lara</a:t>
            </a:r>
          </a:p>
          <a:p>
            <a:r>
              <a:rPr lang="en-US" dirty="0" smtClean="0"/>
              <a:t>Management:	Chanelle Whitaker, Marybeth Benvenutti, Charles Neal, Finance</a:t>
            </a:r>
          </a:p>
          <a:p>
            <a:r>
              <a:rPr lang="en-US" dirty="0" smtClean="0"/>
              <a:t>Confidentials:	Laura Maurice Leon</a:t>
            </a:r>
          </a:p>
          <a:p>
            <a:r>
              <a:rPr lang="en-US" dirty="0" smtClean="0"/>
              <a:t>Facilitator:		Jennifer Benford Seibert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102533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385" y="300567"/>
            <a:ext cx="8596668" cy="1826581"/>
          </a:xfrm>
        </p:spPr>
        <p:txBody>
          <a:bodyPr/>
          <a:lstStyle/>
          <a:p>
            <a:r>
              <a:rPr lang="en-US" dirty="0" smtClean="0"/>
              <a:t>2.State of the District, Vice Chancellor Ron Little</a:t>
            </a:r>
            <a:endParaRPr lang="en-US" dirty="0"/>
          </a:p>
        </p:txBody>
      </p:sp>
      <p:sp>
        <p:nvSpPr>
          <p:cNvPr id="3" name="Text Placeholder 2"/>
          <p:cNvSpPr>
            <a:spLocks noGrp="1"/>
          </p:cNvSpPr>
          <p:nvPr>
            <p:ph type="body" idx="1"/>
          </p:nvPr>
        </p:nvSpPr>
        <p:spPr>
          <a:xfrm>
            <a:off x="1458385" y="2355748"/>
            <a:ext cx="8596668" cy="2654402"/>
          </a:xfrm>
          <a:gradFill>
            <a:gsLst>
              <a:gs pos="10000">
                <a:schemeClr val="bg2">
                  <a:tint val="97000"/>
                  <a:hueMod val="92000"/>
                  <a:satMod val="169000"/>
                  <a:lumMod val="164000"/>
                </a:schemeClr>
              </a:gs>
              <a:gs pos="100000">
                <a:schemeClr val="bg2">
                  <a:shade val="96000"/>
                  <a:satMod val="120000"/>
                  <a:lumMod val="90000"/>
                </a:schemeClr>
              </a:gs>
            </a:gsLst>
            <a:lin ang="6120000" scaled="1"/>
          </a:gradFill>
        </p:spPr>
        <p:txBody>
          <a:bodyPr>
            <a:normAutofit lnSpcReduction="10000"/>
          </a:bodyPr>
          <a:lstStyle/>
          <a:p>
            <a:r>
              <a:rPr lang="en-US" sz="2400" dirty="0" smtClean="0"/>
              <a:t>Accreditation</a:t>
            </a:r>
            <a:endParaRPr lang="en-US" sz="2400" dirty="0" smtClean="0"/>
          </a:p>
          <a:p>
            <a:r>
              <a:rPr lang="en-US" sz="2400" dirty="0" smtClean="0"/>
              <a:t>Other Post Employment Benefit (OPEB) </a:t>
            </a:r>
          </a:p>
          <a:p>
            <a:pPr marL="342900" lvl="0" indent="-342900">
              <a:buClr>
                <a:srgbClr val="90C226"/>
              </a:buClr>
              <a:buFont typeface="Arial" panose="020B0604020202020204" pitchFamily="34" charset="0"/>
              <a:buChar char="•"/>
            </a:pPr>
            <a:r>
              <a:rPr lang="en-US" dirty="0">
                <a:solidFill>
                  <a:prstClr val="black">
                    <a:lumMod val="50000"/>
                    <a:lumOff val="50000"/>
                  </a:prstClr>
                </a:solidFill>
              </a:rPr>
              <a:t>State Funding</a:t>
            </a:r>
          </a:p>
          <a:p>
            <a:pPr marL="342900" lvl="0" indent="-342900">
              <a:buClr>
                <a:srgbClr val="90C226"/>
              </a:buClr>
              <a:buFont typeface="Arial" panose="020B0604020202020204" pitchFamily="34" charset="0"/>
              <a:buChar char="•"/>
            </a:pPr>
            <a:r>
              <a:rPr lang="en-US" dirty="0">
                <a:solidFill>
                  <a:prstClr val="black">
                    <a:lumMod val="50000"/>
                    <a:lumOff val="50000"/>
                  </a:prstClr>
                </a:solidFill>
              </a:rPr>
              <a:t>Fiscal Health of the District</a:t>
            </a:r>
          </a:p>
          <a:p>
            <a:pPr marL="342900" lvl="0" indent="-342900">
              <a:buClr>
                <a:srgbClr val="90C226"/>
              </a:buClr>
              <a:buFont typeface="Arial" panose="020B0604020202020204" pitchFamily="34" charset="0"/>
              <a:buChar char="•"/>
            </a:pPr>
            <a:r>
              <a:rPr lang="en-US" dirty="0">
                <a:solidFill>
                  <a:prstClr val="black">
                    <a:lumMod val="50000"/>
                    <a:lumOff val="50000"/>
                  </a:prstClr>
                </a:solidFill>
              </a:rPr>
              <a:t>Approved Budget</a:t>
            </a:r>
          </a:p>
          <a:p>
            <a:pPr marL="342900" lvl="0" indent="-342900">
              <a:buClr>
                <a:srgbClr val="90C226"/>
              </a:buClr>
              <a:buFont typeface="Arial" panose="020B0604020202020204" pitchFamily="34" charset="0"/>
              <a:buChar char="•"/>
            </a:pPr>
            <a:r>
              <a:rPr lang="en-US" dirty="0">
                <a:solidFill>
                  <a:prstClr val="black">
                    <a:lumMod val="50000"/>
                    <a:lumOff val="50000"/>
                  </a:prstClr>
                </a:solidFill>
              </a:rPr>
              <a:t>Audit</a:t>
            </a:r>
          </a:p>
          <a:p>
            <a:endParaRPr lang="en-US" dirty="0"/>
          </a:p>
        </p:txBody>
      </p:sp>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310389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17" y="317886"/>
            <a:ext cx="9465058" cy="1826581"/>
          </a:xfrm>
        </p:spPr>
        <p:txBody>
          <a:bodyPr>
            <a:normAutofit fontScale="90000"/>
          </a:bodyPr>
          <a:lstStyle/>
          <a:p>
            <a:r>
              <a:rPr lang="en-US" dirty="0" smtClean="0"/>
              <a:t>3. Five Year Review of District </a:t>
            </a:r>
            <a:br>
              <a:rPr lang="en-US" dirty="0" smtClean="0"/>
            </a:br>
            <a:r>
              <a:rPr lang="en-US" dirty="0" smtClean="0"/>
              <a:t>Medical and Dental Costs 2005 – 2010</a:t>
            </a:r>
            <a:br>
              <a:rPr lang="en-US" dirty="0" smtClean="0"/>
            </a:br>
            <a:r>
              <a:rPr lang="en-US" dirty="0" smtClean="0"/>
              <a:t>As presented in 2010</a:t>
            </a:r>
            <a:endParaRPr lang="en-US" dirty="0"/>
          </a:p>
        </p:txBody>
      </p:sp>
      <p:sp>
        <p:nvSpPr>
          <p:cNvPr id="3" name="Text Placeholder 2"/>
          <p:cNvSpPr>
            <a:spLocks noGrp="1"/>
          </p:cNvSpPr>
          <p:nvPr>
            <p:ph type="body" idx="1"/>
          </p:nvPr>
        </p:nvSpPr>
        <p:spPr>
          <a:xfrm>
            <a:off x="677335" y="2429164"/>
            <a:ext cx="8596668" cy="2958684"/>
          </a:xfrm>
        </p:spPr>
        <p:txBody>
          <a:bodyPr/>
          <a:lstStyle/>
          <a:p>
            <a:endParaRPr lang="en-US" dirty="0"/>
          </a:p>
        </p:txBody>
      </p:sp>
      <p:pic>
        <p:nvPicPr>
          <p:cNvPr id="4" name="Picture 3"/>
          <p:cNvPicPr>
            <a:picLocks noChangeAspect="1"/>
          </p:cNvPicPr>
          <p:nvPr/>
        </p:nvPicPr>
        <p:blipFill>
          <a:blip r:embed="rId2"/>
          <a:stretch>
            <a:fillRect/>
          </a:stretch>
        </p:blipFill>
        <p:spPr>
          <a:xfrm>
            <a:off x="0" y="2144468"/>
            <a:ext cx="11115675" cy="4531980"/>
          </a:xfrm>
          <a:prstGeom prst="rect">
            <a:avLst/>
          </a:prstGeom>
        </p:spPr>
      </p:pic>
      <p:cxnSp>
        <p:nvCxnSpPr>
          <p:cNvPr id="6" name="Straight Arrow Connector 5"/>
          <p:cNvCxnSpPr/>
          <p:nvPr/>
        </p:nvCxnSpPr>
        <p:spPr>
          <a:xfrm flipH="1">
            <a:off x="9951338" y="3546818"/>
            <a:ext cx="576263" cy="596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951338" y="3908506"/>
            <a:ext cx="576262" cy="1596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9951338" y="3877058"/>
            <a:ext cx="1304924"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ooter Placeholder 18"/>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779640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8171" y="518866"/>
            <a:ext cx="8596668" cy="860400"/>
          </a:xfrm>
        </p:spPr>
        <p:txBody>
          <a:bodyPr/>
          <a:lstStyle/>
          <a:p>
            <a:r>
              <a:rPr lang="en-US" dirty="0" smtClean="0"/>
              <a:t>3. Five Year Review of District Medical and Dental Costs</a:t>
            </a:r>
          </a:p>
          <a:p>
            <a:r>
              <a:rPr lang="en-US" dirty="0" smtClean="0"/>
              <a:t>2011- 2015 as prepared by District Finance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495416971"/>
              </p:ext>
            </p:extLst>
          </p:nvPr>
        </p:nvGraphicFramePr>
        <p:xfrm>
          <a:off x="788171" y="1379266"/>
          <a:ext cx="8032556" cy="4836807"/>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634518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3.Revenues and Other Offsets</a:t>
            </a:r>
            <a:br>
              <a:rPr lang="en-US" dirty="0" smtClean="0"/>
            </a:br>
            <a:r>
              <a:rPr lang="en-US" dirty="0" smtClean="0"/>
              <a:t>2011-2015</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85658755"/>
              </p:ext>
            </p:extLst>
          </p:nvPr>
        </p:nvGraphicFramePr>
        <p:xfrm>
          <a:off x="1892433" y="2160583"/>
          <a:ext cx="6167171" cy="3994041"/>
        </p:xfrm>
        <a:graphic>
          <a:graphicData uri="http://schemas.openxmlformats.org/drawingml/2006/table">
            <a:tbl>
              <a:tblPr>
                <a:tableStyleId>{5C22544A-7EE6-4342-B048-85BDC9FD1C3A}</a:tableStyleId>
              </a:tblPr>
              <a:tblGrid>
                <a:gridCol w="1382157"/>
                <a:gridCol w="808279"/>
                <a:gridCol w="808279"/>
                <a:gridCol w="711286"/>
                <a:gridCol w="711286"/>
                <a:gridCol w="711286"/>
                <a:gridCol w="517299"/>
                <a:gridCol w="517299"/>
              </a:tblGrid>
              <a:tr h="161727">
                <a:tc>
                  <a:txBody>
                    <a:bodyPr/>
                    <a:lstStyle/>
                    <a:p>
                      <a:pPr algn="l" fontAlgn="b"/>
                      <a:r>
                        <a:rPr lang="en-US" sz="900" u="none" strike="noStrike" dirty="0">
                          <a:effectLst/>
                        </a:rPr>
                        <a:t>Revenue &amp; Other offsets</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2011</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2012</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2015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r>
                        <a:rPr lang="en-US" sz="900" u="none" strike="noStrike" dirty="0">
                          <a:effectLst/>
                        </a:rPr>
                        <a:t>Cobra, refunds</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1545337</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1113315</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659818</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683664</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870590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r>
                        <a:rPr lang="en-US" sz="900" u="none" strike="noStrike" dirty="0">
                          <a:effectLst/>
                        </a:rPr>
                        <a:t>Medicare D Subsidy</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329309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328346</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283383</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313249</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900" u="none" strike="noStrike" dirty="0">
                          <a:effectLst/>
                        </a:rPr>
                        <a:t>0</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r>
                        <a:rPr lang="en-US" sz="900" u="none" strike="noStrike" dirty="0">
                          <a:effectLst/>
                        </a:rPr>
                        <a:t>Total</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1,874,646.00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1,441,661.00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943,201.00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996,913.00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900" u="none" strike="noStrike" dirty="0">
                          <a:effectLst/>
                        </a:rPr>
                        <a:t> $  870,590.00 </a:t>
                      </a:r>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gridSpan="2">
                  <a:txBody>
                    <a:bodyPr/>
                    <a:lstStyle/>
                    <a:p>
                      <a:pPr algn="l" fontAlgn="b"/>
                      <a:r>
                        <a:rPr lang="en-US" sz="900" u="none" strike="noStrike" dirty="0">
                          <a:effectLst/>
                        </a:rPr>
                        <a:t>Does not include payroll deductions</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gridSpan="8">
                  <a:txBody>
                    <a:bodyPr/>
                    <a:lstStyle/>
                    <a:p>
                      <a:pPr algn="l" fontAlgn="b"/>
                      <a:r>
                        <a:rPr lang="en-US" sz="900" u="none" strike="noStrike" dirty="0">
                          <a:effectLst/>
                        </a:rPr>
                        <a:t>Only tracks revenues received </a:t>
                      </a:r>
                      <a:r>
                        <a:rPr lang="en-US" sz="900" u="none" strike="noStrike" dirty="0" smtClean="0">
                          <a:effectLst/>
                        </a:rPr>
                        <a:t>through </a:t>
                      </a:r>
                      <a:r>
                        <a:rPr lang="en-US" sz="900" u="none" strike="noStrike" dirty="0">
                          <a:effectLst/>
                        </a:rPr>
                        <a:t>the Benefits Office; Some transactions are processed directly through finance </a:t>
                      </a:r>
                      <a:endParaRPr lang="en-US" sz="900" b="0"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r h="161727">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4" name="Chart 3"/>
          <p:cNvGraphicFramePr/>
          <p:nvPr>
            <p:extLst>
              <p:ext uri="{D42A27DB-BD31-4B8C-83A1-F6EECF244321}">
                <p14:modId xmlns:p14="http://schemas.microsoft.com/office/powerpoint/2010/main" val="2800156683"/>
              </p:ext>
            </p:extLst>
          </p:nvPr>
        </p:nvGraphicFramePr>
        <p:xfrm>
          <a:off x="3001963" y="3851275"/>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63023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Ten year Review Of Medical Only </a:t>
            </a:r>
            <a:br>
              <a:rPr lang="en-US" dirty="0" smtClean="0"/>
            </a:br>
            <a:r>
              <a:rPr lang="en-US" dirty="0" smtClean="0"/>
              <a:t>(actives and retired combined)</a:t>
            </a:r>
            <a:br>
              <a:rPr lang="en-US" dirty="0" smtClean="0"/>
            </a:b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808183357"/>
              </p:ext>
            </p:extLst>
          </p:nvPr>
        </p:nvGraphicFramePr>
        <p:xfrm>
          <a:off x="1476375" y="1698625"/>
          <a:ext cx="7962900" cy="4962525"/>
        </p:xfrm>
        <a:graphic>
          <a:graphicData uri="http://schemas.openxmlformats.org/presentationml/2006/ole">
            <mc:AlternateContent xmlns:mc="http://schemas.openxmlformats.org/markup-compatibility/2006">
              <mc:Choice xmlns:v="urn:schemas-microsoft-com:vml" Requires="v">
                <p:oleObj spid="_x0000_s1048" name="Worksheet" r:id="rId3" imgW="7962951" imgH="4962512" progId="Excel.Sheet.12">
                  <p:embed/>
                </p:oleObj>
              </mc:Choice>
              <mc:Fallback>
                <p:oleObj name="Worksheet" r:id="rId3" imgW="7962951" imgH="4962512" progId="Excel.Sheet.12">
                  <p:embed/>
                  <p:pic>
                    <p:nvPicPr>
                      <p:cNvPr id="0" name=""/>
                      <p:cNvPicPr/>
                      <p:nvPr/>
                    </p:nvPicPr>
                    <p:blipFill>
                      <a:blip r:embed="rId4"/>
                      <a:stretch>
                        <a:fillRect/>
                      </a:stretch>
                    </p:blipFill>
                    <p:spPr>
                      <a:xfrm>
                        <a:off x="1476375" y="1698625"/>
                        <a:ext cx="7962900" cy="4962525"/>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333363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4.Fall 2015 Open Enrollment </a:t>
            </a:r>
            <a:endParaRPr lang="en-US" dirty="0"/>
          </a:p>
        </p:txBody>
      </p:sp>
      <p:pic>
        <p:nvPicPr>
          <p:cNvPr id="5" name="Content Placeholder 4"/>
          <p:cNvPicPr>
            <a:picLocks noGrp="1" noChangeAspect="1"/>
          </p:cNvPicPr>
          <p:nvPr>
            <p:ph idx="1"/>
          </p:nvPr>
        </p:nvPicPr>
        <p:blipFill>
          <a:blip r:embed="rId3"/>
          <a:stretch>
            <a:fillRect/>
          </a:stretch>
        </p:blipFill>
        <p:spPr>
          <a:xfrm>
            <a:off x="4852283" y="514350"/>
            <a:ext cx="4330521" cy="5527675"/>
          </a:xfrm>
          <a:prstGeom prst="rect">
            <a:avLst/>
          </a:prstGeom>
        </p:spPr>
      </p:pic>
      <p:sp>
        <p:nvSpPr>
          <p:cNvPr id="4" name="Text Placeholder 3"/>
          <p:cNvSpPr>
            <a:spLocks noGrp="1"/>
          </p:cNvSpPr>
          <p:nvPr>
            <p:ph type="body" sz="half" idx="2"/>
          </p:nvPr>
        </p:nvSpPr>
        <p:spPr/>
        <p:txBody>
          <a:bodyPr/>
          <a:lstStyle/>
          <a:p>
            <a:r>
              <a:rPr lang="en-US" dirty="0" smtClean="0"/>
              <a:t>125 Flexible Benefit Plan Open Enrollment</a:t>
            </a:r>
          </a:p>
          <a:p>
            <a:r>
              <a:rPr lang="en-US" dirty="0" smtClean="0"/>
              <a:t>Fiscal Fitness Workshops</a:t>
            </a:r>
          </a:p>
          <a:p>
            <a:r>
              <a:rPr lang="en-US" dirty="0" smtClean="0"/>
              <a:t>On-site flu shots provided by CVS to CoreSource members</a:t>
            </a:r>
          </a:p>
          <a:p>
            <a:r>
              <a:rPr lang="en-US" dirty="0" smtClean="0"/>
              <a:t>Invited guests are based on Spring 2015 employee and retiree responses to Survey Monkey</a:t>
            </a:r>
            <a:endParaRPr lang="en-US" dirty="0"/>
          </a:p>
        </p:txBody>
      </p:sp>
      <p:sp>
        <p:nvSpPr>
          <p:cNvPr id="6" name="Footer Placeholder 5"/>
          <p:cNvSpPr>
            <a:spLocks noGrp="1"/>
          </p:cNvSpPr>
          <p:nvPr>
            <p:ph type="ftr" sz="quarter" idx="11"/>
          </p:nvPr>
        </p:nvSpPr>
        <p:spPr/>
        <p:txBody>
          <a:bodyPr/>
          <a:lstStyle/>
          <a:p>
            <a:r>
              <a:rPr lang="en-US" dirty="0" smtClean="0"/>
              <a:t>October 2015 Fringe Benefits Committee Meeting</a:t>
            </a:r>
            <a:endParaRPr lang="en-US" dirty="0"/>
          </a:p>
        </p:txBody>
      </p:sp>
    </p:spTree>
    <p:extLst>
      <p:ext uri="{BB962C8B-B14F-4D97-AF65-F5344CB8AC3E}">
        <p14:creationId xmlns:p14="http://schemas.microsoft.com/office/powerpoint/2010/main" val="241070677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1062</TotalTime>
  <Words>487</Words>
  <Application>Microsoft Office PowerPoint</Application>
  <PresentationFormat>Widescreen</PresentationFormat>
  <Paragraphs>134</Paragraphs>
  <Slides>15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Franklin Gothic Book</vt:lpstr>
      <vt:lpstr>Imprint MT Shadow</vt:lpstr>
      <vt:lpstr>Times New Roman</vt:lpstr>
      <vt:lpstr>Trebuchet MS</vt:lpstr>
      <vt:lpstr>Wingdings</vt:lpstr>
      <vt:lpstr>Wingdings 3</vt:lpstr>
      <vt:lpstr>Facet</vt:lpstr>
      <vt:lpstr>Worksheet</vt:lpstr>
      <vt:lpstr>Benefits Fringe Committee</vt:lpstr>
      <vt:lpstr>Agenda</vt:lpstr>
      <vt:lpstr> 1.Introductions</vt:lpstr>
      <vt:lpstr>2.State of the District, Vice Chancellor Ron Little</vt:lpstr>
      <vt:lpstr>3. Five Year Review of District  Medical and Dental Costs 2005 – 2010 As presented in 2010</vt:lpstr>
      <vt:lpstr>PowerPoint Presentation</vt:lpstr>
      <vt:lpstr>3.Revenues and Other Offsets 2011-2015</vt:lpstr>
      <vt:lpstr>3. Ten year Review Of Medical Only  (actives and retired combined) </vt:lpstr>
      <vt:lpstr>4.Fall 2015 Open Enrollment </vt:lpstr>
      <vt:lpstr>2015 Survey Monkey </vt:lpstr>
      <vt:lpstr>.</vt:lpstr>
      <vt:lpstr>October 2015 Newsletter </vt:lpstr>
      <vt:lpstr>Medicare Updates</vt:lpstr>
      <vt:lpstr>Newsletter and Announcements on  www.Peralta.edu;  http://web.peralta.edu/benefits/files/2011/04/October-2015-Peralta-Benefits-Everyone.pdf </vt:lpstr>
      <vt:lpstr>5. Announcements/Issues/Feedback/Topics for Next Meeting: Other Announcements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Fringe Committee</dc:title>
  <dc:creator>Jennifer Seibert</dc:creator>
  <cp:lastModifiedBy>Jennifer Seibert</cp:lastModifiedBy>
  <cp:revision>24</cp:revision>
  <cp:lastPrinted>2015-10-22T14:57:37Z</cp:lastPrinted>
  <dcterms:created xsi:type="dcterms:W3CDTF">2015-10-21T21:17:19Z</dcterms:created>
  <dcterms:modified xsi:type="dcterms:W3CDTF">2015-10-23T14:23:48Z</dcterms:modified>
</cp:coreProperties>
</file>