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76" r:id="rId4"/>
    <p:sldId id="279" r:id="rId5"/>
    <p:sldId id="326" r:id="rId6"/>
    <p:sldId id="290" r:id="rId7"/>
    <p:sldId id="327" r:id="rId8"/>
    <p:sldId id="331" r:id="rId9"/>
    <p:sldId id="337" r:id="rId10"/>
    <p:sldId id="336" r:id="rId11"/>
    <p:sldId id="330" r:id="rId12"/>
    <p:sldId id="328" r:id="rId13"/>
    <p:sldId id="294" r:id="rId14"/>
    <p:sldId id="298" r:id="rId15"/>
    <p:sldId id="299" r:id="rId16"/>
    <p:sldId id="302" r:id="rId17"/>
    <p:sldId id="301" r:id="rId18"/>
    <p:sldId id="300" r:id="rId19"/>
    <p:sldId id="303" r:id="rId20"/>
    <p:sldId id="304" r:id="rId21"/>
    <p:sldId id="306" r:id="rId22"/>
    <p:sldId id="305" r:id="rId23"/>
    <p:sldId id="309" r:id="rId24"/>
    <p:sldId id="307" r:id="rId25"/>
    <p:sldId id="308" r:id="rId26"/>
    <p:sldId id="275" r:id="rId27"/>
  </p:sldIdLst>
  <p:sldSz cx="6858000" cy="9144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598" y="-30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E963F-9A6F-497B-81F3-7F7A16BEE73E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22488" y="696913"/>
            <a:ext cx="26130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3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7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AAE2C-C1FE-4A53-8F10-D2E0DB295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9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22488" y="696913"/>
            <a:ext cx="26130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AE2C-C1FE-4A53-8F10-D2E0DB295F6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95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6218863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14350" y="2336804"/>
            <a:ext cx="58293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14350" y="4815476"/>
            <a:ext cx="5829300" cy="1599605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824" y="6604001"/>
            <a:ext cx="6860824" cy="2549451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088C89-6E75-452A-9D3C-B28E392D4443}" type="datetime1">
              <a:rPr lang="en-US" smtClean="0"/>
              <a:t>10/16/2014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F54A03-3EFE-4632-B6B7-FF701CC31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75107"/>
            <a:ext cx="6172200" cy="584809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0D9767-75DE-4303-8796-11F8C1756EFD}" type="datetime1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54A03-3EFE-4632-B6B7-FF701CC31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3011" y="366189"/>
            <a:ext cx="1333103" cy="745701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743450" cy="745701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187302-6F2D-4595-84E5-AE0CC09EF83E}" type="datetime1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54A03-3EFE-4632-B6B7-FF701CC31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8E9136-7AB9-4AD3-97F5-057C8E177C1E}" type="datetime1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54A03-3EFE-4632-B6B7-FF701CC31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82" y="1412949"/>
            <a:ext cx="58293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035" y="3908949"/>
            <a:ext cx="3429000" cy="1939851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B048B9-6F26-4162-98E2-94B314249289}" type="datetime1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54A03-3EFE-4632-B6B7-FF701CC31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2727510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2587698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975106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975106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C1160-FA22-456C-BE6E-1676975DBEEA}" type="datetime1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54A03-3EFE-4632-B6B7-FF701CC31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7213600"/>
            <a:ext cx="303014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71" y="7213600"/>
            <a:ext cx="303133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1" y="1925727"/>
            <a:ext cx="303014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925727"/>
            <a:ext cx="303133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A6FEA7-E9DD-4B29-ADBB-60B9D8D84ED4}" type="datetime1">
              <a:rPr lang="en-US" smtClean="0"/>
              <a:t>10/16/2014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54A03-3EFE-4632-B6B7-FF701CC31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F4F47C-E737-45E1-9748-5CA997DECCE2}" type="datetime1">
              <a:rPr lang="en-US" smtClean="0"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54A03-3EFE-4632-B6B7-FF701CC31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E28025-0990-405A-96A2-57E767970C10}" type="datetime1">
              <a:rPr lang="en-US" smtClean="0"/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54A03-3EFE-4632-B6B7-FF701CC31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02400"/>
            <a:ext cx="5611332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314700" y="7140136"/>
            <a:ext cx="2980944" cy="12192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365760"/>
            <a:ext cx="5609844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45274" y="8543925"/>
            <a:ext cx="1440180" cy="487680"/>
          </a:xfrm>
        </p:spPr>
        <p:txBody>
          <a:bodyPr/>
          <a:lstStyle>
            <a:extLst/>
          </a:lstStyle>
          <a:p>
            <a:fld id="{F76686E9-2DC3-42B9-A6C4-91EA740A3EBC}" type="datetime1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54A03-3EFE-4632-B6B7-FF701CC31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5924" y="7257871"/>
            <a:ext cx="5372100" cy="864309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450" y="253291"/>
            <a:ext cx="65151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E3EB61-65EC-46FB-BA71-A5E1D09B0F0F}" type="datetime1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5055" y="8543928"/>
            <a:ext cx="1763011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F54A03-3EFE-4632-B6B7-FF701CC31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6486831"/>
            <a:ext cx="605657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74455" y="7926583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4532" y="7721672"/>
            <a:ext cx="2551736" cy="1441157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6928" y="7716986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6498084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6358272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374455" y="7926583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4532" y="7721672"/>
            <a:ext cx="2551736" cy="1441157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6928" y="7716986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1975106"/>
            <a:ext cx="6172200" cy="6034617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45274" y="8543925"/>
            <a:ext cx="1440180" cy="48768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43319A-CB1F-4BEA-8B19-F7E3FFEF9D5C}" type="datetime1">
              <a:rPr lang="en-US" smtClean="0"/>
              <a:t>10/16/2014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85055" y="8543928"/>
            <a:ext cx="1763011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485454" y="8543928"/>
            <a:ext cx="27432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9F54A03-3EFE-4632-B6B7-FF701CC31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retiree@peralta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43000"/>
            <a:ext cx="5829300" cy="3633485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Peralta Community College District </a:t>
            </a:r>
            <a:r>
              <a:rPr lang="en-US" sz="2800" dirty="0" smtClean="0"/>
              <a:t>Benefits </a:t>
            </a:r>
            <a:r>
              <a:rPr lang="en-US" sz="2800" dirty="0" smtClean="0"/>
              <a:t>Fringe </a:t>
            </a:r>
            <a:r>
              <a:rPr lang="en-US" sz="2800" dirty="0" smtClean="0"/>
              <a:t>Committee Meeting</a:t>
            </a:r>
            <a:br>
              <a:rPr lang="en-US" sz="2800" dirty="0" smtClean="0"/>
            </a:br>
            <a:r>
              <a:rPr lang="en-US" sz="2800" dirty="0" smtClean="0"/>
              <a:t>10:00am – 11:45am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5055" y="8543928"/>
            <a:ext cx="2048945" cy="486833"/>
          </a:xfrm>
        </p:spPr>
        <p:txBody>
          <a:bodyPr/>
          <a:lstStyle/>
          <a:p>
            <a:r>
              <a:rPr lang="en-US" smtClean="0"/>
              <a:t>Benefits Fringe Committee Meeting 10 16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A03-3EFE-4632-B6B7-FF701CC31A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A03-3EFE-4632-B6B7-FF701CC31AA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2148416"/>
          </a:xfrm>
        </p:spPr>
        <p:txBody>
          <a:bodyPr/>
          <a:lstStyle/>
          <a:p>
            <a:r>
              <a:rPr lang="en-US" dirty="0" smtClean="0"/>
              <a:t>Bid Announcement</a:t>
            </a:r>
            <a:br>
              <a:rPr lang="en-US" dirty="0" smtClean="0"/>
            </a:br>
            <a:r>
              <a:rPr lang="en-US" dirty="0" smtClean="0"/>
              <a:t>Marie Hampton, PCCD </a:t>
            </a:r>
            <a:br>
              <a:rPr lang="en-US" dirty="0" smtClean="0"/>
            </a:br>
            <a:r>
              <a:rPr lang="en-US" dirty="0" smtClean="0"/>
              <a:t>Purchasing Director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14" y="2681309"/>
            <a:ext cx="5492972" cy="462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436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A03-3EFE-4632-B6B7-FF701CC31AA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Request for Proposal Process &amp; Timeline- Marie Hampton, </a:t>
            </a:r>
            <a:br>
              <a:rPr lang="en-US" sz="3200" dirty="0" smtClean="0"/>
            </a:br>
            <a:r>
              <a:rPr lang="en-US" sz="3200" dirty="0" smtClean="0"/>
              <a:t>PCCD Purchasing  Director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109728" indent="0">
              <a:buNone/>
            </a:pPr>
            <a:r>
              <a:rPr lang="en-US" dirty="0" smtClean="0"/>
              <a:t>Refer to </a:t>
            </a:r>
            <a:r>
              <a:rPr lang="en-US" i="1" dirty="0" smtClean="0"/>
              <a:t>Schedule of Events &amp; Product Data RFP No 14-15/09-</a:t>
            </a:r>
          </a:p>
          <a:p>
            <a:pPr marL="109728" indent="0">
              <a:buNone/>
            </a:pPr>
            <a:r>
              <a:rPr lang="en-US" i="1" dirty="0" smtClean="0"/>
              <a:t>Project Name Insurance Broker Services (Handout #7)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2548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1975106"/>
            <a:ext cx="6172200" cy="640689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ave a new consultant on board by December 31, 2014  </a:t>
            </a:r>
            <a:endParaRPr lang="en-US" dirty="0" smtClean="0"/>
          </a:p>
          <a:p>
            <a:pPr lvl="2"/>
            <a:r>
              <a:rPr lang="en-US" dirty="0" smtClean="0"/>
              <a:t>Last Board Meeting of the year is Tuesday, December 9, 2014)</a:t>
            </a:r>
            <a:endParaRPr lang="en-US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inimize disruption to customer service </a:t>
            </a:r>
          </a:p>
          <a:p>
            <a:pPr marL="393192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Panel Selection </a:t>
            </a:r>
          </a:p>
          <a:p>
            <a:pPr lvl="1"/>
            <a:r>
              <a:rPr lang="en-US" dirty="0" smtClean="0"/>
              <a:t>Odd number</a:t>
            </a:r>
          </a:p>
          <a:p>
            <a:pPr lvl="1"/>
            <a:r>
              <a:rPr lang="en-US" dirty="0" smtClean="0"/>
              <a:t>Cross section of representatives from the Benefits Fringe Committee</a:t>
            </a:r>
          </a:p>
          <a:p>
            <a:pPr lvl="1"/>
            <a:r>
              <a:rPr lang="en-US" dirty="0" smtClean="0"/>
              <a:t>Notify me via email by Friday, 10/31 if you want to represent your constituents AND are </a:t>
            </a:r>
          </a:p>
          <a:p>
            <a:pPr lvl="1"/>
            <a:r>
              <a:rPr lang="en-US" dirty="0" smtClean="0"/>
              <a:t>Available to meet and interview candidates on the important dates noted </a:t>
            </a:r>
            <a:r>
              <a:rPr lang="en-US" dirty="0" smtClean="0"/>
              <a:t>below: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Important Dates/Selection </a:t>
            </a:r>
            <a:r>
              <a:rPr lang="en-US" dirty="0" smtClean="0"/>
              <a:t>Committee  Commitment</a:t>
            </a:r>
          </a:p>
          <a:p>
            <a:pPr lvl="1"/>
            <a:r>
              <a:rPr lang="en-US" sz="2200" dirty="0" smtClean="0"/>
              <a:t>Pre-meeting </a:t>
            </a:r>
            <a:r>
              <a:rPr lang="en-US" sz="2200" dirty="0" smtClean="0"/>
              <a:t>selection </a:t>
            </a:r>
            <a:r>
              <a:rPr lang="en-US" sz="2200" dirty="0" smtClean="0"/>
              <a:t>criteria: 	Thursday, 11/6</a:t>
            </a:r>
            <a:endParaRPr lang="en-US" sz="2200" dirty="0" smtClean="0"/>
          </a:p>
          <a:p>
            <a:pPr lvl="2"/>
            <a:r>
              <a:rPr lang="en-US" sz="2200" dirty="0" smtClean="0"/>
              <a:t>Refine and prioritize what we are looking for</a:t>
            </a:r>
          </a:p>
          <a:p>
            <a:pPr lvl="2"/>
            <a:r>
              <a:rPr lang="en-US" sz="2200" dirty="0" smtClean="0"/>
              <a:t>Determine scoring </a:t>
            </a:r>
            <a:r>
              <a:rPr lang="en-US" sz="2200" dirty="0" smtClean="0"/>
              <a:t>criteria	</a:t>
            </a:r>
          </a:p>
          <a:p>
            <a:pPr lvl="2"/>
            <a:r>
              <a:rPr lang="en-US" sz="2200" dirty="0" smtClean="0"/>
              <a:t>Bids due to Purchasing		Wednesday, 11/12</a:t>
            </a:r>
            <a:endParaRPr lang="en-US" sz="2200" dirty="0" smtClean="0"/>
          </a:p>
          <a:p>
            <a:pPr lvl="1"/>
            <a:r>
              <a:rPr lang="en-US" sz="2200" dirty="0" smtClean="0"/>
              <a:t>Panel Meeting with </a:t>
            </a:r>
            <a:r>
              <a:rPr lang="en-US" sz="2200" dirty="0" smtClean="0"/>
              <a:t>Purchasing: 	Thursday, 11/13</a:t>
            </a:r>
            <a:endParaRPr lang="en-US" sz="2200" dirty="0" smtClean="0"/>
          </a:p>
          <a:p>
            <a:pPr lvl="2"/>
            <a:r>
              <a:rPr lang="en-US" sz="2200" dirty="0" smtClean="0"/>
              <a:t>Review  bids and next steps</a:t>
            </a:r>
            <a:endParaRPr lang="en-US" sz="2200" dirty="0" smtClean="0"/>
          </a:p>
          <a:p>
            <a:pPr lvl="1"/>
            <a:r>
              <a:rPr lang="en-US" sz="2200" dirty="0" smtClean="0"/>
              <a:t>Ranking of applicants by </a:t>
            </a:r>
            <a:r>
              <a:rPr lang="en-US" sz="2200" dirty="0" err="1" smtClean="0"/>
              <a:t>cmte</a:t>
            </a:r>
            <a:r>
              <a:rPr lang="en-US" sz="2200" dirty="0" smtClean="0"/>
              <a:t> </a:t>
            </a:r>
            <a:r>
              <a:rPr lang="en-US" sz="2200" dirty="0"/>
              <a:t>:</a:t>
            </a:r>
            <a:r>
              <a:rPr lang="en-US" sz="2200" dirty="0" smtClean="0"/>
              <a:t> 	Monday, </a:t>
            </a:r>
            <a:r>
              <a:rPr lang="en-US" sz="2200" dirty="0" smtClean="0"/>
              <a:t>11/17</a:t>
            </a:r>
            <a:endParaRPr lang="en-US" sz="2200" dirty="0" smtClean="0"/>
          </a:p>
          <a:p>
            <a:pPr lvl="2"/>
            <a:r>
              <a:rPr lang="en-US" sz="2200" dirty="0" err="1" smtClean="0"/>
              <a:t>Iden</a:t>
            </a:r>
            <a:endParaRPr lang="en-US" sz="2200" dirty="0" smtClean="0"/>
          </a:p>
          <a:p>
            <a:pPr lvl="2"/>
            <a:r>
              <a:rPr lang="en-US" sz="2200" dirty="0" err="1" smtClean="0"/>
              <a:t>tify</a:t>
            </a:r>
            <a:r>
              <a:rPr lang="en-US" sz="2200" dirty="0" smtClean="0"/>
              <a:t> </a:t>
            </a:r>
            <a:r>
              <a:rPr lang="en-US" sz="2200" dirty="0" smtClean="0"/>
              <a:t>top ranking candidates</a:t>
            </a:r>
          </a:p>
          <a:p>
            <a:pPr lvl="1"/>
            <a:r>
              <a:rPr lang="en-US" sz="2200" dirty="0" smtClean="0"/>
              <a:t>Panel Interviews: 		Wednesday, 11/19</a:t>
            </a:r>
          </a:p>
          <a:p>
            <a:pPr marL="2057400" lvl="8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	Friday, </a:t>
            </a:r>
            <a:r>
              <a:rPr lang="en-US" sz="2200" dirty="0" smtClean="0"/>
              <a:t>11/21</a:t>
            </a:r>
            <a:endParaRPr lang="en-US" sz="2200" dirty="0" smtClean="0"/>
          </a:p>
          <a:p>
            <a:pPr lvl="1"/>
            <a:r>
              <a:rPr lang="en-US" sz="2200" dirty="0" smtClean="0"/>
              <a:t>Reference Check </a:t>
            </a:r>
            <a:r>
              <a:rPr lang="en-US" sz="2200" dirty="0" smtClean="0"/>
              <a:t>:		Monday , 11/24</a:t>
            </a:r>
            <a:endParaRPr lang="en-US" sz="2200" dirty="0" smtClean="0"/>
          </a:p>
          <a:p>
            <a:pPr lvl="1"/>
            <a:r>
              <a:rPr lang="en-US" sz="2200" dirty="0" smtClean="0"/>
              <a:t>Deadline for Recommendation  </a:t>
            </a:r>
            <a:r>
              <a:rPr lang="en-US" sz="2200" dirty="0" smtClean="0"/>
              <a:t>to Board </a:t>
            </a:r>
            <a:r>
              <a:rPr lang="en-US" sz="2200" dirty="0" smtClean="0"/>
              <a:t>:</a:t>
            </a:r>
          </a:p>
          <a:p>
            <a:pPr marL="2057400" lvl="8" indent="0">
              <a:buNone/>
            </a:pPr>
            <a:r>
              <a:rPr lang="en-US" sz="2200" dirty="0" smtClean="0"/>
              <a:t>		Tuesday, 11/25</a:t>
            </a:r>
          </a:p>
          <a:p>
            <a:pPr marL="2057400" lvl="8" indent="0">
              <a:buNone/>
            </a:pPr>
            <a:endParaRPr lang="en-US" sz="2200" dirty="0" smtClean="0"/>
          </a:p>
          <a:p>
            <a:pPr marL="393192" lvl="1" indent="0" algn="ctr">
              <a:buNone/>
            </a:pPr>
            <a:r>
              <a:rPr lang="en-US" sz="2200" b="1" dirty="0" smtClean="0"/>
              <a:t>Last Board Meeting of the year Tuesday 12/9</a:t>
            </a:r>
            <a:endParaRPr lang="en-US" sz="2200" b="1" dirty="0" smtClean="0"/>
          </a:p>
          <a:p>
            <a:pPr marL="109728" indent="0">
              <a:buNone/>
            </a:pPr>
            <a:endParaRPr lang="en-US" b="1" dirty="0" smtClean="0"/>
          </a:p>
          <a:p>
            <a:pPr marL="109728" indent="0">
              <a:buNone/>
            </a:pP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A03-3EFE-4632-B6B7-FF701CC31AA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Dates For Request </a:t>
            </a:r>
            <a:r>
              <a:rPr lang="en-US" smtClean="0"/>
              <a:t>For Proposal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61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Monthly Utilization Reports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Year-to-date </a:t>
            </a:r>
            <a:r>
              <a:rPr lang="en-US" dirty="0"/>
              <a:t>P</a:t>
            </a:r>
            <a:r>
              <a:rPr lang="en-US" dirty="0" smtClean="0"/>
              <a:t>CCD Benefits Spending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A03-3EFE-4632-B6B7-FF701CC31AA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Peralta-August-2014-Monthly-Reports (4)_0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2"/>
            <a:ext cx="6806045" cy="880782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A03-3EFE-4632-B6B7-FF701CC31AA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Peralta-August-2014-Monthly-Reports (4)_0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2"/>
            <a:ext cx="6806045" cy="880782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A03-3EFE-4632-B6B7-FF701CC31AA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Peralta-August-2014-Monthly-Reports (4)_0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858000" cy="887505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A03-3EFE-4632-B6B7-FF701CC31AA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Peralta-August-2014-Monthly-Reports (4)_0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858000" cy="887505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A03-3EFE-4632-B6B7-FF701CC31AA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Peralta-August-2014-Monthly-Reports (4)_0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2"/>
            <a:ext cx="6806045" cy="880782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A03-3EFE-4632-B6B7-FF701CC31AA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Peralta-August-2014-Monthly-Reports (4)_0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2"/>
            <a:ext cx="6806045" cy="880782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A03-3EFE-4632-B6B7-FF701CC31AA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22402"/>
            <a:ext cx="6400800" cy="665479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300" b="1" i="1" dirty="0" smtClean="0">
                <a:latin typeface="Calibri Light" panose="020F0302020204030204" pitchFamily="34" charset="0"/>
              </a:rPr>
              <a:t>10:00 – 10:10</a:t>
            </a:r>
            <a:r>
              <a:rPr lang="en-US" sz="2300" b="1" dirty="0" smtClean="0">
                <a:latin typeface="Calibri Light" panose="020F0302020204030204" pitchFamily="34" charset="0"/>
              </a:rPr>
              <a:t>	</a:t>
            </a:r>
          </a:p>
          <a:p>
            <a:pPr marL="493776" lvl="2" indent="0">
              <a:buNone/>
            </a:pPr>
            <a:r>
              <a:rPr lang="en-US" sz="2300" b="1" i="1" dirty="0" smtClean="0">
                <a:latin typeface="Calibri Light" panose="020F0302020204030204" pitchFamily="34" charset="0"/>
              </a:rPr>
              <a:t>	Announcements and carry-forward items</a:t>
            </a:r>
          </a:p>
          <a:p>
            <a:pPr marL="1737360" indent="-514350"/>
            <a:r>
              <a:rPr lang="en-US" sz="2300" dirty="0">
                <a:latin typeface="Calibri Light" panose="020F0302020204030204" pitchFamily="34" charset="0"/>
              </a:rPr>
              <a:t>Account Balance to retirees on the self funded plan first quarter 2015</a:t>
            </a:r>
          </a:p>
          <a:p>
            <a:pPr marL="1737360" indent="-514350"/>
            <a:r>
              <a:rPr lang="en-US" sz="2300" dirty="0">
                <a:latin typeface="Calibri Light" panose="020F0302020204030204" pitchFamily="34" charset="0"/>
              </a:rPr>
              <a:t>Retiree List Serve Update</a:t>
            </a:r>
          </a:p>
          <a:p>
            <a:pPr marL="0" indent="0">
              <a:buNone/>
            </a:pPr>
            <a:endParaRPr lang="en-US" sz="2300" b="1" i="1" dirty="0" smtClean="0">
              <a:latin typeface="Calibri Light" panose="020F0302020204030204" pitchFamily="34" charset="0"/>
            </a:endParaRPr>
          </a:p>
          <a:p>
            <a:pPr marL="514350" indent="-514350">
              <a:buAutoNum type="arabicPeriod" startAt="2"/>
            </a:pPr>
            <a:r>
              <a:rPr lang="en-US" sz="2300" b="1" i="1" dirty="0" smtClean="0">
                <a:latin typeface="Calibri Light" panose="020F0302020204030204" pitchFamily="34" charset="0"/>
              </a:rPr>
              <a:t>10:10- 10:40</a:t>
            </a:r>
          </a:p>
          <a:p>
            <a:pPr marL="0" indent="0">
              <a:buNone/>
            </a:pPr>
            <a:r>
              <a:rPr lang="en-US" sz="2300" b="1" i="1" dirty="0" smtClean="0">
                <a:latin typeface="Calibri Light" panose="020F0302020204030204" pitchFamily="34" charset="0"/>
              </a:rPr>
              <a:t>	Review of immunization  coverage</a:t>
            </a:r>
          </a:p>
          <a:p>
            <a:pPr marL="0" indent="0">
              <a:buNone/>
            </a:pPr>
            <a:endParaRPr lang="en-US" sz="2300" b="1" i="1" dirty="0" smtClean="0">
              <a:latin typeface="Calibri Light" panose="020F0302020204030204" pitchFamily="34" charset="0"/>
            </a:endParaRPr>
          </a:p>
          <a:p>
            <a:pPr marL="514350" indent="-514350">
              <a:buAutoNum type="arabicPeriod" startAt="3"/>
            </a:pPr>
            <a:r>
              <a:rPr lang="en-US" sz="2300" b="1" i="1" dirty="0" smtClean="0">
                <a:latin typeface="Calibri Light" panose="020F0302020204030204" pitchFamily="34" charset="0"/>
              </a:rPr>
              <a:t>10:45-11:30</a:t>
            </a:r>
          </a:p>
          <a:p>
            <a:pPr marL="1005840" lvl="4" indent="0">
              <a:buNone/>
            </a:pPr>
            <a:r>
              <a:rPr lang="en-US" sz="2200" b="1" i="1" dirty="0" smtClean="0">
                <a:latin typeface="Calibri Light" panose="020F0302020204030204" pitchFamily="34" charset="0"/>
                <a:ea typeface="Calibri"/>
                <a:cs typeface="Times New Roman"/>
              </a:rPr>
              <a:t>Employee Benefits Insurance Broker and Consulting Services</a:t>
            </a:r>
            <a:endParaRPr lang="en-US" sz="2200" b="1" i="1" dirty="0" smtClean="0">
              <a:latin typeface="Calibri Light" panose="020F0302020204030204" pitchFamily="34" charset="0"/>
            </a:endParaRPr>
          </a:p>
          <a:p>
            <a:pPr marL="1463040" lvl="4" indent="-457200"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Scope of Services</a:t>
            </a:r>
          </a:p>
          <a:p>
            <a:pPr marL="1463040" lvl="4" indent="-457200"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Timeline</a:t>
            </a:r>
          </a:p>
          <a:p>
            <a:pPr marL="1463040" lvl="4" indent="-457200"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 Light" panose="020F0302020204030204" pitchFamily="34" charset="0"/>
              </a:rPr>
              <a:t>Next Steps</a:t>
            </a:r>
          </a:p>
          <a:p>
            <a:pPr marL="1463040" lvl="6" indent="0">
              <a:buNone/>
            </a:pPr>
            <a:endParaRPr lang="en-US" sz="2300" b="1" i="1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300" b="1" i="1" dirty="0" smtClean="0">
                <a:latin typeface="Calibri Light" panose="020F0302020204030204" pitchFamily="34" charset="0"/>
              </a:rPr>
              <a:t>4.	11:30 – 11-40	</a:t>
            </a:r>
          </a:p>
          <a:p>
            <a:pPr marL="256032" lvl="1" indent="0">
              <a:buNone/>
            </a:pPr>
            <a:r>
              <a:rPr lang="en-US" b="1" i="1" dirty="0" smtClean="0">
                <a:latin typeface="Calibri Light" panose="020F0302020204030204" pitchFamily="34" charset="0"/>
              </a:rPr>
              <a:t>	 YTD Benefits Spending, Benefits Office</a:t>
            </a:r>
          </a:p>
          <a:p>
            <a:pPr marL="514350" indent="-514350">
              <a:buFont typeface="+mj-lt"/>
              <a:buAutoNum type="arabicPeriod"/>
            </a:pPr>
            <a:endParaRPr lang="en-US" sz="2300" b="1" i="1" dirty="0" smtClean="0">
              <a:latin typeface="Calibri Light" panose="020F0302020204030204" pitchFamily="34" charset="0"/>
            </a:endParaRPr>
          </a:p>
          <a:p>
            <a:pPr marL="457200" indent="-457200">
              <a:buAutoNum type="arabicPeriod" startAt="5"/>
            </a:pPr>
            <a:r>
              <a:rPr lang="en-US" sz="2300" b="1" i="1" dirty="0" smtClean="0">
                <a:latin typeface="Calibri Light" panose="020F0302020204030204" pitchFamily="34" charset="0"/>
              </a:rPr>
              <a:t>11:40 – 11:45</a:t>
            </a:r>
          </a:p>
          <a:p>
            <a:pPr marL="0" indent="0">
              <a:buNone/>
            </a:pPr>
            <a:r>
              <a:rPr lang="en-US" sz="2300" b="1" i="1" dirty="0" smtClean="0">
                <a:latin typeface="Calibri Light" panose="020F0302020204030204" pitchFamily="34" charset="0"/>
              </a:rPr>
              <a:t>	Agenda items for next meeting, all</a:t>
            </a:r>
          </a:p>
          <a:p>
            <a:pPr marL="1291590" lvl="4" indent="-285750">
              <a:buFont typeface="Wingdings" panose="05000000000000000000" pitchFamily="2" charset="2"/>
              <a:buChar char="Ø"/>
            </a:pPr>
            <a:r>
              <a:rPr lang="en-US" sz="2100" i="1" dirty="0" smtClean="0">
                <a:latin typeface="Calibri Light" panose="020F0302020204030204" pitchFamily="34" charset="0"/>
              </a:rPr>
              <a:t>Update on  </a:t>
            </a:r>
            <a:r>
              <a:rPr lang="en-US" sz="2100" i="1" dirty="0" smtClean="0">
                <a:latin typeface="Calibri Light" panose="020F0302020204030204" pitchFamily="34" charset="0"/>
                <a:ea typeface="Calibri"/>
                <a:cs typeface="Times New Roman"/>
              </a:rPr>
              <a:t>Employee </a:t>
            </a:r>
            <a:r>
              <a:rPr lang="en-US" sz="2100" i="1" dirty="0">
                <a:latin typeface="Calibri Light" panose="020F0302020204030204" pitchFamily="34" charset="0"/>
                <a:ea typeface="Calibri"/>
                <a:cs typeface="Times New Roman"/>
              </a:rPr>
              <a:t>Benefits Insurance Broker and Consulting </a:t>
            </a:r>
            <a:r>
              <a:rPr lang="en-US" sz="2100" i="1" dirty="0" smtClean="0">
                <a:latin typeface="Calibri Light" panose="020F0302020204030204" pitchFamily="34" charset="0"/>
                <a:ea typeface="Calibri"/>
                <a:cs typeface="Times New Roman"/>
              </a:rPr>
              <a:t>Services Request for proposal</a:t>
            </a:r>
          </a:p>
          <a:p>
            <a:pPr marL="1291590" lvl="4" indent="-285750">
              <a:buFont typeface="Wingdings" panose="05000000000000000000" pitchFamily="2" charset="2"/>
              <a:buChar char="Ø"/>
            </a:pPr>
            <a:r>
              <a:rPr lang="en-US" sz="2100" i="1" dirty="0" smtClean="0">
                <a:latin typeface="Calibri Light" panose="020F0302020204030204" pitchFamily="34" charset="0"/>
                <a:cs typeface="Times New Roman"/>
              </a:rPr>
              <a:t>Flexible Benefits Open Enrollment</a:t>
            </a:r>
          </a:p>
          <a:p>
            <a:pPr marL="1291590" lvl="4" indent="-285750">
              <a:buFont typeface="Wingdings" panose="05000000000000000000" pitchFamily="2" charset="2"/>
              <a:buChar char="Ø"/>
            </a:pPr>
            <a:r>
              <a:rPr lang="en-US" sz="2100" i="1" dirty="0" smtClean="0">
                <a:latin typeface="Calibri Light" panose="020F0302020204030204" pitchFamily="34" charset="0"/>
                <a:cs typeface="Times New Roman"/>
              </a:rPr>
              <a:t>Medicare Open Enrollment for Peralta Retirees</a:t>
            </a:r>
          </a:p>
          <a:p>
            <a:pPr marL="1291590" lvl="4" indent="-285750">
              <a:buFont typeface="Wingdings" panose="05000000000000000000" pitchFamily="2" charset="2"/>
              <a:buChar char="Ø"/>
            </a:pPr>
            <a:r>
              <a:rPr lang="en-US" sz="2100" i="1" dirty="0" smtClean="0">
                <a:latin typeface="Calibri Light" panose="020F0302020204030204" pitchFamily="34" charset="0"/>
              </a:rPr>
              <a:t>Affordable Care Act</a:t>
            </a:r>
            <a:endParaRPr lang="en-US" sz="2100" i="1" dirty="0">
              <a:latin typeface="Calibri Light" panose="020F0302020204030204" pitchFamily="34" charset="0"/>
            </a:endParaRPr>
          </a:p>
          <a:p>
            <a:pPr marL="1463040" lvl="4" indent="-457200">
              <a:buFont typeface="Wingdings" panose="05000000000000000000" pitchFamily="2" charset="2"/>
              <a:buChar char="Ø"/>
            </a:pPr>
            <a:endParaRPr lang="en-US" sz="2300" b="1" i="1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2300" b="1" i="1" dirty="0" smtClean="0">
              <a:latin typeface="Calibri Light" panose="020F0302020204030204" pitchFamily="34" charset="0"/>
            </a:endParaRPr>
          </a:p>
          <a:p>
            <a:pPr lvl="1"/>
            <a:endParaRPr lang="en-US" dirty="0" smtClean="0">
              <a:latin typeface="Calibri Light" panose="020F0302020204030204" pitchFamily="34" charset="0"/>
            </a:endParaRPr>
          </a:p>
          <a:p>
            <a:pPr lvl="1"/>
            <a:endParaRPr lang="en-US" dirty="0" smtClean="0">
              <a:latin typeface="Calibri Light" panose="020F0302020204030204" pitchFamily="34" charset="0"/>
            </a:endParaRPr>
          </a:p>
          <a:p>
            <a:endParaRPr lang="en-US" sz="2300" dirty="0" smtClean="0">
              <a:latin typeface="Calibri Light" panose="020F0302020204030204" pitchFamily="34" charset="0"/>
            </a:endParaRPr>
          </a:p>
          <a:p>
            <a:endParaRPr lang="en-US" sz="2300" dirty="0">
              <a:latin typeface="Calibri Light" panose="020F0302020204030204" pitchFamily="34" charset="0"/>
            </a:endParaRPr>
          </a:p>
          <a:p>
            <a:endParaRPr lang="en-US" sz="2300" dirty="0" smtClean="0">
              <a:latin typeface="Calibri Light" panose="020F0302020204030204" pitchFamily="34" charset="0"/>
            </a:endParaRPr>
          </a:p>
          <a:p>
            <a:endParaRPr lang="en-US" sz="2300" dirty="0">
              <a:latin typeface="Calibri Light" panose="020F0302020204030204" pitchFamily="34" charset="0"/>
            </a:endParaRPr>
          </a:p>
          <a:p>
            <a:endParaRPr lang="en-US" sz="2300" dirty="0" smtClean="0">
              <a:latin typeface="Calibri Light" panose="020F0302020204030204" pitchFamily="34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6172200" cy="914400"/>
          </a:xfrm>
        </p:spPr>
        <p:txBody>
          <a:bodyPr/>
          <a:lstStyle/>
          <a:p>
            <a:pPr algn="ctr"/>
            <a:r>
              <a:rPr lang="en-US" dirty="0" smtClean="0">
                <a:effectLst/>
              </a:rPr>
              <a:t>Agenda </a:t>
            </a:r>
            <a:endParaRPr lang="en-US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5055" y="8543928"/>
            <a:ext cx="2048945" cy="486833"/>
          </a:xfrm>
        </p:spPr>
        <p:txBody>
          <a:bodyPr/>
          <a:lstStyle/>
          <a:p>
            <a:r>
              <a:rPr lang="en-US" smtClean="0"/>
              <a:t>Benefits Fringe Committee Meeting 10 16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A03-3EFE-4632-B6B7-FF701CC31AA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Peralta-August-2014-Monthly-Reports (4)_0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2"/>
            <a:ext cx="6806045" cy="880782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A03-3EFE-4632-B6B7-FF701CC31AA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Peralta-August-2014-Monthly-Reports (4)_0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2"/>
            <a:ext cx="6806045" cy="880782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A03-3EFE-4632-B6B7-FF701CC31AA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Peralta-August-2014-Monthly-Reports (4)_0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2"/>
            <a:ext cx="6806045" cy="880782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A03-3EFE-4632-B6B7-FF701CC31AA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Benefits Fringe Committee Meeting 10 16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A03-3EFE-4632-B6B7-FF701CC31AA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9" name="Content Placeholder 18" descr="Peralta-August-2014-Monthly-Reports (4)_001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" y="406400"/>
            <a:ext cx="6804025" cy="614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Peralta-August-2014-Monthly-Reports (4)_0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887505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A03-3EFE-4632-B6B7-FF701CC31AA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Peralta-August-2014-Monthly-Reports (4)_0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806046" cy="880782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A03-3EFE-4632-B6B7-FF701CC31AA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5829300" cy="24396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Agenda items for next meeting November 13, 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2819400"/>
            <a:ext cx="6038850" cy="3962400"/>
          </a:xfrm>
        </p:spPr>
        <p:txBody>
          <a:bodyPr>
            <a:normAutofit/>
          </a:bodyPr>
          <a:lstStyle/>
          <a:p>
            <a:pPr marL="1291590" lvl="4" indent="-285750" algn="l">
              <a:buClr>
                <a:srgbClr val="DA1F28"/>
              </a:buClr>
              <a:buFont typeface="Wingdings" panose="05000000000000000000" pitchFamily="2" charset="2"/>
              <a:buChar char="Ø"/>
            </a:pPr>
            <a:endParaRPr lang="en-US" sz="1600" i="1" dirty="0" smtClean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1291590" lvl="4" indent="-285750" algn="l">
              <a:buClr>
                <a:srgbClr val="DA1F28"/>
              </a:buClr>
              <a:buFont typeface="Wingdings" panose="05000000000000000000" pitchFamily="2" charset="2"/>
              <a:buChar char="Ø"/>
            </a:pPr>
            <a:r>
              <a:rPr lang="en-US" sz="1600" i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Update </a:t>
            </a:r>
            <a:r>
              <a:rPr lang="en-US" sz="1600" i="1" dirty="0">
                <a:solidFill>
                  <a:prstClr val="black"/>
                </a:solidFill>
                <a:latin typeface="Calibri Light" panose="020F0302020204030204" pitchFamily="34" charset="0"/>
              </a:rPr>
              <a:t>on  </a:t>
            </a:r>
            <a:r>
              <a:rPr lang="en-US" sz="1600" i="1" dirty="0">
                <a:solidFill>
                  <a:prstClr val="black"/>
                </a:solidFill>
                <a:latin typeface="Calibri Light" panose="020F0302020204030204" pitchFamily="34" charset="0"/>
                <a:ea typeface="Calibri"/>
                <a:cs typeface="Times New Roman"/>
              </a:rPr>
              <a:t>Employee Benefits Insurance Broker and Consulting Services Request for proposal</a:t>
            </a:r>
          </a:p>
          <a:p>
            <a:pPr marL="1291590" lvl="4" indent="-285750" algn="l">
              <a:buClr>
                <a:srgbClr val="DA1F28"/>
              </a:buClr>
              <a:buFont typeface="Wingdings" panose="05000000000000000000" pitchFamily="2" charset="2"/>
              <a:buChar char="Ø"/>
            </a:pPr>
            <a:r>
              <a:rPr lang="en-US" sz="1600" i="1" dirty="0">
                <a:solidFill>
                  <a:prstClr val="black"/>
                </a:solidFill>
                <a:latin typeface="Calibri Light" panose="020F0302020204030204" pitchFamily="34" charset="0"/>
                <a:cs typeface="Times New Roman"/>
              </a:rPr>
              <a:t>Flexible Benefits Open Enrollment</a:t>
            </a:r>
          </a:p>
          <a:p>
            <a:pPr marL="1291590" lvl="4" indent="-285750" algn="l">
              <a:buClr>
                <a:srgbClr val="DA1F28"/>
              </a:buClr>
              <a:buFont typeface="Wingdings" panose="05000000000000000000" pitchFamily="2" charset="2"/>
              <a:buChar char="Ø"/>
            </a:pPr>
            <a:r>
              <a:rPr lang="en-US" sz="1600" i="1" dirty="0">
                <a:solidFill>
                  <a:prstClr val="black"/>
                </a:solidFill>
                <a:latin typeface="Calibri Light" panose="020F0302020204030204" pitchFamily="34" charset="0"/>
                <a:cs typeface="Times New Roman"/>
              </a:rPr>
              <a:t>Medicare Open Enrollment for Peralta </a:t>
            </a:r>
            <a:r>
              <a:rPr lang="en-US" sz="1600" i="1" dirty="0" smtClean="0">
                <a:solidFill>
                  <a:prstClr val="black"/>
                </a:solidFill>
                <a:latin typeface="Calibri Light" panose="020F0302020204030204" pitchFamily="34" charset="0"/>
                <a:cs typeface="Times New Roman"/>
              </a:rPr>
              <a:t>Retirees, Wednesday, February 4, 2014 Social Security, Medicare </a:t>
            </a:r>
            <a:r>
              <a:rPr lang="en-US" sz="1600" i="1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Times New Roman"/>
              </a:rPr>
              <a:t>CoreSource</a:t>
            </a:r>
            <a:r>
              <a:rPr lang="en-US" sz="1600" i="1" dirty="0" smtClean="0">
                <a:solidFill>
                  <a:prstClr val="black"/>
                </a:solidFill>
                <a:latin typeface="Calibri Light" panose="020F0302020204030204" pitchFamily="34" charset="0"/>
                <a:cs typeface="Times New Roman"/>
              </a:rPr>
              <a:t> and Kaiser Senior Advantage Programs invited</a:t>
            </a:r>
            <a:endParaRPr lang="en-US" sz="1600" i="1" dirty="0">
              <a:solidFill>
                <a:prstClr val="black"/>
              </a:solidFill>
              <a:latin typeface="Calibri Light" panose="020F0302020204030204" pitchFamily="34" charset="0"/>
              <a:cs typeface="Times New Roman"/>
            </a:endParaRPr>
          </a:p>
          <a:p>
            <a:pPr marL="1291590" lvl="4" indent="-285750" algn="l">
              <a:buClr>
                <a:srgbClr val="DA1F28"/>
              </a:buClr>
              <a:buFont typeface="Wingdings" panose="05000000000000000000" pitchFamily="2" charset="2"/>
              <a:buChar char="Ø"/>
            </a:pPr>
            <a:r>
              <a:rPr lang="en-US" sz="1600" i="1" dirty="0">
                <a:solidFill>
                  <a:prstClr val="black"/>
                </a:solidFill>
                <a:latin typeface="Calibri Light" panose="020F0302020204030204" pitchFamily="34" charset="0"/>
              </a:rPr>
              <a:t>Affordable Care Act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A03-3EFE-4632-B6B7-FF701CC31AA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5829300" cy="2439681"/>
          </a:xfrm>
        </p:spPr>
        <p:txBody>
          <a:bodyPr/>
          <a:lstStyle/>
          <a:p>
            <a:r>
              <a:rPr lang="en-US" dirty="0" smtClean="0"/>
              <a:t>Handouts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0"/>
            <a:ext cx="5829300" cy="3581400"/>
          </a:xfrm>
        </p:spPr>
        <p:txBody>
          <a:bodyPr>
            <a:normAutofit fontScale="625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Peralta Benefit Schedule for Flu Vaccination  </a:t>
            </a:r>
            <a:r>
              <a:rPr lang="en-US" dirty="0" err="1" smtClean="0"/>
              <a:t>CoreSource</a:t>
            </a:r>
            <a:r>
              <a:rPr lang="en-US" dirty="0" smtClean="0"/>
              <a:t> &amp; Claim Form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Peralta Benefit Schedule for Flu Vaccination: CVS Health &amp; Claim Form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Kaiser “Give it your Best Shot – Knowing The Facts About The Flu Can Save Your Life”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Request </a:t>
            </a:r>
            <a:r>
              <a:rPr lang="en-US" dirty="0"/>
              <a:t>for Proposal Employee Benefits Insurance Broker and Consulting Service-Scope of </a:t>
            </a:r>
            <a:r>
              <a:rPr lang="en-US" dirty="0" smtClean="0"/>
              <a:t>Work</a:t>
            </a:r>
            <a:endParaRPr lang="en-US" dirty="0"/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September/October  </a:t>
            </a:r>
            <a:r>
              <a:rPr lang="en-US" dirty="0"/>
              <a:t>2014 </a:t>
            </a:r>
            <a:r>
              <a:rPr lang="en-US" dirty="0" smtClean="0"/>
              <a:t>Employee Benefits Everyone Newsletter</a:t>
            </a:r>
            <a:endParaRPr lang="en-US" dirty="0"/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April 24, 2014 Open Enrollment Announcement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Project Timeline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5055" y="8543928"/>
            <a:ext cx="1972745" cy="486833"/>
          </a:xfrm>
        </p:spPr>
        <p:txBody>
          <a:bodyPr/>
          <a:lstStyle/>
          <a:p>
            <a:r>
              <a:rPr lang="en-US" smtClean="0"/>
              <a:t>Benefits Fringe Committee Meeting 10 16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A03-3EFE-4632-B6B7-FF701CC31A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en-US" dirty="0"/>
              <a:t>Language reflected in spirit of all three Collective Bargaining </a:t>
            </a:r>
            <a:r>
              <a:rPr lang="en-US" dirty="0" smtClean="0"/>
              <a:t>Agreements: </a:t>
            </a:r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r>
              <a:rPr lang="en-US" i="1" dirty="0" smtClean="0"/>
              <a:t>The </a:t>
            </a:r>
            <a:r>
              <a:rPr lang="en-US" i="1" dirty="0"/>
              <a:t>parties agree that a study committee shall be established to study manners and </a:t>
            </a:r>
            <a:r>
              <a:rPr lang="en-US" i="1" dirty="0" smtClean="0"/>
              <a:t>mechanisms </a:t>
            </a:r>
            <a:r>
              <a:rPr lang="en-US" i="1" dirty="0"/>
              <a:t>which will reduce the impact of health and welfare costs to the District. The study committee shall consist of representatives from PFT, SEIU Local 1021, IUOE Local </a:t>
            </a:r>
            <a:r>
              <a:rPr lang="en-US" i="1" dirty="0" smtClean="0"/>
              <a:t>39, Management </a:t>
            </a:r>
            <a:r>
              <a:rPr lang="en-US" i="1" dirty="0"/>
              <a:t>and Retirees to review potential changes and/or modifications to health and welfare plans. The role of the Committee shall be limited to making recommendations to the unions and the District</a:t>
            </a:r>
            <a:r>
              <a:rPr lang="en-US" i="1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of the Committee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5055" y="8543928"/>
            <a:ext cx="1896545" cy="486833"/>
          </a:xfrm>
        </p:spPr>
        <p:txBody>
          <a:bodyPr/>
          <a:lstStyle/>
          <a:p>
            <a:r>
              <a:rPr lang="en-US" smtClean="0"/>
              <a:t>Benefits Fringe Committee Meeting 10 16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A03-3EFE-4632-B6B7-FF701CC31AA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6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6172200" cy="6629400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sz="2600" b="1" dirty="0" smtClean="0">
                <a:latin typeface="Calibri Light" panose="020F0302020204030204" pitchFamily="34" charset="0"/>
              </a:rPr>
              <a:t>In </a:t>
            </a:r>
            <a:r>
              <a:rPr lang="en-US" sz="2600" b="1" dirty="0">
                <a:latin typeface="Calibri Light" panose="020F0302020204030204" pitchFamily="34" charset="0"/>
              </a:rPr>
              <a:t>response to requests received by our office from </a:t>
            </a:r>
            <a:r>
              <a:rPr lang="en-US" sz="2600" b="1" dirty="0" smtClean="0">
                <a:latin typeface="Calibri Light" panose="020F0302020204030204" pitchFamily="34" charset="0"/>
              </a:rPr>
              <a:t> PCCD retirees and their family members, the District Benefits Office is pleased to that the retiree </a:t>
            </a:r>
            <a:r>
              <a:rPr lang="en-US" sz="2600" b="1" dirty="0" err="1" smtClean="0">
                <a:latin typeface="Calibri Light" panose="020F0302020204030204" pitchFamily="34" charset="0"/>
              </a:rPr>
              <a:t>listserve</a:t>
            </a:r>
            <a:r>
              <a:rPr lang="en-US" sz="2600" b="1" dirty="0" smtClean="0">
                <a:latin typeface="Calibri Light" panose="020F0302020204030204" pitchFamily="34" charset="0"/>
              </a:rPr>
              <a:t> is in place.  </a:t>
            </a:r>
          </a:p>
          <a:p>
            <a:pPr marL="109728" indent="0">
              <a:buNone/>
            </a:pPr>
            <a:r>
              <a:rPr lang="en-US" sz="2600" dirty="0">
                <a:latin typeface="Calibri Light" panose="020F0302020204030204" pitchFamily="34" charset="0"/>
              </a:rPr>
              <a:t/>
            </a:r>
            <a:br>
              <a:rPr lang="en-US" sz="2600" dirty="0">
                <a:latin typeface="Calibri Light" panose="020F0302020204030204" pitchFamily="34" charset="0"/>
              </a:rPr>
            </a:br>
            <a:r>
              <a:rPr lang="en-US" sz="2600" dirty="0" smtClean="0">
                <a:latin typeface="Calibri Light" panose="020F0302020204030204" pitchFamily="34" charset="0"/>
              </a:rPr>
              <a:t>1.  	Retirees send </a:t>
            </a:r>
            <a:r>
              <a:rPr lang="en-US" sz="2600" dirty="0">
                <a:latin typeface="Calibri Light" panose="020F0302020204030204" pitchFamily="34" charset="0"/>
              </a:rPr>
              <a:t>their requests </a:t>
            </a:r>
            <a:r>
              <a:rPr lang="en-US" sz="2600" dirty="0" smtClean="0">
                <a:latin typeface="Calibri Light" panose="020F0302020204030204" pitchFamily="34" charset="0"/>
              </a:rPr>
              <a:t>via email to </a:t>
            </a:r>
            <a:r>
              <a:rPr lang="en-US" sz="2600" dirty="0">
                <a:latin typeface="Calibri Light" panose="020F0302020204030204" pitchFamily="34" charset="0"/>
              </a:rPr>
              <a:t>email account:   </a:t>
            </a:r>
            <a:r>
              <a:rPr lang="en-US" sz="2600" dirty="0" smtClean="0">
                <a:latin typeface="Calibri Light" panose="020F0302020204030204" pitchFamily="34" charset="0"/>
                <a:hlinkClick r:id="rId2"/>
              </a:rPr>
              <a:t>retiree@peralta.edu</a:t>
            </a:r>
            <a:endParaRPr lang="en-US" sz="2600" dirty="0" smtClean="0">
              <a:latin typeface="Calibri Light" panose="020F0302020204030204" pitchFamily="34" charset="0"/>
            </a:endParaRPr>
          </a:p>
          <a:p>
            <a:pPr lvl="2"/>
            <a:r>
              <a:rPr lang="en-US" sz="2600" dirty="0" smtClean="0">
                <a:latin typeface="Calibri Light" panose="020F0302020204030204" pitchFamily="34" charset="0"/>
              </a:rPr>
              <a:t>First name</a:t>
            </a:r>
          </a:p>
          <a:p>
            <a:pPr lvl="2"/>
            <a:r>
              <a:rPr lang="en-US" sz="2600" dirty="0" smtClean="0">
                <a:latin typeface="Calibri Light" panose="020F0302020204030204" pitchFamily="34" charset="0"/>
              </a:rPr>
              <a:t>Last name</a:t>
            </a:r>
          </a:p>
          <a:p>
            <a:pPr marL="109728" indent="0" algn="ctr">
              <a:buNone/>
            </a:pPr>
            <a:r>
              <a:rPr lang="en-US" sz="2600" dirty="0" smtClean="0">
                <a:latin typeface="Calibri Light" panose="020F0302020204030204" pitchFamily="34" charset="0"/>
              </a:rPr>
              <a:t>That’s the only information we need for the email list serve!</a:t>
            </a:r>
            <a:endParaRPr lang="en-US" sz="2600" dirty="0">
              <a:latin typeface="Calibri Light" panose="020F0302020204030204" pitchFamily="34" charset="0"/>
            </a:endParaRPr>
          </a:p>
          <a:p>
            <a:endParaRPr lang="en-US" sz="2600" dirty="0">
              <a:latin typeface="Calibri Light" panose="020F0302020204030204" pitchFamily="34" charset="0"/>
            </a:endParaRPr>
          </a:p>
          <a:p>
            <a:pPr marL="109728" indent="0">
              <a:buNone/>
            </a:pPr>
            <a:r>
              <a:rPr lang="en-US" sz="2600" dirty="0" smtClean="0">
                <a:latin typeface="Calibri Light" panose="020F0302020204030204" pitchFamily="34" charset="0"/>
              </a:rPr>
              <a:t>2.	Benefits Office </a:t>
            </a:r>
            <a:r>
              <a:rPr lang="en-US" sz="2600" dirty="0">
                <a:latin typeface="Calibri Light" panose="020F0302020204030204" pitchFamily="34" charset="0"/>
              </a:rPr>
              <a:t>will </a:t>
            </a:r>
            <a:r>
              <a:rPr lang="en-US" sz="2600" dirty="0" smtClean="0">
                <a:latin typeface="Calibri Light" panose="020F0302020204030204" pitchFamily="34" charset="0"/>
              </a:rPr>
              <a:t>update the list-serve as requests are received.</a:t>
            </a:r>
            <a:endParaRPr lang="en-US" sz="2600" dirty="0">
              <a:latin typeface="Calibri Light" panose="020F0302020204030204" pitchFamily="34" charset="0"/>
            </a:endParaRPr>
          </a:p>
          <a:p>
            <a:endParaRPr lang="en-US" sz="2600" dirty="0">
              <a:latin typeface="Calibri Light" panose="020F0302020204030204" pitchFamily="34" charset="0"/>
            </a:endParaRPr>
          </a:p>
          <a:p>
            <a:pPr marL="109728" indent="0">
              <a:buNone/>
            </a:pPr>
            <a:r>
              <a:rPr lang="en-US" sz="2600" dirty="0" smtClean="0">
                <a:latin typeface="Calibri Light" panose="020F0302020204030204" pitchFamily="34" charset="0"/>
              </a:rPr>
              <a:t>3.	 The Benefits Office will send the Peralta Benefits Everyone Newsletter (and other District announcements) electronically to those on the list-serve</a:t>
            </a:r>
            <a:r>
              <a:rPr lang="en-US" dirty="0" smtClean="0"/>
              <a:t>.   </a:t>
            </a:r>
            <a:endParaRPr lang="en-US" dirty="0"/>
          </a:p>
          <a:p>
            <a:r>
              <a:rPr lang="en-US" dirty="0" smtClean="0"/>
              <a:t>Request to Peralta Retirees’ Organization: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A03-3EFE-4632-B6B7-FF701CC31AA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Retiree List Serve</a:t>
            </a:r>
            <a:br>
              <a:rPr lang="en-US" dirty="0"/>
            </a:br>
            <a:r>
              <a:rPr lang="en-US" dirty="0"/>
              <a:t>Easy as 1-2- 3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4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Statements will go out in March 2015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Benefits through February</a:t>
            </a:r>
          </a:p>
          <a:p>
            <a:pPr lvl="1"/>
            <a:r>
              <a:rPr lang="en-US" dirty="0" smtClean="0"/>
              <a:t>2 months before open enrollment in May</a:t>
            </a:r>
          </a:p>
          <a:p>
            <a:pPr lvl="1"/>
            <a:r>
              <a:rPr lang="en-US" dirty="0" smtClean="0"/>
              <a:t>Mailed to each family member</a:t>
            </a:r>
          </a:p>
          <a:p>
            <a:pPr lvl="1"/>
            <a:r>
              <a:rPr lang="en-US" dirty="0" smtClean="0"/>
              <a:t>To home address</a:t>
            </a:r>
          </a:p>
          <a:p>
            <a:pPr lvl="1"/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Pre-2004 retirees enrolled in the self funded plan have a benefit limit of $2,000,000.</a:t>
            </a:r>
          </a:p>
          <a:p>
            <a:pPr lvl="1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Grandfathered plans are not protected from the unlimited benefit  under the Affordable Care Act.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Annual Statements for the Self-funded Plan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A03-3EFE-4632-B6B7-FF701CC31AA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 to handouts 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Peralta Benefit Schedule for Flu Vaccination – </a:t>
            </a:r>
            <a:r>
              <a:rPr lang="en-US" dirty="0" err="1" smtClean="0"/>
              <a:t>CoreSource</a:t>
            </a:r>
            <a:endParaRPr lang="en-US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Peralta Benefit Schedule for Flu Vaccination – CVS Health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Other marketing piece from Kaiser- “Give it your Best Shot”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A03-3EFE-4632-B6B7-FF701CC31AA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of Immunization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58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A03-3EFE-4632-B6B7-FF701CC31AA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Change of Health &amp; Welfare Benefits Consultancy &amp; Brokerage Services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2466975"/>
            <a:ext cx="7092950" cy="420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24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Benefits Fringe Committee Meeting 10 16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A03-3EFE-4632-B6B7-FF701CC31AA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Review Scope of Service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1752600"/>
            <a:ext cx="6172200" cy="6257123"/>
          </a:xfrm>
        </p:spPr>
        <p:txBody>
          <a:bodyPr/>
          <a:lstStyle/>
          <a:p>
            <a:r>
              <a:rPr lang="en-US" dirty="0" smtClean="0"/>
              <a:t>Refer to </a:t>
            </a:r>
            <a:r>
              <a:rPr lang="en-US" i="1" dirty="0" smtClean="0"/>
              <a:t>Scope of Service (Handout 4) </a:t>
            </a:r>
            <a:r>
              <a:rPr lang="en-US" dirty="0" smtClean="0"/>
              <a:t>submitted to purchasing from the Benefits </a:t>
            </a:r>
            <a:r>
              <a:rPr lang="en-US" dirty="0"/>
              <a:t>O</a:t>
            </a:r>
            <a:r>
              <a:rPr lang="en-US" dirty="0" smtClean="0"/>
              <a:t>ffice during the week of October 6, 2014.</a:t>
            </a:r>
          </a:p>
          <a:p>
            <a:pPr lvl="1"/>
            <a:r>
              <a:rPr lang="en-US" dirty="0" smtClean="0"/>
              <a:t>Handout 5: </a:t>
            </a:r>
            <a:r>
              <a:rPr lang="en-US" i="1" dirty="0" smtClean="0"/>
              <a:t>September/October  </a:t>
            </a:r>
            <a:r>
              <a:rPr lang="en-US" i="1" dirty="0"/>
              <a:t>2014 Employee Benefits Everyone Newsletter</a:t>
            </a:r>
          </a:p>
          <a:p>
            <a:pPr lvl="1"/>
            <a:r>
              <a:rPr lang="en-US" dirty="0" smtClean="0"/>
              <a:t>Handout 6: </a:t>
            </a:r>
            <a:r>
              <a:rPr lang="en-US" i="1" dirty="0" smtClean="0"/>
              <a:t>April </a:t>
            </a:r>
            <a:r>
              <a:rPr lang="en-US" i="1" dirty="0"/>
              <a:t>24, 2014 Open Enrollment Announcement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77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22106</TotalTime>
  <Words>756</Words>
  <Application>Microsoft Office PowerPoint</Application>
  <PresentationFormat>On-screen Show (4:3)</PresentationFormat>
  <Paragraphs>178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Peralta Community College District Benefits Fringe Committee Meeting 10:00am – 11:45am</vt:lpstr>
      <vt:lpstr>Agenda </vt:lpstr>
      <vt:lpstr>Handouts</vt:lpstr>
      <vt:lpstr>Focus of the Committee</vt:lpstr>
      <vt:lpstr>    Retiree List Serve Easy as 1-2- 3     </vt:lpstr>
      <vt:lpstr>Annual Statements for the Self-funded Plan </vt:lpstr>
      <vt:lpstr>Review of Immunization Coverage</vt:lpstr>
      <vt:lpstr>Change of Health &amp; Welfare Benefits Consultancy &amp; Brokerage Services</vt:lpstr>
      <vt:lpstr>Review Scope of Service</vt:lpstr>
      <vt:lpstr>Bid Announcement Marie Hampton, PCCD  Purchasing Director</vt:lpstr>
      <vt:lpstr>Request for Proposal Process &amp; Timeline- Marie Hampton,  PCCD Purchasing  Director</vt:lpstr>
      <vt:lpstr>Proposed Dates For Request For Proposal Process</vt:lpstr>
      <vt:lpstr>Year-to-date PCCD Benefits Spending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 items for next meeting November 13, 2014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Fringe Committee</dc:title>
  <dc:creator>Jennifer Seibert</dc:creator>
  <cp:lastModifiedBy>Jennifer Seibert</cp:lastModifiedBy>
  <cp:revision>129</cp:revision>
  <cp:lastPrinted>2014-10-16T16:30:39Z</cp:lastPrinted>
  <dcterms:created xsi:type="dcterms:W3CDTF">2014-09-04T22:54:48Z</dcterms:created>
  <dcterms:modified xsi:type="dcterms:W3CDTF">2014-10-16T21:21:09Z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