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5"/>
  </p:notesMasterIdLst>
  <p:sldIdLst>
    <p:sldId id="256" r:id="rId2"/>
    <p:sldId id="257" r:id="rId3"/>
    <p:sldId id="267" r:id="rId4"/>
    <p:sldId id="289" r:id="rId5"/>
    <p:sldId id="280" r:id="rId6"/>
    <p:sldId id="268" r:id="rId7"/>
    <p:sldId id="271" r:id="rId8"/>
    <p:sldId id="269" r:id="rId9"/>
    <p:sldId id="270" r:id="rId10"/>
    <p:sldId id="260" r:id="rId11"/>
    <p:sldId id="277" r:id="rId12"/>
    <p:sldId id="276" r:id="rId13"/>
    <p:sldId id="281" r:id="rId14"/>
    <p:sldId id="288" r:id="rId15"/>
    <p:sldId id="272" r:id="rId16"/>
    <p:sldId id="262" r:id="rId17"/>
    <p:sldId id="263" r:id="rId18"/>
    <p:sldId id="284" r:id="rId19"/>
    <p:sldId id="291" r:id="rId20"/>
    <p:sldId id="293" r:id="rId21"/>
    <p:sldId id="287" r:id="rId22"/>
    <p:sldId id="292" r:id="rId23"/>
    <p:sldId id="265" r:id="rId24"/>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91" d="100"/>
          <a:sy n="91" d="100"/>
        </p:scale>
        <p:origin x="84" y="39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Revenues/Subsidies/Offsets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14-15</c:v>
                </c:pt>
              </c:strCache>
            </c:strRef>
          </c:tx>
          <c:spPr>
            <a:solidFill>
              <a:schemeClr val="accent1"/>
            </a:solidFill>
            <a:ln>
              <a:noFill/>
            </a:ln>
            <a:effectLst/>
          </c:spPr>
          <c:invertIfNegative val="0"/>
          <c:cat>
            <c:strRef>
              <c:f>Sheet1!$A$2:$A$5</c:f>
              <c:strCache>
                <c:ptCount val="4"/>
                <c:pt idx="0">
                  <c:v>Receipts/Stop Loss/Provider refunds</c:v>
                </c:pt>
                <c:pt idx="1">
                  <c:v>Payroll Deductions </c:v>
                </c:pt>
                <c:pt idx="2">
                  <c:v>Medicare Drug Subsidy </c:v>
                </c:pt>
                <c:pt idx="3">
                  <c:v>Total</c:v>
                </c:pt>
              </c:strCache>
            </c:strRef>
          </c:cat>
          <c:val>
            <c:numRef>
              <c:f>Sheet1!$B$2:$B$5</c:f>
              <c:numCache>
                <c:formatCode>General</c:formatCode>
                <c:ptCount val="4"/>
                <c:pt idx="0">
                  <c:v>442886</c:v>
                </c:pt>
                <c:pt idx="1">
                  <c:v>871520</c:v>
                </c:pt>
                <c:pt idx="2">
                  <c:v>283382</c:v>
                </c:pt>
                <c:pt idx="3">
                  <c:v>1597788</c:v>
                </c:pt>
              </c:numCache>
            </c:numRef>
          </c:val>
        </c:ser>
        <c:ser>
          <c:idx val="1"/>
          <c:order val="1"/>
          <c:tx>
            <c:strRef>
              <c:f>Sheet1!$C$1</c:f>
              <c:strCache>
                <c:ptCount val="1"/>
                <c:pt idx="0">
                  <c:v>15-16</c:v>
                </c:pt>
              </c:strCache>
            </c:strRef>
          </c:tx>
          <c:spPr>
            <a:solidFill>
              <a:schemeClr val="accent2"/>
            </a:solidFill>
            <a:ln>
              <a:noFill/>
            </a:ln>
            <a:effectLst/>
          </c:spPr>
          <c:invertIfNegative val="0"/>
          <c:cat>
            <c:strRef>
              <c:f>Sheet1!$A$2:$A$5</c:f>
              <c:strCache>
                <c:ptCount val="4"/>
                <c:pt idx="0">
                  <c:v>Receipts/Stop Loss/Provider refunds</c:v>
                </c:pt>
                <c:pt idx="1">
                  <c:v>Payroll Deductions </c:v>
                </c:pt>
                <c:pt idx="2">
                  <c:v>Medicare Drug Subsidy </c:v>
                </c:pt>
                <c:pt idx="3">
                  <c:v>Total</c:v>
                </c:pt>
              </c:strCache>
            </c:strRef>
          </c:cat>
          <c:val>
            <c:numRef>
              <c:f>Sheet1!$C$2:$C$5</c:f>
              <c:numCache>
                <c:formatCode>General</c:formatCode>
                <c:ptCount val="4"/>
                <c:pt idx="0">
                  <c:v>1442029</c:v>
                </c:pt>
                <c:pt idx="1">
                  <c:v>812843</c:v>
                </c:pt>
                <c:pt idx="2">
                  <c:v>313249</c:v>
                </c:pt>
                <c:pt idx="3">
                  <c:v>2568121</c:v>
                </c:pt>
              </c:numCache>
            </c:numRef>
          </c:val>
        </c:ser>
        <c:dLbls>
          <c:showLegendKey val="0"/>
          <c:showVal val="0"/>
          <c:showCatName val="0"/>
          <c:showSerName val="0"/>
          <c:showPercent val="0"/>
          <c:showBubbleSize val="0"/>
        </c:dLbls>
        <c:gapWidth val="219"/>
        <c:overlap val="-27"/>
        <c:axId val="293870256"/>
        <c:axId val="254047584"/>
      </c:barChart>
      <c:catAx>
        <c:axId val="29387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4047584"/>
        <c:crosses val="autoZero"/>
        <c:auto val="1"/>
        <c:lblAlgn val="ctr"/>
        <c:lblOffset val="100"/>
        <c:noMultiLvlLbl val="0"/>
      </c:catAx>
      <c:valAx>
        <c:axId val="25404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870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6321C-65C3-4FCA-A05A-1A8B4C673302}" type="doc">
      <dgm:prSet loTypeId="urn:microsoft.com/office/officeart/2005/8/layout/hChevron3" loCatId="process" qsTypeId="urn:microsoft.com/office/officeart/2005/8/quickstyle/simple1" qsCatId="simple" csTypeId="urn:microsoft.com/office/officeart/2005/8/colors/accent1_2" csCatId="accent1" phldr="1"/>
      <dgm:spPr/>
    </dgm:pt>
    <dgm:pt modelId="{D6667322-8569-4B96-85D9-FA2F6F906329}">
      <dgm:prSet phldrT="[Text]" custT="1"/>
      <dgm:spPr/>
      <dgm:t>
        <a:bodyPr/>
        <a:lstStyle/>
        <a:p>
          <a:r>
            <a:rPr lang="en-US" sz="1000" dirty="0" smtClean="0"/>
            <a:t>Initial announcement from Vice Chancellor Week of 9/9</a:t>
          </a:r>
          <a:endParaRPr lang="en-US" sz="1000" dirty="0"/>
        </a:p>
      </dgm:t>
    </dgm:pt>
    <dgm:pt modelId="{9D054F4A-B494-4ACB-8185-028EED359AA9}" type="parTrans" cxnId="{69A40F6E-D1F3-4BF5-8CC5-13896BBA82AC}">
      <dgm:prSet/>
      <dgm:spPr/>
      <dgm:t>
        <a:bodyPr/>
        <a:lstStyle/>
        <a:p>
          <a:endParaRPr lang="en-US"/>
        </a:p>
      </dgm:t>
    </dgm:pt>
    <dgm:pt modelId="{19E5BD0C-8D73-47B7-A02C-4BFB8E11DDD7}" type="sibTrans" cxnId="{69A40F6E-D1F3-4BF5-8CC5-13896BBA82AC}">
      <dgm:prSet/>
      <dgm:spPr/>
      <dgm:t>
        <a:bodyPr/>
        <a:lstStyle/>
        <a:p>
          <a:endParaRPr lang="en-US"/>
        </a:p>
      </dgm:t>
    </dgm:pt>
    <dgm:pt modelId="{D77A06C5-05D6-4226-AF79-A164EEF2CF3B}">
      <dgm:prSet phldrT="[Text]" custT="1"/>
      <dgm:spPr/>
      <dgm:t>
        <a:bodyPr/>
        <a:lstStyle/>
        <a:p>
          <a:r>
            <a:rPr lang="en-US" sz="1000" dirty="0" smtClean="0"/>
            <a:t>Home mailing week of 9/16</a:t>
          </a:r>
          <a:endParaRPr lang="en-US" sz="1000" dirty="0"/>
        </a:p>
      </dgm:t>
    </dgm:pt>
    <dgm:pt modelId="{46BC1782-7816-4452-8EDA-49E9340270B7}" type="parTrans" cxnId="{6B671EA0-E01B-4AF7-A496-9BFA91F4762D}">
      <dgm:prSet/>
      <dgm:spPr/>
      <dgm:t>
        <a:bodyPr/>
        <a:lstStyle/>
        <a:p>
          <a:endParaRPr lang="en-US"/>
        </a:p>
      </dgm:t>
    </dgm:pt>
    <dgm:pt modelId="{9D5F3116-D559-469E-A42A-72DB818E30FB}" type="sibTrans" cxnId="{6B671EA0-E01B-4AF7-A496-9BFA91F4762D}">
      <dgm:prSet/>
      <dgm:spPr/>
      <dgm:t>
        <a:bodyPr/>
        <a:lstStyle/>
        <a:p>
          <a:endParaRPr lang="en-US"/>
        </a:p>
      </dgm:t>
    </dgm:pt>
    <dgm:pt modelId="{5E59E234-741E-4D64-96FB-CD2554F13974}">
      <dgm:prSet phldrT="[Text]" custT="1"/>
      <dgm:spPr/>
      <dgm:t>
        <a:bodyPr/>
        <a:lstStyle/>
        <a:p>
          <a:r>
            <a:rPr lang="en-US" sz="1000" dirty="0" smtClean="0"/>
            <a:t>Confirmations mailed and reminders mailed – Ongoing </a:t>
          </a:r>
          <a:endParaRPr lang="en-US" sz="1000" dirty="0"/>
        </a:p>
      </dgm:t>
    </dgm:pt>
    <dgm:pt modelId="{34B6A6C8-2B2E-48CB-89E7-3D70F71600BD}" type="parTrans" cxnId="{BE5BDC9E-A03C-415A-A9EE-A0064B767378}">
      <dgm:prSet/>
      <dgm:spPr/>
      <dgm:t>
        <a:bodyPr/>
        <a:lstStyle/>
        <a:p>
          <a:endParaRPr lang="en-US"/>
        </a:p>
      </dgm:t>
    </dgm:pt>
    <dgm:pt modelId="{06A72A02-AD7E-4978-83DD-AED0D85F1D75}" type="sibTrans" cxnId="{BE5BDC9E-A03C-415A-A9EE-A0064B767378}">
      <dgm:prSet/>
      <dgm:spPr/>
      <dgm:t>
        <a:bodyPr/>
        <a:lstStyle/>
        <a:p>
          <a:endParaRPr lang="en-US"/>
        </a:p>
      </dgm:t>
    </dgm:pt>
    <dgm:pt modelId="{8C8940E8-DEB3-42AD-8278-991AEE187F53}">
      <dgm:prSet custT="1"/>
      <dgm:spPr/>
      <dgm:t>
        <a:bodyPr/>
        <a:lstStyle/>
        <a:p>
          <a:r>
            <a:rPr lang="en-US" sz="1000" dirty="0" smtClean="0"/>
            <a:t>Response due </a:t>
          </a:r>
        </a:p>
        <a:p>
          <a:r>
            <a:rPr lang="en-US" sz="1000" dirty="0" smtClean="0"/>
            <a:t>10/14</a:t>
          </a:r>
          <a:endParaRPr lang="en-US" sz="1000" dirty="0"/>
        </a:p>
      </dgm:t>
    </dgm:pt>
    <dgm:pt modelId="{E174DF83-70A9-464D-9608-FFED8A6DAE59}" type="parTrans" cxnId="{EEFA4BEC-93F4-4E2B-B237-989A46997972}">
      <dgm:prSet/>
      <dgm:spPr/>
      <dgm:t>
        <a:bodyPr/>
        <a:lstStyle/>
        <a:p>
          <a:endParaRPr lang="en-US"/>
        </a:p>
      </dgm:t>
    </dgm:pt>
    <dgm:pt modelId="{3D8B8767-7864-4FC4-84F9-DF862A4F62F4}" type="sibTrans" cxnId="{EEFA4BEC-93F4-4E2B-B237-989A46997972}">
      <dgm:prSet/>
      <dgm:spPr/>
      <dgm:t>
        <a:bodyPr/>
        <a:lstStyle/>
        <a:p>
          <a:endParaRPr lang="en-US"/>
        </a:p>
      </dgm:t>
    </dgm:pt>
    <dgm:pt modelId="{BD2D8498-477D-490E-AC88-FCE11F80F439}">
      <dgm:prSet custT="1"/>
      <dgm:spPr/>
      <dgm:t>
        <a:bodyPr/>
        <a:lstStyle/>
        <a:p>
          <a:r>
            <a:rPr lang="en-US" sz="1000" dirty="0" smtClean="0"/>
            <a:t>Dependents enrollments ends due to no or incomplete response </a:t>
          </a:r>
        </a:p>
        <a:p>
          <a:r>
            <a:rPr lang="en-US" sz="1000" dirty="0" smtClean="0"/>
            <a:t>12/31/2016</a:t>
          </a:r>
          <a:endParaRPr lang="en-US" sz="1000" dirty="0"/>
        </a:p>
      </dgm:t>
    </dgm:pt>
    <dgm:pt modelId="{4AAC6D84-D6FB-4FB5-B923-2AA45365D9BD}" type="parTrans" cxnId="{B0F20728-BE19-4E50-AAE7-8D77596EC0FF}">
      <dgm:prSet/>
      <dgm:spPr/>
      <dgm:t>
        <a:bodyPr/>
        <a:lstStyle/>
        <a:p>
          <a:endParaRPr lang="en-US"/>
        </a:p>
      </dgm:t>
    </dgm:pt>
    <dgm:pt modelId="{51B7716D-9715-41EC-A368-41A813BB66D8}" type="sibTrans" cxnId="{B0F20728-BE19-4E50-AAE7-8D77596EC0FF}">
      <dgm:prSet/>
      <dgm:spPr/>
      <dgm:t>
        <a:bodyPr/>
        <a:lstStyle/>
        <a:p>
          <a:endParaRPr lang="en-US"/>
        </a:p>
      </dgm:t>
    </dgm:pt>
    <dgm:pt modelId="{53D5A5AC-C97D-4AFB-AD05-B90E63E0958C}" type="pres">
      <dgm:prSet presAssocID="{8136321C-65C3-4FCA-A05A-1A8B4C673302}" presName="Name0" presStyleCnt="0">
        <dgm:presLayoutVars>
          <dgm:dir/>
          <dgm:resizeHandles val="exact"/>
        </dgm:presLayoutVars>
      </dgm:prSet>
      <dgm:spPr/>
    </dgm:pt>
    <dgm:pt modelId="{52C72A42-40C4-4EF2-8756-FFF63CBFAEA8}" type="pres">
      <dgm:prSet presAssocID="{D6667322-8569-4B96-85D9-FA2F6F906329}" presName="parTxOnly" presStyleLbl="node1" presStyleIdx="0" presStyleCnt="5" custScaleX="103495" custScaleY="104942">
        <dgm:presLayoutVars>
          <dgm:bulletEnabled val="1"/>
        </dgm:presLayoutVars>
      </dgm:prSet>
      <dgm:spPr/>
      <dgm:t>
        <a:bodyPr/>
        <a:lstStyle/>
        <a:p>
          <a:endParaRPr lang="en-US"/>
        </a:p>
      </dgm:t>
    </dgm:pt>
    <dgm:pt modelId="{4D030E27-36E9-4B16-BE7D-1FE567423000}" type="pres">
      <dgm:prSet presAssocID="{19E5BD0C-8D73-47B7-A02C-4BFB8E11DDD7}" presName="parSpace" presStyleCnt="0"/>
      <dgm:spPr/>
    </dgm:pt>
    <dgm:pt modelId="{CDF85BF9-32BB-4A09-A2D7-1A85C31F86B3}" type="pres">
      <dgm:prSet presAssocID="{D77A06C5-05D6-4226-AF79-A164EEF2CF3B}" presName="parTxOnly" presStyleLbl="node1" presStyleIdx="1" presStyleCnt="5" custScaleX="106801" custScaleY="103266" custLinFactNeighborX="8291" custLinFactNeighborY="0">
        <dgm:presLayoutVars>
          <dgm:bulletEnabled val="1"/>
        </dgm:presLayoutVars>
      </dgm:prSet>
      <dgm:spPr/>
      <dgm:t>
        <a:bodyPr/>
        <a:lstStyle/>
        <a:p>
          <a:endParaRPr lang="en-US"/>
        </a:p>
      </dgm:t>
    </dgm:pt>
    <dgm:pt modelId="{96418C35-8B6F-436D-9AB2-E917019BDAC2}" type="pres">
      <dgm:prSet presAssocID="{9D5F3116-D559-469E-A42A-72DB818E30FB}" presName="parSpace" presStyleCnt="0"/>
      <dgm:spPr/>
    </dgm:pt>
    <dgm:pt modelId="{C61BCAAB-4E98-42C9-B536-DC60657C8DB7}" type="pres">
      <dgm:prSet presAssocID="{8C8940E8-DEB3-42AD-8278-991AEE187F53}" presName="parTxOnly" presStyleLbl="node1" presStyleIdx="2" presStyleCnt="5" custScaleX="103870" custScaleY="104491">
        <dgm:presLayoutVars>
          <dgm:bulletEnabled val="1"/>
        </dgm:presLayoutVars>
      </dgm:prSet>
      <dgm:spPr/>
      <dgm:t>
        <a:bodyPr/>
        <a:lstStyle/>
        <a:p>
          <a:endParaRPr lang="en-US"/>
        </a:p>
      </dgm:t>
    </dgm:pt>
    <dgm:pt modelId="{4D02F589-B974-4F91-A5F7-719D9E49F023}" type="pres">
      <dgm:prSet presAssocID="{3D8B8767-7864-4FC4-84F9-DF862A4F62F4}" presName="parSpace" presStyleCnt="0"/>
      <dgm:spPr/>
    </dgm:pt>
    <dgm:pt modelId="{84FE41B6-4AC4-41F3-9E89-4003220AA976}" type="pres">
      <dgm:prSet presAssocID="{5E59E234-741E-4D64-96FB-CD2554F13974}" presName="parTxOnly" presStyleLbl="node1" presStyleIdx="3" presStyleCnt="5" custScaleX="104156" custScaleY="103507">
        <dgm:presLayoutVars>
          <dgm:bulletEnabled val="1"/>
        </dgm:presLayoutVars>
      </dgm:prSet>
      <dgm:spPr/>
      <dgm:t>
        <a:bodyPr/>
        <a:lstStyle/>
        <a:p>
          <a:endParaRPr lang="en-US"/>
        </a:p>
      </dgm:t>
    </dgm:pt>
    <dgm:pt modelId="{9EE6BC60-3782-49B6-A7B2-05D94B230DB2}" type="pres">
      <dgm:prSet presAssocID="{06A72A02-AD7E-4978-83DD-AED0D85F1D75}" presName="parSpace" presStyleCnt="0"/>
      <dgm:spPr/>
    </dgm:pt>
    <dgm:pt modelId="{591BF768-ABBE-4F9D-A9FF-219E3CA699F5}" type="pres">
      <dgm:prSet presAssocID="{BD2D8498-477D-490E-AC88-FCE11F80F439}" presName="parTxOnly" presStyleLbl="node1" presStyleIdx="4" presStyleCnt="5" custScaleX="108165" custScaleY="103527">
        <dgm:presLayoutVars>
          <dgm:bulletEnabled val="1"/>
        </dgm:presLayoutVars>
      </dgm:prSet>
      <dgm:spPr/>
      <dgm:t>
        <a:bodyPr/>
        <a:lstStyle/>
        <a:p>
          <a:endParaRPr lang="en-US"/>
        </a:p>
      </dgm:t>
    </dgm:pt>
  </dgm:ptLst>
  <dgm:cxnLst>
    <dgm:cxn modelId="{6B671EA0-E01B-4AF7-A496-9BFA91F4762D}" srcId="{8136321C-65C3-4FCA-A05A-1A8B4C673302}" destId="{D77A06C5-05D6-4226-AF79-A164EEF2CF3B}" srcOrd="1" destOrd="0" parTransId="{46BC1782-7816-4452-8EDA-49E9340270B7}" sibTransId="{9D5F3116-D559-469E-A42A-72DB818E30FB}"/>
    <dgm:cxn modelId="{86674DAB-0F6D-476A-B6BA-E5F1DC7B0337}" type="presOf" srcId="{8136321C-65C3-4FCA-A05A-1A8B4C673302}" destId="{53D5A5AC-C97D-4AFB-AD05-B90E63E0958C}" srcOrd="0" destOrd="0" presId="urn:microsoft.com/office/officeart/2005/8/layout/hChevron3"/>
    <dgm:cxn modelId="{2B6A4A47-7FB6-47C4-B1EB-9D47755395DC}" type="presOf" srcId="{D6667322-8569-4B96-85D9-FA2F6F906329}" destId="{52C72A42-40C4-4EF2-8756-FFF63CBFAEA8}" srcOrd="0" destOrd="0" presId="urn:microsoft.com/office/officeart/2005/8/layout/hChevron3"/>
    <dgm:cxn modelId="{66E979B5-5CB4-4056-AFC7-2786FAC02445}" type="presOf" srcId="{8C8940E8-DEB3-42AD-8278-991AEE187F53}" destId="{C61BCAAB-4E98-42C9-B536-DC60657C8DB7}" srcOrd="0" destOrd="0" presId="urn:microsoft.com/office/officeart/2005/8/layout/hChevron3"/>
    <dgm:cxn modelId="{B0F20728-BE19-4E50-AAE7-8D77596EC0FF}" srcId="{8136321C-65C3-4FCA-A05A-1A8B4C673302}" destId="{BD2D8498-477D-490E-AC88-FCE11F80F439}" srcOrd="4" destOrd="0" parTransId="{4AAC6D84-D6FB-4FB5-B923-2AA45365D9BD}" sibTransId="{51B7716D-9715-41EC-A368-41A813BB66D8}"/>
    <dgm:cxn modelId="{492ADEE7-DE26-49AC-91F4-FDDE32145C4C}" type="presOf" srcId="{D77A06C5-05D6-4226-AF79-A164EEF2CF3B}" destId="{CDF85BF9-32BB-4A09-A2D7-1A85C31F86B3}" srcOrd="0" destOrd="0" presId="urn:microsoft.com/office/officeart/2005/8/layout/hChevron3"/>
    <dgm:cxn modelId="{AC2D5F1D-0C72-4D98-B5EE-B72A6A2FC55F}" type="presOf" srcId="{BD2D8498-477D-490E-AC88-FCE11F80F439}" destId="{591BF768-ABBE-4F9D-A9FF-219E3CA699F5}" srcOrd="0" destOrd="0" presId="urn:microsoft.com/office/officeart/2005/8/layout/hChevron3"/>
    <dgm:cxn modelId="{BE5BDC9E-A03C-415A-A9EE-A0064B767378}" srcId="{8136321C-65C3-4FCA-A05A-1A8B4C673302}" destId="{5E59E234-741E-4D64-96FB-CD2554F13974}" srcOrd="3" destOrd="0" parTransId="{34B6A6C8-2B2E-48CB-89E7-3D70F71600BD}" sibTransId="{06A72A02-AD7E-4978-83DD-AED0D85F1D75}"/>
    <dgm:cxn modelId="{69A40F6E-D1F3-4BF5-8CC5-13896BBA82AC}" srcId="{8136321C-65C3-4FCA-A05A-1A8B4C673302}" destId="{D6667322-8569-4B96-85D9-FA2F6F906329}" srcOrd="0" destOrd="0" parTransId="{9D054F4A-B494-4ACB-8185-028EED359AA9}" sibTransId="{19E5BD0C-8D73-47B7-A02C-4BFB8E11DDD7}"/>
    <dgm:cxn modelId="{07A5365A-73D7-47D1-B36C-54E6C7C5AD7A}" type="presOf" srcId="{5E59E234-741E-4D64-96FB-CD2554F13974}" destId="{84FE41B6-4AC4-41F3-9E89-4003220AA976}" srcOrd="0" destOrd="0" presId="urn:microsoft.com/office/officeart/2005/8/layout/hChevron3"/>
    <dgm:cxn modelId="{EEFA4BEC-93F4-4E2B-B237-989A46997972}" srcId="{8136321C-65C3-4FCA-A05A-1A8B4C673302}" destId="{8C8940E8-DEB3-42AD-8278-991AEE187F53}" srcOrd="2" destOrd="0" parTransId="{E174DF83-70A9-464D-9608-FFED8A6DAE59}" sibTransId="{3D8B8767-7864-4FC4-84F9-DF862A4F62F4}"/>
    <dgm:cxn modelId="{91107FBD-A11F-4F9B-9073-768069775564}" type="presParOf" srcId="{53D5A5AC-C97D-4AFB-AD05-B90E63E0958C}" destId="{52C72A42-40C4-4EF2-8756-FFF63CBFAEA8}" srcOrd="0" destOrd="0" presId="urn:microsoft.com/office/officeart/2005/8/layout/hChevron3"/>
    <dgm:cxn modelId="{0900139D-A815-47D0-8CAF-3362C5A517AD}" type="presParOf" srcId="{53D5A5AC-C97D-4AFB-AD05-B90E63E0958C}" destId="{4D030E27-36E9-4B16-BE7D-1FE567423000}" srcOrd="1" destOrd="0" presId="urn:microsoft.com/office/officeart/2005/8/layout/hChevron3"/>
    <dgm:cxn modelId="{31E1D6C3-1F82-4B54-84FC-24AFC14C2727}" type="presParOf" srcId="{53D5A5AC-C97D-4AFB-AD05-B90E63E0958C}" destId="{CDF85BF9-32BB-4A09-A2D7-1A85C31F86B3}" srcOrd="2" destOrd="0" presId="urn:microsoft.com/office/officeart/2005/8/layout/hChevron3"/>
    <dgm:cxn modelId="{13BB53F1-EC28-4665-8406-9D482F40CEDB}" type="presParOf" srcId="{53D5A5AC-C97D-4AFB-AD05-B90E63E0958C}" destId="{96418C35-8B6F-436D-9AB2-E917019BDAC2}" srcOrd="3" destOrd="0" presId="urn:microsoft.com/office/officeart/2005/8/layout/hChevron3"/>
    <dgm:cxn modelId="{6E69702A-F488-4B7A-BD75-647193808AA2}" type="presParOf" srcId="{53D5A5AC-C97D-4AFB-AD05-B90E63E0958C}" destId="{C61BCAAB-4E98-42C9-B536-DC60657C8DB7}" srcOrd="4" destOrd="0" presId="urn:microsoft.com/office/officeart/2005/8/layout/hChevron3"/>
    <dgm:cxn modelId="{DA64BCCE-A30A-4A52-A84A-748FCA5502BC}" type="presParOf" srcId="{53D5A5AC-C97D-4AFB-AD05-B90E63E0958C}" destId="{4D02F589-B974-4F91-A5F7-719D9E49F023}" srcOrd="5" destOrd="0" presId="urn:microsoft.com/office/officeart/2005/8/layout/hChevron3"/>
    <dgm:cxn modelId="{05E8511C-3527-4F20-A21B-5DE552A03960}" type="presParOf" srcId="{53D5A5AC-C97D-4AFB-AD05-B90E63E0958C}" destId="{84FE41B6-4AC4-41F3-9E89-4003220AA976}" srcOrd="6" destOrd="0" presId="urn:microsoft.com/office/officeart/2005/8/layout/hChevron3"/>
    <dgm:cxn modelId="{1D94EF1D-4730-4316-ABFF-E1136C51518C}" type="presParOf" srcId="{53D5A5AC-C97D-4AFB-AD05-B90E63E0958C}" destId="{9EE6BC60-3782-49B6-A7B2-05D94B230DB2}" srcOrd="7" destOrd="0" presId="urn:microsoft.com/office/officeart/2005/8/layout/hChevron3"/>
    <dgm:cxn modelId="{4EA90F3E-9D98-457C-BF2B-BCC621771836}" type="presParOf" srcId="{53D5A5AC-C97D-4AFB-AD05-B90E63E0958C}" destId="{591BF768-ABBE-4F9D-A9FF-219E3CA699F5}" srcOrd="8"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72A42-40C4-4EF2-8756-FFF63CBFAEA8}">
      <dsp:nvSpPr>
        <dsp:cNvPr id="0" name=""/>
        <dsp:cNvSpPr/>
      </dsp:nvSpPr>
      <dsp:spPr>
        <a:xfrm>
          <a:off x="1777" y="2342592"/>
          <a:ext cx="1968083" cy="79823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t>Initial announcement from Vice Chancellor Week of 9/9</a:t>
          </a:r>
          <a:endParaRPr lang="en-US" sz="1000" kern="1200" dirty="0"/>
        </a:p>
      </dsp:txBody>
      <dsp:txXfrm>
        <a:off x="1777" y="2342592"/>
        <a:ext cx="1768523" cy="798239"/>
      </dsp:txXfrm>
    </dsp:sp>
    <dsp:sp modelId="{CDF85BF9-32BB-4A09-A2D7-1A85C31F86B3}">
      <dsp:nvSpPr>
        <dsp:cNvPr id="0" name=""/>
        <dsp:cNvSpPr/>
      </dsp:nvSpPr>
      <dsp:spPr>
        <a:xfrm>
          <a:off x="1621069" y="2348966"/>
          <a:ext cx="2030950" cy="785491"/>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t>Home mailing week of 9/16</a:t>
          </a:r>
          <a:endParaRPr lang="en-US" sz="1000" kern="1200" dirty="0"/>
        </a:p>
      </dsp:txBody>
      <dsp:txXfrm>
        <a:off x="2013815" y="2348966"/>
        <a:ext cx="1245459" cy="785491"/>
      </dsp:txXfrm>
    </dsp:sp>
    <dsp:sp modelId="{C61BCAAB-4E98-42C9-B536-DC60657C8DB7}">
      <dsp:nvSpPr>
        <dsp:cNvPr id="0" name=""/>
        <dsp:cNvSpPr/>
      </dsp:nvSpPr>
      <dsp:spPr>
        <a:xfrm>
          <a:off x="3240162" y="2344307"/>
          <a:ext cx="1975214" cy="794809"/>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t>Response due </a:t>
          </a:r>
        </a:p>
        <a:p>
          <a:pPr lvl="0" algn="ctr" defTabSz="444500">
            <a:lnSpc>
              <a:spcPct val="90000"/>
            </a:lnSpc>
            <a:spcBef>
              <a:spcPct val="0"/>
            </a:spcBef>
            <a:spcAft>
              <a:spcPct val="35000"/>
            </a:spcAft>
          </a:pPr>
          <a:r>
            <a:rPr lang="en-US" sz="1000" kern="1200" dirty="0" smtClean="0"/>
            <a:t>10/14</a:t>
          </a:r>
          <a:endParaRPr lang="en-US" sz="1000" kern="1200" dirty="0"/>
        </a:p>
      </dsp:txBody>
      <dsp:txXfrm>
        <a:off x="3637567" y="2344307"/>
        <a:ext cx="1180405" cy="794809"/>
      </dsp:txXfrm>
    </dsp:sp>
    <dsp:sp modelId="{84FE41B6-4AC4-41F3-9E89-4003220AA976}">
      <dsp:nvSpPr>
        <dsp:cNvPr id="0" name=""/>
        <dsp:cNvSpPr/>
      </dsp:nvSpPr>
      <dsp:spPr>
        <a:xfrm>
          <a:off x="4835052" y="2348050"/>
          <a:ext cx="1980652" cy="787324"/>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t>Confirmations mailed and reminders mailed – Ongoing </a:t>
          </a:r>
          <a:endParaRPr lang="en-US" sz="1000" kern="1200" dirty="0"/>
        </a:p>
      </dsp:txBody>
      <dsp:txXfrm>
        <a:off x="5228714" y="2348050"/>
        <a:ext cx="1193328" cy="787324"/>
      </dsp:txXfrm>
    </dsp:sp>
    <dsp:sp modelId="{591BF768-ABBE-4F9D-A9FF-219E3CA699F5}">
      <dsp:nvSpPr>
        <dsp:cNvPr id="0" name=""/>
        <dsp:cNvSpPr/>
      </dsp:nvSpPr>
      <dsp:spPr>
        <a:xfrm>
          <a:off x="6435381" y="2347974"/>
          <a:ext cx="2056888" cy="787476"/>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kern="1200" dirty="0" smtClean="0"/>
            <a:t>Dependents enrollments ends due to no or incomplete response </a:t>
          </a:r>
        </a:p>
        <a:p>
          <a:pPr lvl="0" algn="ctr" defTabSz="444500">
            <a:lnSpc>
              <a:spcPct val="90000"/>
            </a:lnSpc>
            <a:spcBef>
              <a:spcPct val="0"/>
            </a:spcBef>
            <a:spcAft>
              <a:spcPct val="35000"/>
            </a:spcAft>
          </a:pPr>
          <a:r>
            <a:rPr lang="en-US" sz="1000" kern="1200" dirty="0" smtClean="0"/>
            <a:t>12/31/2016</a:t>
          </a:r>
          <a:endParaRPr lang="en-US" sz="1000" kern="1200" dirty="0"/>
        </a:p>
      </dsp:txBody>
      <dsp:txXfrm>
        <a:off x="6829119" y="2347974"/>
        <a:ext cx="1269412" cy="78747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2" y="4"/>
            <a:ext cx="3038475" cy="461963"/>
          </a:xfrm>
          <a:prstGeom prst="rect">
            <a:avLst/>
          </a:prstGeom>
        </p:spPr>
        <p:txBody>
          <a:bodyPr vert="horz" lIns="91440" tIns="45720" rIns="91440" bIns="45720" rtlCol="0"/>
          <a:lstStyle>
            <a:lvl1pPr algn="r">
              <a:defRPr sz="1200"/>
            </a:lvl1pPr>
          </a:lstStyle>
          <a:p>
            <a:fld id="{63ED1C88-91F7-439C-8824-7D74A1060A23}" type="datetimeFigureOut">
              <a:rPr lang="en-US" smtClean="0"/>
              <a:t>9/8/2016</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761413"/>
            <a:ext cx="30384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2" y="8761413"/>
            <a:ext cx="3038475" cy="461962"/>
          </a:xfrm>
          <a:prstGeom prst="rect">
            <a:avLst/>
          </a:prstGeom>
        </p:spPr>
        <p:txBody>
          <a:bodyPr vert="horz" lIns="91440" tIns="45720" rIns="91440" bIns="45720" rtlCol="0" anchor="b"/>
          <a:lstStyle>
            <a:lvl1pPr algn="r">
              <a:defRPr sz="1200"/>
            </a:lvl1pPr>
          </a:lstStyle>
          <a:p>
            <a:fld id="{AF6EBBC7-C0EA-4479-A8DA-BFA88770A881}" type="slidenum">
              <a:rPr lang="en-US" smtClean="0"/>
              <a:t>‹#›</a:t>
            </a:fld>
            <a:endParaRPr lang="en-US"/>
          </a:p>
        </p:txBody>
      </p:sp>
    </p:spTree>
    <p:extLst>
      <p:ext uri="{BB962C8B-B14F-4D97-AF65-F5344CB8AC3E}">
        <p14:creationId xmlns:p14="http://schemas.microsoft.com/office/powerpoint/2010/main" val="340160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6EBBC7-C0EA-4479-A8DA-BFA88770A881}" type="slidenum">
              <a:rPr lang="en-US" smtClean="0"/>
              <a:t>1</a:t>
            </a:fld>
            <a:endParaRPr lang="en-US"/>
          </a:p>
        </p:txBody>
      </p:sp>
    </p:spTree>
    <p:extLst>
      <p:ext uri="{BB962C8B-B14F-4D97-AF65-F5344CB8AC3E}">
        <p14:creationId xmlns:p14="http://schemas.microsoft.com/office/powerpoint/2010/main" val="162476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EBBC7-C0EA-4479-A8DA-BFA88770A881}" type="slidenum">
              <a:rPr lang="en-US" smtClean="0"/>
              <a:t>2</a:t>
            </a:fld>
            <a:endParaRPr lang="en-US" dirty="0"/>
          </a:p>
        </p:txBody>
      </p:sp>
    </p:spTree>
    <p:extLst>
      <p:ext uri="{BB962C8B-B14F-4D97-AF65-F5344CB8AC3E}">
        <p14:creationId xmlns:p14="http://schemas.microsoft.com/office/powerpoint/2010/main" val="405670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486764-DA32-4A61-8937-16E9ACF86926}"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8153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603EE-1944-4FDD-BFDB-A64524E09CF4}"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3721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E38F1-5DB8-4290-8531-E869E5FA8E3B}"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994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04B8F-59DD-4DB8-A485-173853529FED}"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1710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6D20C-6C1F-46DD-9B4C-7349A4E5C71B}"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8802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5F96F-3C75-4FD1-8AA0-14F24F25D849}"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7124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67D0D1-D162-42BE-9BD9-8BFFBA4BA48F}"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3357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905819-D7B3-4BB0-B768-040A8F358BFB}"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8378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A47A55-58F4-4C23-91F0-1176CC342D9B}"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28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C6880-7F35-4984-A73F-40177C9E23E4}"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smtClean="0"/>
              <a:t>Benefits Committee Meeting  September 8, 2016</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737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7296DB-EE11-4F93-93B2-DDC1B93BC231}" type="datetime1">
              <a:rPr lang="en-US" smtClean="0"/>
              <a:t>9/8/2016</a:t>
            </a:fld>
            <a:endParaRPr lang="en-US" dirty="0"/>
          </a:p>
        </p:txBody>
      </p:sp>
      <p:sp>
        <p:nvSpPr>
          <p:cNvPr id="6" name="Footer Placeholder 5"/>
          <p:cNvSpPr>
            <a:spLocks noGrp="1"/>
          </p:cNvSpPr>
          <p:nvPr>
            <p:ph type="ftr" sz="quarter" idx="11"/>
          </p:nvPr>
        </p:nvSpPr>
        <p:spPr/>
        <p:txBody>
          <a:bodyPr/>
          <a:lstStyle/>
          <a:p>
            <a:r>
              <a:rPr lang="en-US" smtClean="0"/>
              <a:t>Benefits Committee Meeting  September 8, 2016</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8287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152CB9-B457-4EDD-8351-D38ED5FEDDE7}" type="datetime1">
              <a:rPr lang="en-US" smtClean="0"/>
              <a:t>9/8/2016</a:t>
            </a:fld>
            <a:endParaRPr lang="en-US" dirty="0"/>
          </a:p>
        </p:txBody>
      </p:sp>
      <p:sp>
        <p:nvSpPr>
          <p:cNvPr id="8" name="Footer Placeholder 7"/>
          <p:cNvSpPr>
            <a:spLocks noGrp="1"/>
          </p:cNvSpPr>
          <p:nvPr>
            <p:ph type="ftr" sz="quarter" idx="11"/>
          </p:nvPr>
        </p:nvSpPr>
        <p:spPr/>
        <p:txBody>
          <a:bodyPr/>
          <a:lstStyle/>
          <a:p>
            <a:r>
              <a:rPr lang="en-US" smtClean="0"/>
              <a:t>Benefits Committee Meeting  September 8, 2016</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3630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6D59EA-3C8D-41D1-9314-94FDCEA02DE9}" type="datetime1">
              <a:rPr lang="en-US" smtClean="0"/>
              <a:t>9/8/2016</a:t>
            </a:fld>
            <a:endParaRPr lang="en-US" dirty="0"/>
          </a:p>
        </p:txBody>
      </p:sp>
      <p:sp>
        <p:nvSpPr>
          <p:cNvPr id="4" name="Footer Placeholder 3"/>
          <p:cNvSpPr>
            <a:spLocks noGrp="1"/>
          </p:cNvSpPr>
          <p:nvPr>
            <p:ph type="ftr" sz="quarter" idx="11"/>
          </p:nvPr>
        </p:nvSpPr>
        <p:spPr/>
        <p:txBody>
          <a:bodyPr/>
          <a:lstStyle/>
          <a:p>
            <a:r>
              <a:rPr lang="en-US" smtClean="0"/>
              <a:t>Benefits Committee Meeting  September 8, 2016</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375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C9CFA-7C24-4A31-A8F0-BF6C65AE7318}" type="datetime1">
              <a:rPr lang="en-US" smtClean="0"/>
              <a:t>9/8/2016</a:t>
            </a:fld>
            <a:endParaRPr lang="en-US" dirty="0"/>
          </a:p>
        </p:txBody>
      </p:sp>
      <p:sp>
        <p:nvSpPr>
          <p:cNvPr id="3" name="Footer Placeholder 2"/>
          <p:cNvSpPr>
            <a:spLocks noGrp="1"/>
          </p:cNvSpPr>
          <p:nvPr>
            <p:ph type="ftr" sz="quarter" idx="11"/>
          </p:nvPr>
        </p:nvSpPr>
        <p:spPr/>
        <p:txBody>
          <a:bodyPr/>
          <a:lstStyle/>
          <a:p>
            <a:r>
              <a:rPr lang="en-US" smtClean="0"/>
              <a:t>Benefits Committee Meeting  September 8, 2016</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6995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24348-9414-4681-9D7F-42AEDE15821F}" type="datetime1">
              <a:rPr lang="en-US" smtClean="0"/>
              <a:t>9/8/2016</a:t>
            </a:fld>
            <a:endParaRPr lang="en-US" dirty="0"/>
          </a:p>
        </p:txBody>
      </p:sp>
      <p:sp>
        <p:nvSpPr>
          <p:cNvPr id="6" name="Footer Placeholder 5"/>
          <p:cNvSpPr>
            <a:spLocks noGrp="1"/>
          </p:cNvSpPr>
          <p:nvPr>
            <p:ph type="ftr" sz="quarter" idx="11"/>
          </p:nvPr>
        </p:nvSpPr>
        <p:spPr/>
        <p:txBody>
          <a:bodyPr/>
          <a:lstStyle/>
          <a:p>
            <a:r>
              <a:rPr lang="en-US" smtClean="0"/>
              <a:t>Benefits Committee Meeting  September 8, 2016</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5862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Benefits Committee Meeting  September 8, 2016</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5" name="Date Placeholder 4"/>
          <p:cNvSpPr>
            <a:spLocks noGrp="1"/>
          </p:cNvSpPr>
          <p:nvPr>
            <p:ph type="dt" sz="half" idx="10"/>
          </p:nvPr>
        </p:nvSpPr>
        <p:spPr/>
        <p:txBody>
          <a:bodyPr/>
          <a:lstStyle/>
          <a:p>
            <a:fld id="{0421F71D-4E03-45E2-8DE3-135C484AE63D}" type="datetime1">
              <a:rPr lang="en-US" smtClean="0"/>
              <a:t>9/8/2016</a:t>
            </a:fld>
            <a:endParaRPr lang="en-US" dirty="0"/>
          </a:p>
        </p:txBody>
      </p:sp>
    </p:spTree>
    <p:extLst>
      <p:ext uri="{BB962C8B-B14F-4D97-AF65-F5344CB8AC3E}">
        <p14:creationId xmlns:p14="http://schemas.microsoft.com/office/powerpoint/2010/main" val="35527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7F72A2-49F3-4A19-991E-BE0D8E7BED82}" type="datetime1">
              <a:rPr lang="en-US" smtClean="0"/>
              <a:t>9/8/2016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Benefits Committee Meeting  September 8, 2016</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63403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benefits@peralta.edu" TargetMode="External"/><Relationship Id="rId7" Type="http://schemas.openxmlformats.org/officeDocument/2006/relationships/diagramQuickStyle" Target="../diagrams/quickStyle1.xml"/><Relationship Id="rId2" Type="http://schemas.openxmlformats.org/officeDocument/2006/relationships/hyperlink" Target="mailto:DependentAuditsBalt@coresource.com" TargetMode="Externa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mailto:jseibert@peralta.edu" TargetMode="Externa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5396" y="3463356"/>
            <a:ext cx="8062714" cy="1646302"/>
          </a:xfrm>
        </p:spPr>
        <p:txBody>
          <a:bodyPr/>
          <a:lstStyle/>
          <a:p>
            <a:pPr algn="ctr"/>
            <a:r>
              <a:rPr lang="en-US" sz="4000" dirty="0" smtClean="0"/>
              <a:t>Health Benefits Fringe Committee</a:t>
            </a:r>
            <a:r>
              <a:rPr lang="en-US" sz="2800" dirty="0" smtClean="0"/>
              <a:t/>
            </a:r>
            <a:br>
              <a:rPr lang="en-US" sz="2800" dirty="0" smtClean="0"/>
            </a:br>
            <a:r>
              <a:rPr lang="en-US" sz="2800" dirty="0" smtClean="0">
                <a:solidFill>
                  <a:srgbClr val="002060"/>
                </a:solidFill>
              </a:rPr>
              <a:t>(Studies the manners and mechanisms to provide cost-effective and fiscally sustainable benefits to the Peralta community of active employees, retired employees and their eligible dependents)</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smtClean="0"/>
              <a:pPr/>
              <a:t>1</a:t>
            </a:fld>
            <a:endParaRPr lang="en-US" dirty="0"/>
          </a:p>
        </p:txBody>
      </p:sp>
      <p:sp>
        <p:nvSpPr>
          <p:cNvPr id="6" name="Subtitle 5"/>
          <p:cNvSpPr>
            <a:spLocks noGrp="1"/>
          </p:cNvSpPr>
          <p:nvPr>
            <p:ph type="subTitle" idx="1"/>
          </p:nvPr>
        </p:nvSpPr>
        <p:spPr>
          <a:xfrm>
            <a:off x="1165396" y="4875791"/>
            <a:ext cx="7766936" cy="1096899"/>
          </a:xfrm>
        </p:spPr>
        <p:txBody>
          <a:bodyPr>
            <a:normAutofit lnSpcReduction="10000"/>
          </a:bodyPr>
          <a:lstStyle/>
          <a:p>
            <a:endParaRPr lang="en-US" dirty="0" smtClean="0"/>
          </a:p>
          <a:p>
            <a:endParaRPr lang="en-US" dirty="0"/>
          </a:p>
          <a:p>
            <a:r>
              <a:rPr lang="en-US" dirty="0" smtClean="0"/>
              <a:t>September 8, 2016</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900" y="563087"/>
            <a:ext cx="1360243" cy="136024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1273" r="19416" b="5855"/>
          <a:stretch/>
        </p:blipFill>
        <p:spPr>
          <a:xfrm>
            <a:off x="864447" y="118708"/>
            <a:ext cx="6993598" cy="1917881"/>
          </a:xfrm>
          <a:prstGeom prst="rect">
            <a:avLst/>
          </a:prstGeom>
        </p:spPr>
      </p:pic>
    </p:spTree>
    <p:extLst>
      <p:ext uri="{BB962C8B-B14F-4D97-AF65-F5344CB8AC3E}">
        <p14:creationId xmlns:p14="http://schemas.microsoft.com/office/powerpoint/2010/main" val="629466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181" y="1616150"/>
            <a:ext cx="6851175" cy="2094614"/>
          </a:xfrm>
        </p:spPr>
        <p:txBody>
          <a:bodyPr/>
          <a:lstStyle/>
          <a:p>
            <a:pPr algn="ctr"/>
            <a:r>
              <a:rPr lang="en-US" dirty="0" smtClean="0"/>
              <a:t>3. State of the District</a:t>
            </a:r>
            <a:br>
              <a:rPr lang="en-US" dirty="0" smtClean="0"/>
            </a:br>
            <a:r>
              <a:rPr lang="en-US" dirty="0" smtClean="0"/>
              <a:t>Budget Director, Luther Aaberge</a:t>
            </a:r>
            <a:endParaRPr lang="en-US" dirty="0"/>
          </a:p>
        </p:txBody>
      </p:sp>
      <p:sp>
        <p:nvSpPr>
          <p:cNvPr id="3" name="Content Placeholder 2"/>
          <p:cNvSpPr>
            <a:spLocks noGrp="1"/>
          </p:cNvSpPr>
          <p:nvPr>
            <p:ph idx="1"/>
          </p:nvPr>
        </p:nvSpPr>
        <p:spPr>
          <a:xfrm>
            <a:off x="1523417" y="3589574"/>
            <a:ext cx="9601200" cy="4521200"/>
          </a:xfrm>
        </p:spPr>
        <p:txBody>
          <a:bodyPr>
            <a:normAutofit/>
          </a:bodyPr>
          <a:lstStyle/>
          <a:p>
            <a:pPr marL="0" indent="0">
              <a:buNone/>
            </a:pPr>
            <a:endParaRPr lang="en-US" dirty="0" smtClean="0"/>
          </a:p>
          <a:p>
            <a:pPr marL="0" indent="0">
              <a:buNone/>
            </a:pPr>
            <a:r>
              <a:rPr lang="en-US" dirty="0" smtClean="0"/>
              <a:t>    </a:t>
            </a:r>
            <a:endParaRPr lang="en-US" b="1" dirty="0" smtClean="0"/>
          </a:p>
        </p:txBody>
      </p:sp>
      <p:sp>
        <p:nvSpPr>
          <p:cNvPr id="4" name="Slide Number Placeholder 3"/>
          <p:cNvSpPr>
            <a:spLocks noGrp="1"/>
          </p:cNvSpPr>
          <p:nvPr>
            <p:ph type="sldNum" sz="quarter" idx="12"/>
          </p:nvPr>
        </p:nvSpPr>
        <p:spPr/>
        <p:txBody>
          <a:bodyPr/>
          <a:lstStyle/>
          <a:p>
            <a:fld id="{69E57DC2-970A-4B3E-BB1C-7A09969E49DF}" type="slidenum">
              <a:rPr lang="en-US" smtClean="0"/>
              <a:t>10</a:t>
            </a:fld>
            <a:endParaRPr lang="en-US" dirty="0"/>
          </a:p>
        </p:txBody>
      </p:sp>
    </p:spTree>
    <p:extLst>
      <p:ext uri="{BB962C8B-B14F-4D97-AF65-F5344CB8AC3E}">
        <p14:creationId xmlns:p14="http://schemas.microsoft.com/office/powerpoint/2010/main" val="261756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8372"/>
            <a:ext cx="8596668" cy="1524000"/>
          </a:xfrm>
        </p:spPr>
        <p:txBody>
          <a:bodyPr>
            <a:normAutofit fontScale="90000"/>
          </a:bodyPr>
          <a:lstStyle/>
          <a:p>
            <a:r>
              <a:rPr lang="en-US" dirty="0" smtClean="0"/>
              <a:t>4.Census as of July 1, 2016: </a:t>
            </a:r>
            <a:br>
              <a:rPr lang="en-US" dirty="0" smtClean="0"/>
            </a:br>
            <a:r>
              <a:rPr lang="en-US" dirty="0" smtClean="0"/>
              <a:t>(Medical - Active Coverage)</a:t>
            </a:r>
            <a:br>
              <a:rPr lang="en-US" dirty="0" smtClean="0"/>
            </a:br>
            <a:r>
              <a:rPr lang="en-US" dirty="0" smtClean="0"/>
              <a:t>Alliant Insurance Services</a:t>
            </a:r>
            <a:endParaRPr lang="en-US" dirty="0"/>
          </a:p>
        </p:txBody>
      </p:sp>
      <p:pic>
        <p:nvPicPr>
          <p:cNvPr id="4" name="Picture 3"/>
          <p:cNvPicPr>
            <a:picLocks noChangeAspect="1"/>
          </p:cNvPicPr>
          <p:nvPr/>
        </p:nvPicPr>
        <p:blipFill>
          <a:blip r:embed="rId2"/>
          <a:stretch>
            <a:fillRect/>
          </a:stretch>
        </p:blipFill>
        <p:spPr>
          <a:xfrm>
            <a:off x="1027554" y="2380697"/>
            <a:ext cx="4584589" cy="2755631"/>
          </a:xfrm>
          <a:prstGeom prst="rect">
            <a:avLst/>
          </a:prstGeom>
        </p:spPr>
      </p:pic>
      <p:sp>
        <p:nvSpPr>
          <p:cNvPr id="9" name="Slide Number Placeholder 8"/>
          <p:cNvSpPr>
            <a:spLocks noGrp="1"/>
          </p:cNvSpPr>
          <p:nvPr>
            <p:ph type="sldNum" sz="quarter" idx="12"/>
          </p:nvPr>
        </p:nvSpPr>
        <p:spPr/>
        <p:txBody>
          <a:bodyPr/>
          <a:lstStyle/>
          <a:p>
            <a:fld id="{69E57DC2-970A-4B3E-BB1C-7A09969E49DF}" type="slidenum">
              <a:rPr lang="en-US" smtClean="0"/>
              <a:t>11</a:t>
            </a:fld>
            <a:endParaRPr lang="en-US" dirty="0"/>
          </a:p>
        </p:txBody>
      </p:sp>
      <p:pic>
        <p:nvPicPr>
          <p:cNvPr id="5" name="Picture 4"/>
          <p:cNvPicPr>
            <a:picLocks noChangeAspect="1"/>
          </p:cNvPicPr>
          <p:nvPr/>
        </p:nvPicPr>
        <p:blipFill>
          <a:blip r:embed="rId3"/>
          <a:stretch>
            <a:fillRect/>
          </a:stretch>
        </p:blipFill>
        <p:spPr>
          <a:xfrm>
            <a:off x="5999747" y="2622067"/>
            <a:ext cx="3363544" cy="2272889"/>
          </a:xfrm>
          <a:prstGeom prst="rect">
            <a:avLst/>
          </a:prstGeom>
        </p:spPr>
      </p:pic>
    </p:spTree>
    <p:extLst>
      <p:ext uri="{BB962C8B-B14F-4D97-AF65-F5344CB8AC3E}">
        <p14:creationId xmlns:p14="http://schemas.microsoft.com/office/powerpoint/2010/main" val="302053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as of July 1, </a:t>
            </a:r>
            <a:r>
              <a:rPr lang="en-US" dirty="0" smtClean="0"/>
              <a:t>2016: </a:t>
            </a:r>
            <a:br>
              <a:rPr lang="en-US" dirty="0" smtClean="0"/>
            </a:br>
            <a:r>
              <a:rPr lang="en-US" dirty="0" smtClean="0"/>
              <a:t>(Medical - Retiree Coverage)</a:t>
            </a:r>
            <a:endParaRPr lang="en-US" dirty="0"/>
          </a:p>
        </p:txBody>
      </p:sp>
      <p:pic>
        <p:nvPicPr>
          <p:cNvPr id="3" name="Picture 2"/>
          <p:cNvPicPr>
            <a:picLocks noChangeAspect="1"/>
          </p:cNvPicPr>
          <p:nvPr/>
        </p:nvPicPr>
        <p:blipFill>
          <a:blip r:embed="rId2"/>
          <a:stretch>
            <a:fillRect/>
          </a:stretch>
        </p:blipFill>
        <p:spPr>
          <a:xfrm>
            <a:off x="677334" y="2364221"/>
            <a:ext cx="4584589" cy="2755631"/>
          </a:xfrm>
          <a:prstGeom prst="rect">
            <a:avLst/>
          </a:prstGeom>
        </p:spPr>
      </p:pic>
      <p:sp>
        <p:nvSpPr>
          <p:cNvPr id="7" name="Slide Number Placeholder 6"/>
          <p:cNvSpPr>
            <a:spLocks noGrp="1"/>
          </p:cNvSpPr>
          <p:nvPr>
            <p:ph type="sldNum" sz="quarter" idx="12"/>
          </p:nvPr>
        </p:nvSpPr>
        <p:spPr/>
        <p:txBody>
          <a:bodyPr/>
          <a:lstStyle/>
          <a:p>
            <a:fld id="{69E57DC2-970A-4B3E-BB1C-7A09969E49DF}" type="slidenum">
              <a:rPr lang="en-US" smtClean="0"/>
              <a:t>12</a:t>
            </a:fld>
            <a:endParaRPr lang="en-US" dirty="0"/>
          </a:p>
        </p:txBody>
      </p:sp>
      <p:pic>
        <p:nvPicPr>
          <p:cNvPr id="6" name="Picture 5"/>
          <p:cNvPicPr>
            <a:picLocks noChangeAspect="1"/>
          </p:cNvPicPr>
          <p:nvPr/>
        </p:nvPicPr>
        <p:blipFill>
          <a:blip r:embed="rId3"/>
          <a:stretch>
            <a:fillRect/>
          </a:stretch>
        </p:blipFill>
        <p:spPr>
          <a:xfrm>
            <a:off x="5727535" y="2555466"/>
            <a:ext cx="3204797" cy="2373139"/>
          </a:xfrm>
          <a:prstGeom prst="rect">
            <a:avLst/>
          </a:prstGeom>
        </p:spPr>
      </p:pic>
    </p:spTree>
    <p:extLst>
      <p:ext uri="{BB962C8B-B14F-4D97-AF65-F5344CB8AC3E}">
        <p14:creationId xmlns:p14="http://schemas.microsoft.com/office/powerpoint/2010/main" val="363288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83354" cy="1320800"/>
          </a:xfrm>
        </p:spPr>
        <p:txBody>
          <a:bodyPr/>
          <a:lstStyle/>
          <a:p>
            <a:r>
              <a:rPr lang="en-US" dirty="0"/>
              <a:t>Census as of July 1, </a:t>
            </a:r>
            <a:r>
              <a:rPr lang="en-US" dirty="0" smtClean="0"/>
              <a:t>2016: UHC Dental </a:t>
            </a:r>
            <a:endParaRPr lang="en-US" dirty="0"/>
          </a:p>
        </p:txBody>
      </p:sp>
      <p:pic>
        <p:nvPicPr>
          <p:cNvPr id="5" name="Picture 4"/>
          <p:cNvPicPr>
            <a:picLocks noChangeAspect="1"/>
          </p:cNvPicPr>
          <p:nvPr/>
        </p:nvPicPr>
        <p:blipFill>
          <a:blip r:embed="rId2"/>
          <a:stretch>
            <a:fillRect/>
          </a:stretch>
        </p:blipFill>
        <p:spPr>
          <a:xfrm>
            <a:off x="228483" y="2364222"/>
            <a:ext cx="4584589" cy="2755631"/>
          </a:xfrm>
          <a:prstGeom prst="rect">
            <a:avLst/>
          </a:prstGeom>
        </p:spPr>
      </p:pic>
      <p:sp>
        <p:nvSpPr>
          <p:cNvPr id="9" name="Slide Number Placeholder 8"/>
          <p:cNvSpPr>
            <a:spLocks noGrp="1"/>
          </p:cNvSpPr>
          <p:nvPr>
            <p:ph type="sldNum" sz="quarter" idx="12"/>
          </p:nvPr>
        </p:nvSpPr>
        <p:spPr/>
        <p:txBody>
          <a:bodyPr/>
          <a:lstStyle/>
          <a:p>
            <a:fld id="{69E57DC2-970A-4B3E-BB1C-7A09969E49DF}" type="slidenum">
              <a:rPr lang="en-US" smtClean="0"/>
              <a:t>13</a:t>
            </a:fld>
            <a:endParaRPr lang="en-US" dirty="0"/>
          </a:p>
        </p:txBody>
      </p:sp>
      <p:pic>
        <p:nvPicPr>
          <p:cNvPr id="4" name="Picture 3"/>
          <p:cNvPicPr>
            <a:picLocks noChangeAspect="1"/>
          </p:cNvPicPr>
          <p:nvPr/>
        </p:nvPicPr>
        <p:blipFill>
          <a:blip r:embed="rId3"/>
          <a:stretch>
            <a:fillRect/>
          </a:stretch>
        </p:blipFill>
        <p:spPr>
          <a:xfrm>
            <a:off x="5125453" y="2887853"/>
            <a:ext cx="3815072" cy="1567842"/>
          </a:xfrm>
          <a:prstGeom prst="rect">
            <a:avLst/>
          </a:prstGeom>
        </p:spPr>
      </p:pic>
    </p:spTree>
    <p:extLst>
      <p:ext uri="{BB962C8B-B14F-4D97-AF65-F5344CB8AC3E}">
        <p14:creationId xmlns:p14="http://schemas.microsoft.com/office/powerpoint/2010/main" val="4015947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77334" y="609600"/>
            <a:ext cx="9083354" cy="1320800"/>
          </a:xfrm>
        </p:spPr>
        <p:txBody>
          <a:bodyPr/>
          <a:lstStyle/>
          <a:p>
            <a:r>
              <a:rPr lang="en-US" dirty="0"/>
              <a:t>Census as of July 1, </a:t>
            </a:r>
            <a:r>
              <a:rPr lang="en-US" dirty="0" smtClean="0"/>
              <a:t>2016: Delta Dental </a:t>
            </a:r>
            <a:endParaRPr lang="en-US" dirty="0"/>
          </a:p>
        </p:txBody>
      </p:sp>
      <p:pic>
        <p:nvPicPr>
          <p:cNvPr id="4" name="Picture 3"/>
          <p:cNvPicPr>
            <a:picLocks noChangeAspect="1"/>
          </p:cNvPicPr>
          <p:nvPr/>
        </p:nvPicPr>
        <p:blipFill>
          <a:blip r:embed="rId2"/>
          <a:stretch>
            <a:fillRect/>
          </a:stretch>
        </p:blipFill>
        <p:spPr>
          <a:xfrm>
            <a:off x="426192" y="2092374"/>
            <a:ext cx="4584589" cy="2755631"/>
          </a:xfrm>
          <a:prstGeom prst="rect">
            <a:avLst/>
          </a:prstGeom>
        </p:spPr>
      </p:pic>
      <p:sp>
        <p:nvSpPr>
          <p:cNvPr id="13" name="Slide Number Placeholder 12"/>
          <p:cNvSpPr>
            <a:spLocks noGrp="1"/>
          </p:cNvSpPr>
          <p:nvPr>
            <p:ph type="sldNum" sz="quarter" idx="12"/>
          </p:nvPr>
        </p:nvSpPr>
        <p:spPr/>
        <p:txBody>
          <a:bodyPr/>
          <a:lstStyle/>
          <a:p>
            <a:fld id="{69E57DC2-970A-4B3E-BB1C-7A09969E49DF}" type="slidenum">
              <a:rPr lang="en-US" smtClean="0"/>
              <a:t>14</a:t>
            </a:fld>
            <a:endParaRPr lang="en-US" dirty="0"/>
          </a:p>
        </p:txBody>
      </p:sp>
      <p:pic>
        <p:nvPicPr>
          <p:cNvPr id="14" name="Picture 13"/>
          <p:cNvPicPr>
            <a:picLocks noChangeAspect="1"/>
          </p:cNvPicPr>
          <p:nvPr/>
        </p:nvPicPr>
        <p:blipFill>
          <a:blip r:embed="rId3"/>
          <a:stretch>
            <a:fillRect/>
          </a:stretch>
        </p:blipFill>
        <p:spPr>
          <a:xfrm>
            <a:off x="5219011" y="2639348"/>
            <a:ext cx="4003869" cy="1661682"/>
          </a:xfrm>
          <a:prstGeom prst="rect">
            <a:avLst/>
          </a:prstGeom>
        </p:spPr>
      </p:pic>
    </p:spTree>
    <p:extLst>
      <p:ext uri="{BB962C8B-B14F-4D97-AF65-F5344CB8AC3E}">
        <p14:creationId xmlns:p14="http://schemas.microsoft.com/office/powerpoint/2010/main" val="2264856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51888" y="2304618"/>
            <a:ext cx="9179292" cy="3054266"/>
          </a:xfrm>
          <a:prstGeom prst="rect">
            <a:avLst/>
          </a:prstGeom>
        </p:spPr>
      </p:pic>
      <p:sp>
        <p:nvSpPr>
          <p:cNvPr id="9" name="Title 1"/>
          <p:cNvSpPr>
            <a:spLocks noGrp="1"/>
          </p:cNvSpPr>
          <p:nvPr>
            <p:ph type="title"/>
          </p:nvPr>
        </p:nvSpPr>
        <p:spPr>
          <a:xfrm>
            <a:off x="335664" y="247135"/>
            <a:ext cx="8938338" cy="675503"/>
          </a:xfrm>
        </p:spPr>
        <p:txBody>
          <a:bodyPr>
            <a:normAutofit fontScale="90000"/>
          </a:bodyPr>
          <a:lstStyle/>
          <a:p>
            <a:r>
              <a:rPr lang="en-US" dirty="0" smtClean="0"/>
              <a:t>5. Issues in Self-Funding - 2016/2017 </a:t>
            </a:r>
            <a:r>
              <a:rPr lang="en-US" dirty="0"/>
              <a:t>Plan </a:t>
            </a:r>
            <a:r>
              <a:rPr lang="en-US" dirty="0" smtClean="0"/>
              <a:t>Updates</a:t>
            </a:r>
            <a:endParaRPr lang="en-US" dirty="0"/>
          </a:p>
        </p:txBody>
      </p:sp>
      <p:sp>
        <p:nvSpPr>
          <p:cNvPr id="10" name="Content Placeholder 2"/>
          <p:cNvSpPr>
            <a:spLocks noGrp="1"/>
          </p:cNvSpPr>
          <p:nvPr>
            <p:ph idx="1"/>
          </p:nvPr>
        </p:nvSpPr>
        <p:spPr>
          <a:xfrm>
            <a:off x="778476" y="922638"/>
            <a:ext cx="8461392" cy="2100648"/>
          </a:xfrm>
        </p:spPr>
        <p:txBody>
          <a:bodyPr>
            <a:normAutofit fontScale="77500" lnSpcReduction="20000"/>
          </a:bodyPr>
          <a:lstStyle/>
          <a:p>
            <a:pPr marL="0" indent="0">
              <a:buNone/>
            </a:pPr>
            <a:endParaRPr lang="en-US" dirty="0" smtClean="0"/>
          </a:p>
          <a:p>
            <a:pPr marL="0" indent="0">
              <a:buNone/>
            </a:pPr>
            <a:r>
              <a:rPr lang="en-US" sz="3200" dirty="0"/>
              <a:t>Retiree Claims </a:t>
            </a:r>
            <a:r>
              <a:rPr lang="en-US" sz="3200" dirty="0" smtClean="0"/>
              <a:t>Adjudication process used by </a:t>
            </a:r>
            <a:r>
              <a:rPr lang="en-US" sz="3200" dirty="0" err="1" smtClean="0"/>
              <a:t>CoreSource</a:t>
            </a:r>
            <a:endParaRPr lang="en-US" sz="3200" dirty="0"/>
          </a:p>
          <a:p>
            <a:r>
              <a:rPr lang="en-US" dirty="0" smtClean="0"/>
              <a:t>Medicare coordination of claims language clarification to be consistent with adjudication protocols and based on Medicare mandate – Effective July 1, 2012 per the Collective Bargaining Agreements</a:t>
            </a:r>
          </a:p>
          <a:p>
            <a:endParaRPr lang="en-US" dirty="0" smtClean="0"/>
          </a:p>
          <a:p>
            <a:pPr marL="0" indent="0">
              <a:buNone/>
            </a:pPr>
            <a:r>
              <a:rPr lang="en-US" dirty="0" smtClean="0"/>
              <a:t> </a:t>
            </a:r>
          </a:p>
          <a:p>
            <a:pPr marL="530352" lvl="1" indent="0">
              <a:buNone/>
            </a:pPr>
            <a:endParaRPr lang="en-US" dirty="0" smtClean="0"/>
          </a:p>
        </p:txBody>
      </p:sp>
      <p:sp>
        <p:nvSpPr>
          <p:cNvPr id="2" name="Slide Number Placeholder 1"/>
          <p:cNvSpPr>
            <a:spLocks noGrp="1"/>
          </p:cNvSpPr>
          <p:nvPr>
            <p:ph type="sldNum" sz="quarter" idx="12"/>
          </p:nvPr>
        </p:nvSpPr>
        <p:spPr/>
        <p:txBody>
          <a:bodyPr/>
          <a:lstStyle/>
          <a:p>
            <a:fld id="{69E57DC2-970A-4B3E-BB1C-7A09969E49DF}" type="slidenum">
              <a:rPr lang="en-US" smtClean="0"/>
              <a:t>15</a:t>
            </a:fld>
            <a:endParaRPr lang="en-US" dirty="0"/>
          </a:p>
        </p:txBody>
      </p:sp>
      <p:sp>
        <p:nvSpPr>
          <p:cNvPr id="3" name="TextBox 2"/>
          <p:cNvSpPr txBox="1"/>
          <p:nvPr/>
        </p:nvSpPr>
        <p:spPr>
          <a:xfrm>
            <a:off x="8756821" y="2255649"/>
            <a:ext cx="660758" cy="246221"/>
          </a:xfrm>
          <a:prstGeom prst="rect">
            <a:avLst/>
          </a:prstGeom>
          <a:noFill/>
        </p:spPr>
        <p:txBody>
          <a:bodyPr wrap="none" rtlCol="0">
            <a:spAutoFit/>
          </a:bodyPr>
          <a:lstStyle/>
          <a:p>
            <a:r>
              <a:rPr lang="en-US" sz="1000" dirty="0" smtClean="0"/>
              <a:t>Options </a:t>
            </a:r>
            <a:endParaRPr lang="en-US" sz="1000" dirty="0"/>
          </a:p>
        </p:txBody>
      </p:sp>
    </p:spTree>
    <p:extLst>
      <p:ext uri="{BB962C8B-B14F-4D97-AF65-F5344CB8AC3E}">
        <p14:creationId xmlns:p14="http://schemas.microsoft.com/office/powerpoint/2010/main" val="3869231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3741"/>
          </a:xfrm>
        </p:spPr>
        <p:txBody>
          <a:bodyPr/>
          <a:lstStyle/>
          <a:p>
            <a:r>
              <a:rPr lang="en-US" dirty="0"/>
              <a:t>2016/2017 Plan Updates </a:t>
            </a:r>
          </a:p>
        </p:txBody>
      </p:sp>
      <p:sp>
        <p:nvSpPr>
          <p:cNvPr id="3" name="Content Placeholder 2"/>
          <p:cNvSpPr>
            <a:spLocks noGrp="1"/>
          </p:cNvSpPr>
          <p:nvPr>
            <p:ph idx="1"/>
          </p:nvPr>
        </p:nvSpPr>
        <p:spPr>
          <a:xfrm>
            <a:off x="493987" y="1485385"/>
            <a:ext cx="9806152" cy="4521200"/>
          </a:xfrm>
        </p:spPr>
        <p:txBody>
          <a:bodyPr>
            <a:normAutofit/>
          </a:bodyPr>
          <a:lstStyle/>
          <a:p>
            <a:pPr marL="0" indent="0">
              <a:buNone/>
            </a:pPr>
            <a:r>
              <a:rPr lang="en-US" sz="3200" dirty="0"/>
              <a:t>Flexible Benefits Plan </a:t>
            </a:r>
            <a:r>
              <a:rPr lang="en-US" sz="3200" dirty="0" smtClean="0"/>
              <a:t>Enhancements</a:t>
            </a:r>
            <a:endParaRPr lang="en-US" sz="3200" dirty="0"/>
          </a:p>
          <a:p>
            <a:r>
              <a:rPr lang="en-US" dirty="0" smtClean="0"/>
              <a:t>Open enrollment starts November 1</a:t>
            </a:r>
            <a:r>
              <a:rPr lang="en-US" baseline="30000" dirty="0" smtClean="0"/>
              <a:t>st</a:t>
            </a:r>
            <a:r>
              <a:rPr lang="en-US" dirty="0" smtClean="0"/>
              <a:t>  through 31</a:t>
            </a:r>
            <a:r>
              <a:rPr lang="en-US" baseline="30000" dirty="0" smtClean="0"/>
              <a:t>st</a:t>
            </a:r>
            <a:r>
              <a:rPr lang="en-US" dirty="0" smtClean="0"/>
              <a:t> for a January 1, 2017 effective date. </a:t>
            </a:r>
          </a:p>
          <a:p>
            <a:r>
              <a:rPr lang="en-US" dirty="0" smtClean="0"/>
              <a:t>PDC debit card will be issued to those who enroll effective January 1, 2017.</a:t>
            </a:r>
            <a:endParaRPr lang="en-US" dirty="0" smtClean="0">
              <a:solidFill>
                <a:srgbClr val="FF0000"/>
              </a:solidFill>
            </a:endParaRPr>
          </a:p>
          <a:p>
            <a:r>
              <a:rPr lang="en-US" dirty="0" smtClean="0"/>
              <a:t>Adding the Pension Dynamics </a:t>
            </a:r>
            <a:r>
              <a:rPr lang="en-US" dirty="0"/>
              <a:t>Benefits Debit Card to </a:t>
            </a:r>
            <a:r>
              <a:rPr lang="en-US" dirty="0" smtClean="0"/>
              <a:t>the plan </a:t>
            </a:r>
            <a:r>
              <a:rPr lang="en-US" dirty="0"/>
              <a:t>will give you the </a:t>
            </a:r>
            <a:r>
              <a:rPr lang="en-US" dirty="0" smtClean="0"/>
              <a:t>following:</a:t>
            </a:r>
          </a:p>
          <a:p>
            <a:pPr lvl="1"/>
            <a:r>
              <a:rPr lang="en-US" dirty="0" smtClean="0"/>
              <a:t>Eligible out-of</a:t>
            </a:r>
            <a:r>
              <a:rPr lang="en-US" dirty="0"/>
              <a:t>-</a:t>
            </a:r>
            <a:r>
              <a:rPr lang="en-US" dirty="0" smtClean="0"/>
              <a:t>pocket </a:t>
            </a:r>
            <a:r>
              <a:rPr lang="en-US" dirty="0"/>
              <a:t>expenses can be paid with the one card</a:t>
            </a:r>
          </a:p>
          <a:p>
            <a:pPr lvl="1"/>
            <a:r>
              <a:rPr lang="en-US" dirty="0"/>
              <a:t>Auto substantiate most approved out of pocket FSA expenses at point of </a:t>
            </a:r>
            <a:r>
              <a:rPr lang="en-US" dirty="0" smtClean="0"/>
              <a:t>purchase </a:t>
            </a:r>
          </a:p>
          <a:p>
            <a:pPr lvl="1"/>
            <a:r>
              <a:rPr lang="en-US" dirty="0" smtClean="0"/>
              <a:t>Limit out-of</a:t>
            </a:r>
            <a:r>
              <a:rPr lang="en-US" dirty="0"/>
              <a:t>-</a:t>
            </a:r>
            <a:r>
              <a:rPr lang="en-US" dirty="0" smtClean="0"/>
              <a:t>pocket </a:t>
            </a:r>
            <a:r>
              <a:rPr lang="en-US" dirty="0"/>
              <a:t>expenses, the debit card will directly reduce the annual </a:t>
            </a:r>
            <a:r>
              <a:rPr lang="en-US" dirty="0" smtClean="0"/>
              <a:t>election</a:t>
            </a:r>
          </a:p>
          <a:p>
            <a:pPr lvl="1"/>
            <a:r>
              <a:rPr lang="en-US" dirty="0" smtClean="0"/>
              <a:t>Immediate use of accumulations</a:t>
            </a:r>
            <a:endParaRPr lang="en-US" dirty="0"/>
          </a:p>
          <a:p>
            <a:pPr marL="987552" lvl="2" indent="0">
              <a:buNone/>
            </a:pPr>
            <a:endParaRPr lang="en-US" dirty="0" smtClean="0"/>
          </a:p>
          <a:p>
            <a:pPr marL="987552" lvl="2" indent="0">
              <a:buNone/>
            </a:pPr>
            <a:endParaRPr lang="en-US" dirty="0" smtClean="0"/>
          </a:p>
        </p:txBody>
      </p:sp>
      <p:sp>
        <p:nvSpPr>
          <p:cNvPr id="4" name="Slide Number Placeholder 3"/>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2411270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6.Communications</a:t>
            </a:r>
            <a:endParaRPr lang="en-US" dirty="0"/>
          </a:p>
        </p:txBody>
      </p:sp>
      <p:sp>
        <p:nvSpPr>
          <p:cNvPr id="3" name="Content Placeholder 2"/>
          <p:cNvSpPr>
            <a:spLocks noGrp="1"/>
          </p:cNvSpPr>
          <p:nvPr>
            <p:ph idx="1"/>
          </p:nvPr>
        </p:nvSpPr>
        <p:spPr>
          <a:xfrm>
            <a:off x="243017" y="1683079"/>
            <a:ext cx="5037746" cy="4521200"/>
          </a:xfrm>
        </p:spPr>
        <p:txBody>
          <a:bodyPr>
            <a:normAutofit/>
          </a:bodyPr>
          <a:lstStyle/>
          <a:p>
            <a:endParaRPr lang="en-US" dirty="0" smtClean="0"/>
          </a:p>
          <a:p>
            <a:r>
              <a:rPr lang="en-US" dirty="0" smtClean="0"/>
              <a:t>Ben IQ Stats (May 1 –September 2)</a:t>
            </a:r>
          </a:p>
        </p:txBody>
      </p:sp>
      <p:pic>
        <p:nvPicPr>
          <p:cNvPr id="4" name="Picture 3"/>
          <p:cNvPicPr>
            <a:picLocks noChangeAspect="1"/>
          </p:cNvPicPr>
          <p:nvPr/>
        </p:nvPicPr>
        <p:blipFill>
          <a:blip r:embed="rId2"/>
          <a:stretch>
            <a:fillRect/>
          </a:stretch>
        </p:blipFill>
        <p:spPr>
          <a:xfrm>
            <a:off x="4331095" y="1114216"/>
            <a:ext cx="3796056" cy="5171254"/>
          </a:xfrm>
          <a:prstGeom prst="rect">
            <a:avLst/>
          </a:prstGeom>
          <a:solidFill>
            <a:schemeClr val="bg1"/>
          </a:solidFill>
          <a:ln>
            <a:solidFill>
              <a:schemeClr val="accent1"/>
            </a:solidFill>
          </a:ln>
        </p:spPr>
      </p:pic>
      <p:sp>
        <p:nvSpPr>
          <p:cNvPr id="5" name="Slide Number Placeholder 4"/>
          <p:cNvSpPr>
            <a:spLocks noGrp="1"/>
          </p:cNvSpPr>
          <p:nvPr>
            <p:ph type="sldNum" sz="quarter" idx="12"/>
          </p:nvPr>
        </p:nvSpPr>
        <p:spPr/>
        <p:txBody>
          <a:bodyPr/>
          <a:lstStyle/>
          <a:p>
            <a:fld id="{69E57DC2-970A-4B3E-BB1C-7A09969E49DF}" type="slidenum">
              <a:rPr lang="en-US" smtClean="0"/>
              <a:t>17</a:t>
            </a:fld>
            <a:endParaRPr lang="en-US" dirty="0"/>
          </a:p>
        </p:txBody>
      </p:sp>
    </p:spTree>
    <p:extLst>
      <p:ext uri="{BB962C8B-B14F-4D97-AF65-F5344CB8AC3E}">
        <p14:creationId xmlns:p14="http://schemas.microsoft.com/office/powerpoint/2010/main" val="1191112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269358"/>
            <a:ext cx="8596668" cy="1320800"/>
          </a:xfrm>
        </p:spPr>
        <p:txBody>
          <a:bodyPr>
            <a:normAutofit fontScale="90000"/>
          </a:bodyPr>
          <a:lstStyle/>
          <a:p>
            <a:pPr marL="571500" indent="-571500">
              <a:buFont typeface="Wingdings" panose="05000000000000000000" pitchFamily="2" charset="2"/>
              <a:buChar char="v"/>
            </a:pPr>
            <a:r>
              <a:rPr lang="en-US" dirty="0" smtClean="0"/>
              <a:t>Benefit Bridge</a:t>
            </a:r>
            <a:br>
              <a:rPr lang="en-US" dirty="0" smtClean="0"/>
            </a:br>
            <a:r>
              <a:rPr lang="en-US" dirty="0" smtClean="0"/>
              <a:t> </a:t>
            </a:r>
            <a:br>
              <a:rPr lang="en-US" dirty="0" smtClean="0"/>
            </a:br>
            <a:r>
              <a:rPr lang="en-US" dirty="0" smtClean="0"/>
              <a:t/>
            </a:r>
            <a:br>
              <a:rPr lang="en-US" dirty="0" smtClean="0"/>
            </a:br>
            <a:r>
              <a:rPr lang="en-US" sz="2000" dirty="0" smtClean="0"/>
              <a:t>Online and secure portal to enrollment and information - Requisite checklists, plan comparisons, other links to </a:t>
            </a:r>
            <a:r>
              <a:rPr lang="en-US" sz="2000" dirty="0" err="1" smtClean="0"/>
              <a:t>CalPERs,CalSTRS</a:t>
            </a:r>
            <a:r>
              <a:rPr lang="en-US" sz="2000" dirty="0" smtClean="0"/>
              <a:t>, social security and more.</a:t>
            </a:r>
            <a:br>
              <a:rPr lang="en-US" sz="2000" dirty="0" smtClean="0"/>
            </a:br>
            <a:r>
              <a:rPr lang="en-US" sz="2000" dirty="0" smtClean="0"/>
              <a:t/>
            </a:r>
            <a:br>
              <a:rPr lang="en-US" sz="2000" dirty="0" smtClean="0"/>
            </a:br>
            <a:r>
              <a:rPr lang="en-US" sz="2000" dirty="0" smtClean="0"/>
              <a:t>Reset password annually.</a:t>
            </a:r>
            <a:endParaRPr lang="en-US" sz="2000" dirty="0"/>
          </a:p>
        </p:txBody>
      </p:sp>
      <p:pic>
        <p:nvPicPr>
          <p:cNvPr id="4" name="Content Placeholder 3"/>
          <p:cNvPicPr>
            <a:picLocks noGrp="1" noChangeAspect="1"/>
          </p:cNvPicPr>
          <p:nvPr>
            <p:ph idx="1"/>
          </p:nvPr>
        </p:nvPicPr>
        <p:blipFill>
          <a:blip r:embed="rId2"/>
          <a:stretch>
            <a:fillRect/>
          </a:stretch>
        </p:blipFill>
        <p:spPr>
          <a:xfrm>
            <a:off x="4316171" y="2780747"/>
            <a:ext cx="5957982" cy="3881437"/>
          </a:xfrm>
          <a:prstGeom prst="rect">
            <a:avLst/>
          </a:prstGeom>
        </p:spPr>
      </p:pic>
      <p:sp>
        <p:nvSpPr>
          <p:cNvPr id="3" name="Slide Number Placeholder 2"/>
          <p:cNvSpPr>
            <a:spLocks noGrp="1"/>
          </p:cNvSpPr>
          <p:nvPr>
            <p:ph type="sldNum" sz="quarter" idx="12"/>
          </p:nvPr>
        </p:nvSpPr>
        <p:spPr/>
        <p:txBody>
          <a:bodyPr/>
          <a:lstStyle/>
          <a:p>
            <a:fld id="{69E57DC2-970A-4B3E-BB1C-7A09969E49DF}" type="slidenum">
              <a:rPr lang="en-US" smtClean="0"/>
              <a:t>18</a:t>
            </a:fld>
            <a:endParaRPr lang="en-US" dirty="0"/>
          </a:p>
        </p:txBody>
      </p:sp>
    </p:spTree>
    <p:extLst>
      <p:ext uri="{BB962C8B-B14F-4D97-AF65-F5344CB8AC3E}">
        <p14:creationId xmlns:p14="http://schemas.microsoft.com/office/powerpoint/2010/main" val="707549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605" y="308321"/>
            <a:ext cx="9707229" cy="1320800"/>
          </a:xfrm>
        </p:spPr>
        <p:txBody>
          <a:bodyPr>
            <a:normAutofit/>
          </a:bodyPr>
          <a:lstStyle/>
          <a:p>
            <a:r>
              <a:rPr lang="en-US" dirty="0" smtClean="0"/>
              <a:t>Online Web Resources-</a:t>
            </a:r>
            <a:r>
              <a:rPr lang="en-US" dirty="0" err="1" smtClean="0"/>
              <a:t>BenefitBridge</a:t>
            </a:r>
            <a:r>
              <a:rPr lang="en-US" dirty="0" smtClean="0"/>
              <a:t/>
            </a:r>
            <a:br>
              <a:rPr lang="en-US" dirty="0" smtClean="0"/>
            </a:br>
            <a:r>
              <a:rPr lang="en-US" sz="2000" dirty="0" smtClean="0"/>
              <a:t>(also to be added to the Benefits Landing Page by the end of the month</a:t>
            </a:r>
            <a:br>
              <a:rPr lang="en-US" sz="2000" dirty="0" smtClean="0"/>
            </a:br>
            <a:r>
              <a:rPr lang="en-US" sz="2000" dirty="0" smtClean="0"/>
              <a:t>over 250 enrollments/changes processed since go-live in 2015)</a:t>
            </a:r>
            <a:endParaRPr lang="en-US" sz="2000" dirty="0"/>
          </a:p>
        </p:txBody>
      </p:sp>
      <p:pic>
        <p:nvPicPr>
          <p:cNvPr id="8" name="Content Placeholder 7"/>
          <p:cNvPicPr>
            <a:picLocks noGrp="1" noChangeAspect="1"/>
          </p:cNvPicPr>
          <p:nvPr>
            <p:ph sz="half" idx="1"/>
          </p:nvPr>
        </p:nvPicPr>
        <p:blipFill>
          <a:blip r:embed="rId2"/>
          <a:stretch>
            <a:fillRect/>
          </a:stretch>
        </p:blipFill>
        <p:spPr>
          <a:xfrm>
            <a:off x="792606" y="1629121"/>
            <a:ext cx="4183062" cy="3880772"/>
          </a:xfrm>
          <a:prstGeom prst="rect">
            <a:avLst/>
          </a:prstGeom>
        </p:spPr>
      </p:pic>
      <p:pic>
        <p:nvPicPr>
          <p:cNvPr id="10" name="Content Placeholder 9"/>
          <p:cNvPicPr>
            <a:picLocks noGrp="1" noChangeAspect="1"/>
          </p:cNvPicPr>
          <p:nvPr>
            <p:ph sz="half" idx="2"/>
          </p:nvPr>
        </p:nvPicPr>
        <p:blipFill>
          <a:blip r:embed="rId3"/>
          <a:stretch>
            <a:fillRect/>
          </a:stretch>
        </p:blipFill>
        <p:spPr>
          <a:xfrm>
            <a:off x="5264426" y="2197769"/>
            <a:ext cx="4852937" cy="4382627"/>
          </a:xfrm>
          <a:prstGeom prst="rect">
            <a:avLst/>
          </a:prstGeom>
        </p:spPr>
      </p:pic>
      <p:sp>
        <p:nvSpPr>
          <p:cNvPr id="4" name="Slide Number Placeholder 3"/>
          <p:cNvSpPr>
            <a:spLocks noGrp="1"/>
          </p:cNvSpPr>
          <p:nvPr>
            <p:ph type="sldNum" sz="quarter" idx="12"/>
          </p:nvPr>
        </p:nvSpPr>
        <p:spPr/>
        <p:txBody>
          <a:bodyPr/>
          <a:lstStyle/>
          <a:p>
            <a:fld id="{69E57DC2-970A-4B3E-BB1C-7A09969E49DF}" type="slidenum">
              <a:rPr lang="en-US" smtClean="0"/>
              <a:t>19</a:t>
            </a:fld>
            <a:endParaRPr lang="en-US" dirty="0"/>
          </a:p>
        </p:txBody>
      </p:sp>
      <p:sp>
        <p:nvSpPr>
          <p:cNvPr id="2" name="TextBox 1"/>
          <p:cNvSpPr txBox="1"/>
          <p:nvPr/>
        </p:nvSpPr>
        <p:spPr>
          <a:xfrm>
            <a:off x="6825915" y="1629121"/>
            <a:ext cx="1364861" cy="369332"/>
          </a:xfrm>
          <a:prstGeom prst="rect">
            <a:avLst/>
          </a:prstGeom>
          <a:noFill/>
        </p:spPr>
        <p:txBody>
          <a:bodyPr wrap="none" rtlCol="0">
            <a:spAutoFit/>
          </a:bodyPr>
          <a:lstStyle/>
          <a:p>
            <a:r>
              <a:rPr lang="en-US" dirty="0" smtClean="0">
                <a:solidFill>
                  <a:srgbClr val="00B0F0"/>
                </a:solidFill>
              </a:rPr>
              <a:t>Partial List </a:t>
            </a:r>
            <a:endParaRPr lang="en-US" dirty="0">
              <a:solidFill>
                <a:srgbClr val="00B0F0"/>
              </a:solidFill>
            </a:endParaRPr>
          </a:p>
        </p:txBody>
      </p:sp>
    </p:spTree>
    <p:extLst>
      <p:ext uri="{BB962C8B-B14F-4D97-AF65-F5344CB8AC3E}">
        <p14:creationId xmlns:p14="http://schemas.microsoft.com/office/powerpoint/2010/main" val="4079193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05" y="164757"/>
            <a:ext cx="8596668" cy="1320800"/>
          </a:xfrm>
        </p:spPr>
        <p:txBody>
          <a:bodyPr/>
          <a:lstStyle/>
          <a:p>
            <a:r>
              <a:rPr lang="en-US" dirty="0" smtClean="0"/>
              <a:t>Agenda	</a:t>
            </a:r>
            <a:endParaRPr lang="en-US" dirty="0"/>
          </a:p>
        </p:txBody>
      </p:sp>
      <p:sp>
        <p:nvSpPr>
          <p:cNvPr id="3" name="Content Placeholder 2"/>
          <p:cNvSpPr>
            <a:spLocks noGrp="1"/>
          </p:cNvSpPr>
          <p:nvPr>
            <p:ph idx="1"/>
          </p:nvPr>
        </p:nvSpPr>
        <p:spPr>
          <a:xfrm>
            <a:off x="1056289" y="747038"/>
            <a:ext cx="6658304" cy="6032844"/>
          </a:xfrm>
        </p:spPr>
        <p:txBody>
          <a:bodyPr>
            <a:noAutofit/>
          </a:bodyPr>
          <a:lstStyle/>
          <a:p>
            <a:pPr>
              <a:buFont typeface="+mj-lt"/>
              <a:buAutoNum type="arabicPeriod"/>
            </a:pPr>
            <a:r>
              <a:rPr lang="en-US" sz="1200" b="1" dirty="0" smtClean="0"/>
              <a:t>Announcements-Benefits Office, Jennifer Benford Seibert, Benefits Manager</a:t>
            </a:r>
          </a:p>
          <a:p>
            <a:pPr lvl="1">
              <a:spcBef>
                <a:spcPts val="0"/>
              </a:spcBef>
              <a:buFont typeface="+mj-lt"/>
              <a:buAutoNum type="arabicPeriod"/>
            </a:pPr>
            <a:r>
              <a:rPr lang="en-US" sz="1200" dirty="0" smtClean="0"/>
              <a:t>Self Service Address Changes</a:t>
            </a:r>
          </a:p>
          <a:p>
            <a:pPr lvl="1">
              <a:spcBef>
                <a:spcPts val="0"/>
              </a:spcBef>
              <a:buFont typeface="+mj-lt"/>
              <a:buAutoNum type="arabicPeriod"/>
            </a:pPr>
            <a:r>
              <a:rPr lang="en-US" sz="1200" dirty="0" smtClean="0"/>
              <a:t>Appointment of Personal Representative</a:t>
            </a:r>
          </a:p>
          <a:p>
            <a:pPr lvl="1">
              <a:spcBef>
                <a:spcPts val="0"/>
              </a:spcBef>
              <a:buFont typeface="+mj-lt"/>
              <a:buAutoNum type="arabicPeriod"/>
            </a:pPr>
            <a:r>
              <a:rPr lang="en-US" sz="1200" dirty="0" smtClean="0"/>
              <a:t>2016 Dependent Audit  </a:t>
            </a:r>
          </a:p>
          <a:p>
            <a:pPr>
              <a:buFont typeface="+mj-lt"/>
              <a:buAutoNum type="arabicPeriod"/>
            </a:pPr>
            <a:r>
              <a:rPr lang="en-US" sz="1200" b="1" dirty="0" smtClean="0"/>
              <a:t>Benefits Office Spending Plan – Jennifer Benford Seibert, Benefits Manager</a:t>
            </a:r>
          </a:p>
          <a:p>
            <a:pPr lvl="1">
              <a:spcBef>
                <a:spcPts val="0"/>
              </a:spcBef>
              <a:buFont typeface="+mj-lt"/>
              <a:buAutoNum type="arabicPeriod"/>
            </a:pPr>
            <a:r>
              <a:rPr lang="en-US" sz="1200" dirty="0"/>
              <a:t>Benefits Office Spending </a:t>
            </a:r>
            <a:r>
              <a:rPr lang="en-US" sz="1200" dirty="0" smtClean="0"/>
              <a:t>(Fiscal Year 2014 through 2017)</a:t>
            </a:r>
            <a:endParaRPr lang="en-US" sz="1200" dirty="0"/>
          </a:p>
          <a:p>
            <a:pPr lvl="1">
              <a:spcBef>
                <a:spcPts val="0"/>
              </a:spcBef>
              <a:buFont typeface="+mj-lt"/>
              <a:buAutoNum type="arabicPeriod"/>
            </a:pPr>
            <a:r>
              <a:rPr lang="en-US" sz="1200" dirty="0"/>
              <a:t>Benefits Office Revenues</a:t>
            </a:r>
          </a:p>
          <a:p>
            <a:pPr>
              <a:buFont typeface="+mj-lt"/>
              <a:buAutoNum type="arabicPeriod"/>
            </a:pPr>
            <a:r>
              <a:rPr lang="en-US" sz="1200" b="1" dirty="0" smtClean="0"/>
              <a:t>State of the District- PCCD Finance,  Luther Aaberge-Budget Director</a:t>
            </a:r>
          </a:p>
          <a:p>
            <a:pPr>
              <a:buFont typeface="+mj-lt"/>
              <a:buAutoNum type="arabicPeriod"/>
            </a:pPr>
            <a:r>
              <a:rPr lang="en-US" sz="1200" b="1" dirty="0"/>
              <a:t>Census as of July 1, 2016 </a:t>
            </a:r>
            <a:endParaRPr lang="en-US" sz="1200" b="1" dirty="0" smtClean="0"/>
          </a:p>
          <a:p>
            <a:pPr lvl="1">
              <a:spcBef>
                <a:spcPts val="0"/>
              </a:spcBef>
              <a:buFont typeface="+mj-lt"/>
              <a:buAutoNum type="arabicPeriod"/>
            </a:pPr>
            <a:r>
              <a:rPr lang="en-US" sz="1200" dirty="0"/>
              <a:t>Active Enrollment / Retiree Enrollment </a:t>
            </a:r>
          </a:p>
          <a:p>
            <a:pPr>
              <a:buFont typeface="+mj-lt"/>
              <a:buAutoNum type="arabicPeriod"/>
            </a:pPr>
            <a:r>
              <a:rPr lang="en-US" sz="1200" b="1" dirty="0" smtClean="0">
                <a:solidFill>
                  <a:schemeClr val="tx1"/>
                </a:solidFill>
              </a:rPr>
              <a:t>Issues in Self-Funding &amp; Other Plan Updates Alliant Insurance Services</a:t>
            </a:r>
          </a:p>
          <a:p>
            <a:pPr lvl="1">
              <a:spcBef>
                <a:spcPts val="0"/>
              </a:spcBef>
              <a:buFont typeface="+mj-lt"/>
              <a:buAutoNum type="arabicPeriod"/>
            </a:pPr>
            <a:r>
              <a:rPr lang="en-US" sz="1200" dirty="0"/>
              <a:t>Medicare Claims </a:t>
            </a:r>
            <a:r>
              <a:rPr lang="en-US" sz="1200" dirty="0" smtClean="0"/>
              <a:t>Adjudication &amp; Coordination of payments</a:t>
            </a:r>
            <a:endParaRPr lang="en-US" sz="1200" dirty="0"/>
          </a:p>
          <a:p>
            <a:pPr lvl="1">
              <a:spcBef>
                <a:spcPts val="0"/>
              </a:spcBef>
              <a:buFont typeface="+mj-lt"/>
              <a:buAutoNum type="arabicPeriod"/>
            </a:pPr>
            <a:r>
              <a:rPr lang="en-US" sz="1200" dirty="0"/>
              <a:t>Flexible Benefits </a:t>
            </a:r>
            <a:r>
              <a:rPr lang="en-US" sz="1200" dirty="0" smtClean="0"/>
              <a:t>Plan</a:t>
            </a:r>
            <a:endParaRPr lang="en-US" sz="1200" dirty="0"/>
          </a:p>
          <a:p>
            <a:pPr marL="228600" indent="-228600">
              <a:buFont typeface="+mj-lt"/>
              <a:buAutoNum type="arabicPeriod"/>
            </a:pPr>
            <a:r>
              <a:rPr lang="en-US" sz="1200" b="1" dirty="0" smtClean="0">
                <a:solidFill>
                  <a:schemeClr val="tx1"/>
                </a:solidFill>
              </a:rPr>
              <a:t>Communications-Alliant Insurance Services (Consultant) &amp; Benefits Office</a:t>
            </a:r>
          </a:p>
          <a:p>
            <a:pPr marL="685800" lvl="1" indent="-228600">
              <a:spcBef>
                <a:spcPts val="0"/>
              </a:spcBef>
              <a:buFont typeface="+mj-lt"/>
              <a:buAutoNum type="arabicPeriod"/>
            </a:pPr>
            <a:r>
              <a:rPr lang="en-US" sz="1200" dirty="0"/>
              <a:t>Ben IQ usage</a:t>
            </a:r>
          </a:p>
          <a:p>
            <a:pPr marL="685800" lvl="1" indent="-228600">
              <a:spcBef>
                <a:spcPts val="0"/>
              </a:spcBef>
              <a:buFont typeface="+mj-lt"/>
              <a:buAutoNum type="arabicPeriod"/>
            </a:pPr>
            <a:r>
              <a:rPr lang="en-US" sz="1200" dirty="0"/>
              <a:t>BenefitBridge</a:t>
            </a:r>
          </a:p>
          <a:p>
            <a:pPr marL="685800" lvl="1" indent="-228600">
              <a:spcBef>
                <a:spcPts val="0"/>
              </a:spcBef>
              <a:buFont typeface="+mj-lt"/>
              <a:buAutoNum type="arabicPeriod"/>
            </a:pPr>
            <a:r>
              <a:rPr lang="en-US" sz="1200" dirty="0"/>
              <a:t>Peralta Landing Page</a:t>
            </a:r>
          </a:p>
          <a:p>
            <a:pPr marL="228600" lvl="1" indent="-228600">
              <a:buFont typeface="+mj-lt"/>
              <a:buAutoNum type="arabicPeriod" startAt="7"/>
            </a:pPr>
            <a:r>
              <a:rPr lang="en-US" sz="1200" b="1" dirty="0" smtClean="0">
                <a:solidFill>
                  <a:schemeClr val="tx1"/>
                </a:solidFill>
              </a:rPr>
              <a:t>2016/2017 Timeline, Jennifer Benford Seibert, Benefits Manager</a:t>
            </a:r>
          </a:p>
          <a:p>
            <a:pPr marL="685800" lvl="1" indent="-228600">
              <a:spcBef>
                <a:spcPts val="0"/>
              </a:spcBef>
              <a:buFont typeface="+mj-lt"/>
              <a:buAutoNum type="arabicPeriod"/>
            </a:pPr>
            <a:r>
              <a:rPr lang="en-US" sz="1200" dirty="0" smtClean="0"/>
              <a:t>Part Time and Hourly Faculty Open Enrollment</a:t>
            </a:r>
          </a:p>
          <a:p>
            <a:pPr marL="685800" lvl="1" indent="-228600">
              <a:spcBef>
                <a:spcPts val="0"/>
              </a:spcBef>
              <a:buFont typeface="+mj-lt"/>
              <a:buAutoNum type="arabicPeriod"/>
            </a:pPr>
            <a:r>
              <a:rPr lang="en-US" sz="1200" dirty="0" smtClean="0"/>
              <a:t>Medicare </a:t>
            </a:r>
            <a:r>
              <a:rPr lang="en-US" sz="1200" dirty="0"/>
              <a:t>Open Enrollment</a:t>
            </a:r>
          </a:p>
          <a:p>
            <a:pPr marL="685800" lvl="1" indent="-228600">
              <a:spcBef>
                <a:spcPts val="0"/>
              </a:spcBef>
              <a:buFont typeface="+mj-lt"/>
              <a:buAutoNum type="arabicPeriod"/>
            </a:pPr>
            <a:r>
              <a:rPr lang="en-US" sz="1200" dirty="0"/>
              <a:t>Teachers Pension Dinner Seminars </a:t>
            </a:r>
          </a:p>
          <a:p>
            <a:pPr marL="228600" lvl="1" indent="-228600">
              <a:buFont typeface="+mj-lt"/>
              <a:buAutoNum type="arabicPeriod" startAt="8"/>
            </a:pPr>
            <a:r>
              <a:rPr lang="en-US" sz="1200" b="1" dirty="0">
                <a:solidFill>
                  <a:schemeClr val="tx1"/>
                </a:solidFill>
              </a:rPr>
              <a:t>2017 Plan </a:t>
            </a:r>
            <a:r>
              <a:rPr lang="en-US" sz="1200" b="1" dirty="0" smtClean="0">
                <a:solidFill>
                  <a:schemeClr val="tx1"/>
                </a:solidFill>
              </a:rPr>
              <a:t>Considerations, Alliant Insurance Services</a:t>
            </a:r>
            <a:endParaRPr lang="en-US" sz="1200" b="1" dirty="0">
              <a:solidFill>
                <a:schemeClr val="tx1"/>
              </a:solidFill>
            </a:endParaRPr>
          </a:p>
          <a:p>
            <a:pPr marL="685800" lvl="1" indent="-228600">
              <a:spcBef>
                <a:spcPts val="0"/>
              </a:spcBef>
              <a:buFont typeface="+mj-lt"/>
              <a:buAutoNum type="arabicPeriod"/>
            </a:pPr>
            <a:r>
              <a:rPr lang="en-US" sz="1200" dirty="0"/>
              <a:t>Community Campaigns Update </a:t>
            </a:r>
          </a:p>
          <a:p>
            <a:pPr marL="228600" lvl="1" indent="-228600">
              <a:buFont typeface="+mj-lt"/>
              <a:buAutoNum type="arabicPeriod" startAt="9"/>
            </a:pPr>
            <a:r>
              <a:rPr lang="en-US" sz="1200" b="1" dirty="0">
                <a:solidFill>
                  <a:schemeClr val="tx1"/>
                </a:solidFill>
              </a:rPr>
              <a:t>Next Meetings &amp; Share the Information</a:t>
            </a:r>
          </a:p>
        </p:txBody>
      </p:sp>
      <p:sp>
        <p:nvSpPr>
          <p:cNvPr id="4" name="Slide Number Placeholder 3"/>
          <p:cNvSpPr>
            <a:spLocks noGrp="1"/>
          </p:cNvSpPr>
          <p:nvPr>
            <p:ph type="sldNum" sz="quarter" idx="12"/>
          </p:nvPr>
        </p:nvSpPr>
        <p:spPr/>
        <p:txBody>
          <a:bodyPr/>
          <a:lstStyle/>
          <a:p>
            <a:fld id="{69E57DC2-970A-4B3E-BB1C-7A09969E49DF}" type="slidenum">
              <a:rPr lang="en-US" smtClean="0"/>
              <a:t>2</a:t>
            </a:fld>
            <a:endParaRPr lang="en-US" dirty="0"/>
          </a:p>
        </p:txBody>
      </p:sp>
    </p:spTree>
    <p:extLst>
      <p:ext uri="{BB962C8B-B14F-4D97-AF65-F5344CB8AC3E}">
        <p14:creationId xmlns:p14="http://schemas.microsoft.com/office/powerpoint/2010/main" val="45076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Landing Page</a:t>
            </a:r>
            <a:endParaRPr lang="en-US" dirty="0"/>
          </a:p>
        </p:txBody>
      </p:sp>
      <p:pic>
        <p:nvPicPr>
          <p:cNvPr id="7" name="Content Placeholder 6"/>
          <p:cNvPicPr>
            <a:picLocks noGrp="1" noChangeAspect="1"/>
          </p:cNvPicPr>
          <p:nvPr>
            <p:ph idx="1"/>
          </p:nvPr>
        </p:nvPicPr>
        <p:blipFill>
          <a:blip r:embed="rId2"/>
          <a:stretch>
            <a:fillRect/>
          </a:stretch>
        </p:blipFill>
        <p:spPr>
          <a:xfrm>
            <a:off x="452755" y="1270000"/>
            <a:ext cx="7995494" cy="3881437"/>
          </a:xfrm>
          <a:prstGeom prst="rect">
            <a:avLst/>
          </a:prstGeom>
        </p:spPr>
      </p:pic>
      <p:sp>
        <p:nvSpPr>
          <p:cNvPr id="4" name="Footer Placeholder 3"/>
          <p:cNvSpPr>
            <a:spLocks noGrp="1"/>
          </p:cNvSpPr>
          <p:nvPr>
            <p:ph type="ftr" sz="quarter" idx="11"/>
          </p:nvPr>
        </p:nvSpPr>
        <p:spPr/>
        <p:txBody>
          <a:bodyPr/>
          <a:lstStyle/>
          <a:p>
            <a:r>
              <a:rPr lang="en-US" smtClean="0"/>
              <a:t>Benefits Committee Meeting  September 8, 2016</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20</a:t>
            </a:fld>
            <a:endParaRPr lang="en-US" dirty="0"/>
          </a:p>
        </p:txBody>
      </p:sp>
      <p:pic>
        <p:nvPicPr>
          <p:cNvPr id="6" name="Picture 5"/>
          <p:cNvPicPr>
            <a:picLocks noChangeAspect="1"/>
          </p:cNvPicPr>
          <p:nvPr/>
        </p:nvPicPr>
        <p:blipFill>
          <a:blip r:embed="rId3"/>
          <a:stretch>
            <a:fillRect/>
          </a:stretch>
        </p:blipFill>
        <p:spPr>
          <a:xfrm>
            <a:off x="6176942" y="2552922"/>
            <a:ext cx="5510779" cy="4029075"/>
          </a:xfrm>
          <a:prstGeom prst="rect">
            <a:avLst/>
          </a:prstGeom>
        </p:spPr>
      </p:pic>
      <p:cxnSp>
        <p:nvCxnSpPr>
          <p:cNvPr id="9" name="Elbow Connector 8"/>
          <p:cNvCxnSpPr/>
          <p:nvPr/>
        </p:nvCxnSpPr>
        <p:spPr>
          <a:xfrm>
            <a:off x="2259724" y="4508938"/>
            <a:ext cx="5381297" cy="2207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6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0" y="669925"/>
            <a:ext cx="11415713" cy="457200"/>
          </a:xfrm>
          <a:noFill/>
        </p:spPr>
        <p:txBody>
          <a:bodyPr anchor="t">
            <a:normAutofit fontScale="90000"/>
          </a:bodyPr>
          <a:lstStyle/>
          <a:p>
            <a:pPr fontAlgn="ctr"/>
            <a:r>
              <a:rPr lang="en-US" altLang="en-US" dirty="0" smtClean="0"/>
              <a:t>7. 2016-2017 Timelines</a:t>
            </a:r>
          </a:p>
        </p:txBody>
      </p:sp>
      <p:sp>
        <p:nvSpPr>
          <p:cNvPr id="2052" name="Rectangle 4"/>
          <p:cNvSpPr>
            <a:spLocks noChangeArrowheads="1"/>
          </p:cNvSpPr>
          <p:nvPr/>
        </p:nvSpPr>
        <p:spPr bwMode="auto">
          <a:xfrm>
            <a:off x="2582738" y="1495268"/>
            <a:ext cx="436563"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dirty="0">
                <a:solidFill>
                  <a:srgbClr val="006699"/>
                </a:solidFill>
                <a:latin typeface="Verdana" panose="020B0604030504040204" pitchFamily="34" charset="0"/>
              </a:rPr>
              <a:t>Jun</a:t>
            </a:r>
          </a:p>
        </p:txBody>
      </p:sp>
      <p:sp>
        <p:nvSpPr>
          <p:cNvPr id="2053" name="Rectangle 5"/>
          <p:cNvSpPr>
            <a:spLocks noChangeArrowheads="1"/>
          </p:cNvSpPr>
          <p:nvPr/>
        </p:nvSpPr>
        <p:spPr bwMode="auto">
          <a:xfrm>
            <a:off x="30400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dirty="0">
                <a:solidFill>
                  <a:srgbClr val="006699"/>
                </a:solidFill>
                <a:latin typeface="Verdana" panose="020B0604030504040204" pitchFamily="34" charset="0"/>
              </a:rPr>
              <a:t>JUL</a:t>
            </a:r>
          </a:p>
        </p:txBody>
      </p:sp>
      <p:sp>
        <p:nvSpPr>
          <p:cNvPr id="2054" name="Rectangle 6"/>
          <p:cNvSpPr>
            <a:spLocks noChangeArrowheads="1"/>
          </p:cNvSpPr>
          <p:nvPr/>
        </p:nvSpPr>
        <p:spPr bwMode="auto">
          <a:xfrm>
            <a:off x="36496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AUG</a:t>
            </a:r>
          </a:p>
        </p:txBody>
      </p:sp>
      <p:sp>
        <p:nvSpPr>
          <p:cNvPr id="2055" name="Rectangle 7"/>
          <p:cNvSpPr>
            <a:spLocks noChangeArrowheads="1"/>
          </p:cNvSpPr>
          <p:nvPr/>
        </p:nvSpPr>
        <p:spPr bwMode="auto">
          <a:xfrm>
            <a:off x="42592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dirty="0">
                <a:solidFill>
                  <a:srgbClr val="006699"/>
                </a:solidFill>
                <a:latin typeface="Verdana" panose="020B0604030504040204" pitchFamily="34" charset="0"/>
              </a:rPr>
              <a:t>SEP</a:t>
            </a:r>
          </a:p>
        </p:txBody>
      </p:sp>
      <p:sp>
        <p:nvSpPr>
          <p:cNvPr id="2056" name="Rectangle 8"/>
          <p:cNvSpPr>
            <a:spLocks noChangeArrowheads="1"/>
          </p:cNvSpPr>
          <p:nvPr/>
        </p:nvSpPr>
        <p:spPr bwMode="auto">
          <a:xfrm>
            <a:off x="48688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OCT</a:t>
            </a:r>
          </a:p>
        </p:txBody>
      </p:sp>
      <p:sp>
        <p:nvSpPr>
          <p:cNvPr id="2057" name="Rectangle 9"/>
          <p:cNvSpPr>
            <a:spLocks noChangeArrowheads="1"/>
          </p:cNvSpPr>
          <p:nvPr/>
        </p:nvSpPr>
        <p:spPr bwMode="auto">
          <a:xfrm>
            <a:off x="54784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NOV</a:t>
            </a:r>
          </a:p>
        </p:txBody>
      </p:sp>
      <p:sp>
        <p:nvSpPr>
          <p:cNvPr id="2058" name="Rectangle 10"/>
          <p:cNvSpPr>
            <a:spLocks noChangeArrowheads="1"/>
          </p:cNvSpPr>
          <p:nvPr/>
        </p:nvSpPr>
        <p:spPr bwMode="auto">
          <a:xfrm>
            <a:off x="60880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DEC</a:t>
            </a:r>
          </a:p>
        </p:txBody>
      </p:sp>
      <p:sp>
        <p:nvSpPr>
          <p:cNvPr id="2059" name="Rectangle 11"/>
          <p:cNvSpPr>
            <a:spLocks noChangeArrowheads="1"/>
          </p:cNvSpPr>
          <p:nvPr/>
        </p:nvSpPr>
        <p:spPr bwMode="auto">
          <a:xfrm>
            <a:off x="66976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JAN</a:t>
            </a:r>
          </a:p>
        </p:txBody>
      </p:sp>
      <p:sp>
        <p:nvSpPr>
          <p:cNvPr id="2060" name="Rectangle 12"/>
          <p:cNvSpPr>
            <a:spLocks noChangeArrowheads="1"/>
          </p:cNvSpPr>
          <p:nvPr/>
        </p:nvSpPr>
        <p:spPr bwMode="auto">
          <a:xfrm>
            <a:off x="73072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FEB</a:t>
            </a:r>
          </a:p>
        </p:txBody>
      </p:sp>
      <p:sp>
        <p:nvSpPr>
          <p:cNvPr id="2061" name="Rectangle 13"/>
          <p:cNvSpPr>
            <a:spLocks noChangeArrowheads="1"/>
          </p:cNvSpPr>
          <p:nvPr/>
        </p:nvSpPr>
        <p:spPr bwMode="auto">
          <a:xfrm>
            <a:off x="79168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MAR</a:t>
            </a:r>
          </a:p>
        </p:txBody>
      </p:sp>
      <p:sp>
        <p:nvSpPr>
          <p:cNvPr id="2062" name="Rectangle 14"/>
          <p:cNvSpPr>
            <a:spLocks noChangeArrowheads="1"/>
          </p:cNvSpPr>
          <p:nvPr/>
        </p:nvSpPr>
        <p:spPr bwMode="auto">
          <a:xfrm>
            <a:off x="85264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APR</a:t>
            </a:r>
          </a:p>
        </p:txBody>
      </p:sp>
      <p:sp>
        <p:nvSpPr>
          <p:cNvPr id="2063" name="Rectangle 15"/>
          <p:cNvSpPr>
            <a:spLocks noChangeArrowheads="1"/>
          </p:cNvSpPr>
          <p:nvPr/>
        </p:nvSpPr>
        <p:spPr bwMode="auto">
          <a:xfrm>
            <a:off x="9136063" y="1501775"/>
            <a:ext cx="596900" cy="444500"/>
          </a:xfrm>
          <a:prstGeom prst="rect">
            <a:avLst/>
          </a:prstGeom>
          <a:solidFill>
            <a:schemeClr val="accent1"/>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r>
              <a:rPr lang="en-US" altLang="en-US" sz="1200">
                <a:solidFill>
                  <a:srgbClr val="006699"/>
                </a:solidFill>
                <a:latin typeface="Verdana" panose="020B0604030504040204" pitchFamily="34" charset="0"/>
              </a:rPr>
              <a:t>MAY</a:t>
            </a:r>
          </a:p>
        </p:txBody>
      </p:sp>
      <p:sp>
        <p:nvSpPr>
          <p:cNvPr id="2064" name="Line 16"/>
          <p:cNvSpPr>
            <a:spLocks noChangeShapeType="1"/>
          </p:cNvSpPr>
          <p:nvPr/>
        </p:nvSpPr>
        <p:spPr bwMode="auto">
          <a:xfrm>
            <a:off x="2424113" y="1952625"/>
            <a:ext cx="7315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65" name="Line 17"/>
          <p:cNvSpPr>
            <a:spLocks noChangeShapeType="1"/>
          </p:cNvSpPr>
          <p:nvPr/>
        </p:nvSpPr>
        <p:spPr bwMode="auto">
          <a:xfrm>
            <a:off x="30337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67" name="Line 19"/>
          <p:cNvSpPr>
            <a:spLocks noChangeShapeType="1"/>
          </p:cNvSpPr>
          <p:nvPr/>
        </p:nvSpPr>
        <p:spPr bwMode="auto">
          <a:xfrm>
            <a:off x="42529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68" name="Line 20"/>
          <p:cNvSpPr>
            <a:spLocks noChangeShapeType="1"/>
          </p:cNvSpPr>
          <p:nvPr/>
        </p:nvSpPr>
        <p:spPr bwMode="auto">
          <a:xfrm>
            <a:off x="48625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69" name="Line 21"/>
          <p:cNvSpPr>
            <a:spLocks noChangeShapeType="1"/>
          </p:cNvSpPr>
          <p:nvPr/>
        </p:nvSpPr>
        <p:spPr bwMode="auto">
          <a:xfrm>
            <a:off x="54721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0" name="Line 22"/>
          <p:cNvSpPr>
            <a:spLocks noChangeShapeType="1"/>
          </p:cNvSpPr>
          <p:nvPr/>
        </p:nvSpPr>
        <p:spPr bwMode="auto">
          <a:xfrm>
            <a:off x="6103938" y="1201738"/>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1" name="Line 23"/>
          <p:cNvSpPr>
            <a:spLocks noChangeShapeType="1"/>
          </p:cNvSpPr>
          <p:nvPr/>
        </p:nvSpPr>
        <p:spPr bwMode="auto">
          <a:xfrm>
            <a:off x="66913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2" name="Line 24"/>
          <p:cNvSpPr>
            <a:spLocks noChangeShapeType="1"/>
          </p:cNvSpPr>
          <p:nvPr/>
        </p:nvSpPr>
        <p:spPr bwMode="auto">
          <a:xfrm>
            <a:off x="73009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3" name="Line 25"/>
          <p:cNvSpPr>
            <a:spLocks noChangeShapeType="1"/>
          </p:cNvSpPr>
          <p:nvPr/>
        </p:nvSpPr>
        <p:spPr bwMode="auto">
          <a:xfrm>
            <a:off x="79105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4" name="Line 26"/>
          <p:cNvSpPr>
            <a:spLocks noChangeShapeType="1"/>
          </p:cNvSpPr>
          <p:nvPr/>
        </p:nvSpPr>
        <p:spPr bwMode="auto">
          <a:xfrm>
            <a:off x="85201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5" name="Line 27"/>
          <p:cNvSpPr>
            <a:spLocks noChangeShapeType="1"/>
          </p:cNvSpPr>
          <p:nvPr/>
        </p:nvSpPr>
        <p:spPr bwMode="auto">
          <a:xfrm>
            <a:off x="9129713" y="1495425"/>
            <a:ext cx="0" cy="4495800"/>
          </a:xfrm>
          <a:prstGeom prst="line">
            <a:avLst/>
          </a:prstGeom>
          <a:noFill/>
          <a:ln w="12700">
            <a:solidFill>
              <a:srgbClr val="C0C0C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900" b="1">
              <a:solidFill>
                <a:srgbClr val="000000"/>
              </a:solidFill>
            </a:endParaRPr>
          </a:p>
        </p:txBody>
      </p:sp>
      <p:sp>
        <p:nvSpPr>
          <p:cNvPr id="2076" name="AutoShape 31"/>
          <p:cNvSpPr>
            <a:spLocks noChangeArrowheads="1"/>
          </p:cNvSpPr>
          <p:nvPr/>
        </p:nvSpPr>
        <p:spPr bwMode="auto">
          <a:xfrm>
            <a:off x="3505100" y="1983308"/>
            <a:ext cx="1731963" cy="198437"/>
          </a:xfrm>
          <a:prstGeom prst="homePlate">
            <a:avLst>
              <a:gd name="adj" fmla="val 53459"/>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algn="l" defTabSz="914400" eaLnBrk="0" fontAlgn="base" hangingPunct="0">
              <a:spcBef>
                <a:spcPct val="0"/>
              </a:spcBef>
              <a:spcAft>
                <a:spcPct val="0"/>
              </a:spcAft>
            </a:pPr>
            <a:r>
              <a:rPr lang="en-US" altLang="en-US" dirty="0">
                <a:solidFill>
                  <a:srgbClr val="006699"/>
                </a:solidFill>
                <a:latin typeface="Verdana" panose="020B0604030504040204" pitchFamily="34" charset="0"/>
              </a:rPr>
              <a:t>Hourly Faculty  O/E </a:t>
            </a:r>
          </a:p>
        </p:txBody>
      </p:sp>
      <p:sp>
        <p:nvSpPr>
          <p:cNvPr id="2078" name="Line 44"/>
          <p:cNvSpPr>
            <a:spLocks noChangeShapeType="1"/>
          </p:cNvSpPr>
          <p:nvPr/>
        </p:nvSpPr>
        <p:spPr bwMode="auto">
          <a:xfrm flipV="1">
            <a:off x="2590800" y="1924051"/>
            <a:ext cx="7151688" cy="22225"/>
          </a:xfrm>
          <a:prstGeom prst="line">
            <a:avLst/>
          </a:prstGeom>
          <a:noFill/>
          <a:ln w="19050">
            <a:solidFill>
              <a:srgbClr val="00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p>
            <a:pPr defTabSz="914400" eaLnBrk="0" fontAlgn="base" hangingPunct="0">
              <a:spcBef>
                <a:spcPct val="0"/>
              </a:spcBef>
              <a:spcAft>
                <a:spcPct val="0"/>
              </a:spcAft>
            </a:pPr>
            <a:endParaRPr lang="en-US" sz="900" b="1">
              <a:solidFill>
                <a:srgbClr val="000000"/>
              </a:solidFill>
            </a:endParaRPr>
          </a:p>
        </p:txBody>
      </p:sp>
      <p:sp>
        <p:nvSpPr>
          <p:cNvPr id="2079" name="Rectangle 43"/>
          <p:cNvSpPr>
            <a:spLocks noChangeArrowheads="1"/>
          </p:cNvSpPr>
          <p:nvPr/>
        </p:nvSpPr>
        <p:spPr bwMode="auto">
          <a:xfrm>
            <a:off x="2618015" y="1495268"/>
            <a:ext cx="7142163" cy="4822825"/>
          </a:xfrm>
          <a:prstGeom prst="rect">
            <a:avLst/>
          </a:prstGeom>
          <a:noFill/>
          <a:ln w="6350">
            <a:solidFill>
              <a:srgbClr val="0066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defTabSz="914400" eaLnBrk="0" fontAlgn="base" hangingPunct="0">
              <a:spcBef>
                <a:spcPct val="0"/>
              </a:spcBef>
              <a:spcAft>
                <a:spcPct val="0"/>
              </a:spcAft>
            </a:pPr>
            <a:endParaRPr lang="en-US" altLang="en-US"/>
          </a:p>
        </p:txBody>
      </p:sp>
      <p:sp>
        <p:nvSpPr>
          <p:cNvPr id="2081" name="AutoShape 53"/>
          <p:cNvSpPr>
            <a:spLocks noChangeArrowheads="1"/>
          </p:cNvSpPr>
          <p:nvPr/>
        </p:nvSpPr>
        <p:spPr bwMode="auto">
          <a:xfrm>
            <a:off x="5544762" y="2908535"/>
            <a:ext cx="676275" cy="274637"/>
          </a:xfrm>
          <a:prstGeom prst="homePlate">
            <a:avLst>
              <a:gd name="adj" fmla="val 38542"/>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algn="l" defTabSz="914400" eaLnBrk="0" fontAlgn="base" hangingPunct="0">
              <a:spcBef>
                <a:spcPct val="0"/>
              </a:spcBef>
              <a:spcAft>
                <a:spcPct val="0"/>
              </a:spcAft>
            </a:pPr>
            <a:r>
              <a:rPr lang="en-US" altLang="en-US" dirty="0">
                <a:solidFill>
                  <a:srgbClr val="006699"/>
                </a:solidFill>
                <a:latin typeface="Verdana" panose="020B0604030504040204" pitchFamily="34" charset="0"/>
              </a:rPr>
              <a:t>Flex 125 Plan O/E </a:t>
            </a:r>
          </a:p>
        </p:txBody>
      </p:sp>
      <p:sp>
        <p:nvSpPr>
          <p:cNvPr id="2084" name="AutoShape 58"/>
          <p:cNvSpPr>
            <a:spLocks noChangeArrowheads="1"/>
          </p:cNvSpPr>
          <p:nvPr/>
        </p:nvSpPr>
        <p:spPr bwMode="auto">
          <a:xfrm>
            <a:off x="6713538" y="3530123"/>
            <a:ext cx="1600200" cy="274638"/>
          </a:xfrm>
          <a:prstGeom prst="homePlate">
            <a:avLst>
              <a:gd name="adj" fmla="val 47611"/>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algn="l" defTabSz="914400" eaLnBrk="0" fontAlgn="base" hangingPunct="0">
              <a:spcBef>
                <a:spcPct val="0"/>
              </a:spcBef>
              <a:spcAft>
                <a:spcPct val="0"/>
              </a:spcAft>
            </a:pPr>
            <a:r>
              <a:rPr lang="en-US" altLang="en-US">
                <a:solidFill>
                  <a:srgbClr val="006699"/>
                </a:solidFill>
                <a:latin typeface="Verdana" panose="020B0604030504040204" pitchFamily="34" charset="0"/>
              </a:rPr>
              <a:t>Medicare O/E</a:t>
            </a:r>
          </a:p>
        </p:txBody>
      </p:sp>
      <p:sp>
        <p:nvSpPr>
          <p:cNvPr id="2086" name="AutoShape 61"/>
          <p:cNvSpPr>
            <a:spLocks noChangeArrowheads="1"/>
          </p:cNvSpPr>
          <p:nvPr/>
        </p:nvSpPr>
        <p:spPr bwMode="auto">
          <a:xfrm>
            <a:off x="8481841" y="3859683"/>
            <a:ext cx="1376363" cy="274638"/>
          </a:xfrm>
          <a:prstGeom prst="homePlate">
            <a:avLst>
              <a:gd name="adj" fmla="val 34014"/>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algn="l" defTabSz="914400" eaLnBrk="0" fontAlgn="base" hangingPunct="0">
              <a:spcBef>
                <a:spcPct val="0"/>
              </a:spcBef>
              <a:spcAft>
                <a:spcPct val="0"/>
              </a:spcAft>
            </a:pPr>
            <a:r>
              <a:rPr lang="en-US" altLang="en-US">
                <a:solidFill>
                  <a:srgbClr val="006699"/>
                </a:solidFill>
                <a:latin typeface="Verdana" panose="020B0604030504040204" pitchFamily="34" charset="0"/>
              </a:rPr>
              <a:t>O/E for all others</a:t>
            </a:r>
          </a:p>
        </p:txBody>
      </p:sp>
      <p:sp>
        <p:nvSpPr>
          <p:cNvPr id="53" name="AutoShape 57"/>
          <p:cNvSpPr>
            <a:spLocks noChangeArrowheads="1"/>
          </p:cNvSpPr>
          <p:nvPr/>
        </p:nvSpPr>
        <p:spPr bwMode="auto">
          <a:xfrm>
            <a:off x="4724400" y="4329083"/>
            <a:ext cx="4411663" cy="312738"/>
          </a:xfrm>
          <a:prstGeom prst="homePlate">
            <a:avLst>
              <a:gd name="adj" fmla="val 2530"/>
            </a:avLst>
          </a:prstGeom>
          <a:solidFill>
            <a:schemeClr val="tx2">
              <a:lumMod val="20000"/>
              <a:lumOff val="80000"/>
            </a:schemeClr>
          </a:solidFill>
          <a:ln>
            <a:noFill/>
          </a:ln>
          <a:effectLst/>
        </p:spPr>
        <p:txBody>
          <a:bodyPr wrap="none" lIns="128588" tIns="65088" rIns="128588" bIns="65088" anchor="ctr"/>
          <a:lstStyle>
            <a:lvl1pPr algn="l" defTabSz="1279525">
              <a:defRPr>
                <a:solidFill>
                  <a:schemeClr val="tx1"/>
                </a:solidFill>
                <a:latin typeface="Arial" charset="0"/>
              </a:defRPr>
            </a:lvl1pPr>
            <a:lvl2pPr marL="639763" algn="l" defTabSz="1279525">
              <a:defRPr>
                <a:solidFill>
                  <a:schemeClr val="tx1"/>
                </a:solidFill>
                <a:latin typeface="Arial" charset="0"/>
              </a:defRPr>
            </a:lvl2pPr>
            <a:lvl3pPr marL="1279525" algn="l" defTabSz="1279525">
              <a:defRPr>
                <a:solidFill>
                  <a:schemeClr val="tx1"/>
                </a:solidFill>
                <a:latin typeface="Arial" charset="0"/>
              </a:defRPr>
            </a:lvl3pPr>
            <a:lvl4pPr marL="1920875" algn="l" defTabSz="1279525">
              <a:defRPr>
                <a:solidFill>
                  <a:schemeClr val="tx1"/>
                </a:solidFill>
                <a:latin typeface="Arial" charset="0"/>
              </a:defRPr>
            </a:lvl4pPr>
            <a:lvl5pPr marL="2560638" algn="l" defTabSz="1279525">
              <a:defRPr>
                <a:solidFill>
                  <a:schemeClr val="tx1"/>
                </a:solidFill>
                <a:latin typeface="Arial" charset="0"/>
              </a:defRPr>
            </a:lvl5pPr>
            <a:lvl6pPr marL="3017838" defTabSz="1279525" fontAlgn="base">
              <a:spcBef>
                <a:spcPct val="0"/>
              </a:spcBef>
              <a:spcAft>
                <a:spcPct val="0"/>
              </a:spcAft>
              <a:defRPr>
                <a:solidFill>
                  <a:schemeClr val="tx1"/>
                </a:solidFill>
                <a:latin typeface="Arial" charset="0"/>
              </a:defRPr>
            </a:lvl6pPr>
            <a:lvl7pPr marL="3475038" defTabSz="1279525" fontAlgn="base">
              <a:spcBef>
                <a:spcPct val="0"/>
              </a:spcBef>
              <a:spcAft>
                <a:spcPct val="0"/>
              </a:spcAft>
              <a:defRPr>
                <a:solidFill>
                  <a:schemeClr val="tx1"/>
                </a:solidFill>
                <a:latin typeface="Arial" charset="0"/>
              </a:defRPr>
            </a:lvl7pPr>
            <a:lvl8pPr marL="3932238" defTabSz="1279525" fontAlgn="base">
              <a:spcBef>
                <a:spcPct val="0"/>
              </a:spcBef>
              <a:spcAft>
                <a:spcPct val="0"/>
              </a:spcAft>
              <a:defRPr>
                <a:solidFill>
                  <a:schemeClr val="tx1"/>
                </a:solidFill>
                <a:latin typeface="Arial" charset="0"/>
              </a:defRPr>
            </a:lvl8pPr>
            <a:lvl9pPr marL="4389438" defTabSz="1279525"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US" altLang="en-US" sz="900" b="1" dirty="0">
                <a:solidFill>
                  <a:srgbClr val="006699"/>
                </a:solidFill>
                <a:latin typeface="Verdana" pitchFamily="34" charset="0"/>
              </a:rPr>
              <a:t>Estate and Tax deferred planning: </a:t>
            </a:r>
          </a:p>
          <a:p>
            <a:pPr eaLnBrk="0" fontAlgn="base" hangingPunct="0">
              <a:spcBef>
                <a:spcPct val="0"/>
              </a:spcBef>
              <a:spcAft>
                <a:spcPct val="0"/>
              </a:spcAft>
              <a:defRPr/>
            </a:pPr>
            <a:r>
              <a:rPr lang="en-US" altLang="en-US" sz="900" b="1" dirty="0">
                <a:solidFill>
                  <a:srgbClr val="006699"/>
                </a:solidFill>
                <a:latin typeface="Verdana" pitchFamily="34" charset="0"/>
              </a:rPr>
              <a:t>Update your life insurance beneficiary on </a:t>
            </a:r>
            <a:r>
              <a:rPr lang="en-US" altLang="en-US" sz="900" b="1" dirty="0" err="1" smtClean="0">
                <a:solidFill>
                  <a:srgbClr val="006699"/>
                </a:solidFill>
                <a:latin typeface="Verdana" pitchFamily="34" charset="0"/>
              </a:rPr>
              <a:t>BenefitBridge</a:t>
            </a:r>
            <a:r>
              <a:rPr lang="en-US" altLang="en-US" sz="900" b="1" dirty="0" smtClean="0">
                <a:solidFill>
                  <a:srgbClr val="006699"/>
                </a:solidFill>
                <a:latin typeface="Verdana" pitchFamily="34" charset="0"/>
              </a:rPr>
              <a:t> </a:t>
            </a:r>
            <a:r>
              <a:rPr lang="en-US" altLang="en-US" sz="900" b="1" dirty="0">
                <a:solidFill>
                  <a:srgbClr val="006699"/>
                </a:solidFill>
                <a:latin typeface="Verdana" pitchFamily="34" charset="0"/>
              </a:rPr>
              <a:t>campaign</a:t>
            </a:r>
          </a:p>
          <a:p>
            <a:pPr eaLnBrk="0" fontAlgn="base" hangingPunct="0">
              <a:spcBef>
                <a:spcPct val="0"/>
              </a:spcBef>
              <a:spcAft>
                <a:spcPct val="0"/>
              </a:spcAft>
              <a:defRPr/>
            </a:pPr>
            <a:endParaRPr lang="en-US" altLang="en-US" sz="900" b="1" dirty="0">
              <a:solidFill>
                <a:srgbClr val="006699"/>
              </a:solidFill>
              <a:latin typeface="Verdana" pitchFamily="34" charset="0"/>
            </a:endParaRPr>
          </a:p>
        </p:txBody>
      </p:sp>
      <p:sp>
        <p:nvSpPr>
          <p:cNvPr id="2096" name="TextBox 1"/>
          <p:cNvSpPr txBox="1">
            <a:spLocks noChangeArrowheads="1"/>
          </p:cNvSpPr>
          <p:nvPr/>
        </p:nvSpPr>
        <p:spPr bwMode="auto">
          <a:xfrm>
            <a:off x="418282" y="2096106"/>
            <a:ext cx="224088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marL="0" indent="0" algn="l" defTabSz="914400" eaLnBrk="0" fontAlgn="base" hangingPunct="0">
              <a:spcBef>
                <a:spcPct val="0"/>
              </a:spcBef>
              <a:spcAft>
                <a:spcPct val="0"/>
              </a:spcAft>
            </a:pPr>
            <a:r>
              <a:rPr lang="en-US" altLang="en-US" b="0" i="1" dirty="0"/>
              <a:t> </a:t>
            </a:r>
            <a:r>
              <a:rPr lang="en-US" altLang="en-US" sz="1000" i="1" dirty="0"/>
              <a:t>Save the Dates/Share the Dates</a:t>
            </a:r>
          </a:p>
          <a:p>
            <a:pPr algn="l" defTabSz="914400" eaLnBrk="0" fontAlgn="base" hangingPunct="0">
              <a:spcBef>
                <a:spcPct val="0"/>
              </a:spcBef>
              <a:spcAft>
                <a:spcPct val="0"/>
              </a:spcAft>
              <a:buFont typeface="Arial" panose="020B0604020202020204" pitchFamily="34" charset="0"/>
              <a:buChar char="•"/>
            </a:pPr>
            <a:r>
              <a:rPr lang="en-US" altLang="en-US" sz="1000" i="1" dirty="0" smtClean="0"/>
              <a:t>October 1  - </a:t>
            </a:r>
            <a:r>
              <a:rPr lang="en-US" altLang="en-US" sz="1000" b="0" i="1" dirty="0" smtClean="0"/>
              <a:t>Self </a:t>
            </a:r>
            <a:r>
              <a:rPr lang="en-US" altLang="en-US" sz="1000" b="0" i="1" dirty="0"/>
              <a:t>service begins</a:t>
            </a:r>
          </a:p>
          <a:p>
            <a:pPr algn="l" defTabSz="914400" eaLnBrk="0" fontAlgn="base" hangingPunct="0">
              <a:spcBef>
                <a:spcPct val="0"/>
              </a:spcBef>
              <a:spcAft>
                <a:spcPct val="0"/>
              </a:spcAft>
              <a:buFont typeface="Arial" panose="020B0604020202020204" pitchFamily="34" charset="0"/>
              <a:buChar char="•"/>
            </a:pPr>
            <a:r>
              <a:rPr lang="en-US" altLang="en-US" sz="1000" i="1" dirty="0" smtClean="0"/>
              <a:t>August 22 – September 21 - </a:t>
            </a:r>
            <a:r>
              <a:rPr lang="en-US" altLang="en-US" sz="1000" b="0" i="1" dirty="0" smtClean="0"/>
              <a:t>Part </a:t>
            </a:r>
            <a:r>
              <a:rPr lang="en-US" altLang="en-US" sz="1000" b="0" i="1" dirty="0"/>
              <a:t>Time Hourly faculty Open </a:t>
            </a:r>
            <a:r>
              <a:rPr lang="en-US" altLang="en-US" sz="1000" b="0" i="1" dirty="0" smtClean="0"/>
              <a:t>enrollment for Fall </a:t>
            </a:r>
            <a:r>
              <a:rPr lang="en-US" altLang="en-US" sz="1000" b="0" i="1" dirty="0"/>
              <a:t>2016 coverage</a:t>
            </a:r>
          </a:p>
          <a:p>
            <a:pPr algn="l" defTabSz="914400" eaLnBrk="0" fontAlgn="base" hangingPunct="0">
              <a:spcBef>
                <a:spcPct val="0"/>
              </a:spcBef>
              <a:spcAft>
                <a:spcPct val="0"/>
              </a:spcAft>
              <a:buFont typeface="Arial" panose="020B0604020202020204" pitchFamily="34" charset="0"/>
              <a:buChar char="•"/>
            </a:pPr>
            <a:r>
              <a:rPr lang="en-US" altLang="en-US" sz="1000" i="1" dirty="0" smtClean="0"/>
              <a:t>January –February  - </a:t>
            </a:r>
            <a:r>
              <a:rPr lang="en-US" altLang="en-US" sz="1000" b="0" i="1" dirty="0" smtClean="0"/>
              <a:t>Part </a:t>
            </a:r>
            <a:r>
              <a:rPr lang="en-US" altLang="en-US" sz="1000" b="0" i="1" dirty="0"/>
              <a:t>time hourly </a:t>
            </a:r>
            <a:r>
              <a:rPr lang="en-US" altLang="en-US" sz="1000" b="0" i="1" dirty="0" smtClean="0"/>
              <a:t>faculty open enrollment for </a:t>
            </a:r>
            <a:r>
              <a:rPr lang="en-US" altLang="en-US" sz="1000" b="0" i="1" dirty="0"/>
              <a:t>spring 2017 </a:t>
            </a:r>
            <a:r>
              <a:rPr lang="en-US" altLang="en-US" sz="1000" b="0" i="1" dirty="0" smtClean="0"/>
              <a:t>coverage</a:t>
            </a:r>
            <a:endParaRPr lang="en-US" altLang="en-US" sz="1000" b="0" i="1" dirty="0"/>
          </a:p>
          <a:p>
            <a:pPr algn="l" defTabSz="914400" eaLnBrk="0" fontAlgn="base" hangingPunct="0">
              <a:spcBef>
                <a:spcPct val="0"/>
              </a:spcBef>
              <a:spcAft>
                <a:spcPct val="0"/>
              </a:spcAft>
              <a:buFont typeface="Arial" panose="020B0604020202020204" pitchFamily="34" charset="0"/>
              <a:buChar char="•"/>
            </a:pPr>
            <a:r>
              <a:rPr lang="en-US" altLang="en-US" sz="1000" i="1" dirty="0"/>
              <a:t>September – </a:t>
            </a:r>
            <a:r>
              <a:rPr lang="en-US" altLang="en-US" sz="1000" i="1" dirty="0" smtClean="0"/>
              <a:t>October - </a:t>
            </a:r>
            <a:r>
              <a:rPr lang="en-US" altLang="en-US" sz="1000" b="0" i="1" dirty="0" smtClean="0"/>
              <a:t>Dependent Audit</a:t>
            </a:r>
            <a:endParaRPr lang="en-US" altLang="en-US" sz="1000" b="0" i="1" dirty="0"/>
          </a:p>
          <a:p>
            <a:pPr algn="l" defTabSz="914400" eaLnBrk="0" fontAlgn="base" hangingPunct="0">
              <a:spcBef>
                <a:spcPct val="0"/>
              </a:spcBef>
              <a:spcAft>
                <a:spcPct val="0"/>
              </a:spcAft>
              <a:buFont typeface="Arial" panose="020B0604020202020204" pitchFamily="34" charset="0"/>
              <a:buChar char="•"/>
            </a:pPr>
            <a:r>
              <a:rPr lang="en-US" altLang="en-US" sz="1000" i="1" dirty="0"/>
              <a:t>February 3, </a:t>
            </a:r>
            <a:r>
              <a:rPr lang="en-US" altLang="en-US" sz="1000" i="1" dirty="0" smtClean="0"/>
              <a:t>2017 -</a:t>
            </a:r>
            <a:r>
              <a:rPr lang="en-US" altLang="en-US" sz="1000" b="0" i="1" dirty="0" smtClean="0"/>
              <a:t> Medicare Campaign –call banking in March</a:t>
            </a:r>
          </a:p>
          <a:p>
            <a:pPr algn="l" defTabSz="914400" eaLnBrk="0" fontAlgn="base" hangingPunct="0">
              <a:spcBef>
                <a:spcPct val="0"/>
              </a:spcBef>
              <a:spcAft>
                <a:spcPct val="0"/>
              </a:spcAft>
              <a:buFont typeface="Arial" panose="020B0604020202020204" pitchFamily="34" charset="0"/>
              <a:buChar char="•"/>
            </a:pPr>
            <a:r>
              <a:rPr lang="en-US" altLang="en-US" sz="1000" i="1" dirty="0" smtClean="0"/>
              <a:t>January </a:t>
            </a:r>
            <a:r>
              <a:rPr lang="en-US" altLang="en-US" sz="1000" i="1" dirty="0"/>
              <a:t>1 – March 31, 2017 - </a:t>
            </a:r>
            <a:r>
              <a:rPr lang="en-US" altLang="en-US" sz="1000" b="0" i="1" dirty="0"/>
              <a:t>Medicare open enrollment </a:t>
            </a:r>
            <a:endParaRPr lang="en-US" altLang="en-US" sz="1000" b="0" dirty="0"/>
          </a:p>
        </p:txBody>
      </p:sp>
      <p:sp>
        <p:nvSpPr>
          <p:cNvPr id="2097" name="AutoShape 51"/>
          <p:cNvSpPr>
            <a:spLocks noChangeArrowheads="1"/>
          </p:cNvSpPr>
          <p:nvPr/>
        </p:nvSpPr>
        <p:spPr bwMode="auto">
          <a:xfrm>
            <a:off x="4223101" y="2535472"/>
            <a:ext cx="2203932" cy="347662"/>
          </a:xfrm>
          <a:prstGeom prst="homePlate">
            <a:avLst>
              <a:gd name="adj" fmla="val 74910"/>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lvl1pPr algn="ctr" defTabSz="1279525">
              <a:defRPr sz="900" b="1">
                <a:solidFill>
                  <a:srgbClr val="000000"/>
                </a:solidFill>
                <a:latin typeface="Arial" panose="020B0604020202020204" pitchFamily="34" charset="0"/>
              </a:defRPr>
            </a:lvl1pPr>
            <a:lvl2pPr marL="742950" indent="-285750" algn="ctr" defTabSz="1279525">
              <a:defRPr sz="900" b="1">
                <a:solidFill>
                  <a:srgbClr val="000000"/>
                </a:solidFill>
                <a:latin typeface="Arial" panose="020B0604020202020204" pitchFamily="34" charset="0"/>
              </a:defRPr>
            </a:lvl2pPr>
            <a:lvl3pPr marL="1143000" indent="-228600" algn="ctr" defTabSz="1279525">
              <a:defRPr sz="900" b="1">
                <a:solidFill>
                  <a:srgbClr val="000000"/>
                </a:solidFill>
                <a:latin typeface="Arial" panose="020B0604020202020204" pitchFamily="34" charset="0"/>
              </a:defRPr>
            </a:lvl3pPr>
            <a:lvl4pPr marL="1600200" indent="-228600" algn="ctr" defTabSz="1279525">
              <a:defRPr sz="900" b="1">
                <a:solidFill>
                  <a:srgbClr val="000000"/>
                </a:solidFill>
                <a:latin typeface="Arial" panose="020B0604020202020204" pitchFamily="34" charset="0"/>
              </a:defRPr>
            </a:lvl4pPr>
            <a:lvl5pPr marL="2057400" indent="-228600" algn="ctr" defTabSz="1279525">
              <a:defRPr sz="900" b="1">
                <a:solidFill>
                  <a:srgbClr val="000000"/>
                </a:solidFill>
                <a:latin typeface="Arial" panose="020B0604020202020204" pitchFamily="34" charset="0"/>
              </a:defRPr>
            </a:lvl5pPr>
            <a:lvl6pPr marL="2514600" indent="-228600" algn="ctr" defTabSz="1279525"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defTabSz="1279525"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defTabSz="1279525"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defTabSz="1279525" eaLnBrk="0" fontAlgn="base" hangingPunct="0">
              <a:spcBef>
                <a:spcPct val="0"/>
              </a:spcBef>
              <a:spcAft>
                <a:spcPct val="0"/>
              </a:spcAft>
              <a:defRPr sz="900" b="1">
                <a:solidFill>
                  <a:srgbClr val="000000"/>
                </a:solidFill>
                <a:latin typeface="Arial" panose="020B0604020202020204" pitchFamily="34" charset="0"/>
              </a:defRPr>
            </a:lvl9pPr>
          </a:lstStyle>
          <a:p>
            <a:pPr algn="l" eaLnBrk="0" fontAlgn="base" hangingPunct="0">
              <a:spcBef>
                <a:spcPct val="0"/>
              </a:spcBef>
              <a:spcAft>
                <a:spcPct val="0"/>
              </a:spcAft>
            </a:pPr>
            <a:r>
              <a:rPr lang="en-US" altLang="en-US" dirty="0">
                <a:solidFill>
                  <a:srgbClr val="006699"/>
                </a:solidFill>
                <a:latin typeface="Verdana" panose="020B0604030504040204" pitchFamily="34" charset="0"/>
              </a:rPr>
              <a:t>Self Service for Address changes</a:t>
            </a:r>
          </a:p>
        </p:txBody>
      </p:sp>
      <p:sp>
        <p:nvSpPr>
          <p:cNvPr id="58" name="AutoShape 57"/>
          <p:cNvSpPr>
            <a:spLocks noChangeArrowheads="1"/>
          </p:cNvSpPr>
          <p:nvPr/>
        </p:nvSpPr>
        <p:spPr bwMode="auto">
          <a:xfrm>
            <a:off x="4815842" y="2275894"/>
            <a:ext cx="1803673" cy="222250"/>
          </a:xfrm>
          <a:prstGeom prst="homePlate">
            <a:avLst>
              <a:gd name="adj" fmla="val 2530"/>
            </a:avLst>
          </a:prstGeom>
          <a:solidFill>
            <a:schemeClr val="tx2">
              <a:lumMod val="20000"/>
              <a:lumOff val="80000"/>
            </a:schemeClr>
          </a:solidFill>
          <a:ln>
            <a:noFill/>
          </a:ln>
          <a:effectLst/>
        </p:spPr>
        <p:txBody>
          <a:bodyPr wrap="none" lIns="128588" tIns="65088" rIns="128588" bIns="65088" anchor="ctr"/>
          <a:lstStyle>
            <a:lvl1pPr algn="l" defTabSz="1279525">
              <a:defRPr>
                <a:solidFill>
                  <a:schemeClr val="tx1"/>
                </a:solidFill>
                <a:latin typeface="Arial" charset="0"/>
              </a:defRPr>
            </a:lvl1pPr>
            <a:lvl2pPr marL="639763" algn="l" defTabSz="1279525">
              <a:defRPr>
                <a:solidFill>
                  <a:schemeClr val="tx1"/>
                </a:solidFill>
                <a:latin typeface="Arial" charset="0"/>
              </a:defRPr>
            </a:lvl2pPr>
            <a:lvl3pPr marL="1279525" algn="l" defTabSz="1279525">
              <a:defRPr>
                <a:solidFill>
                  <a:schemeClr val="tx1"/>
                </a:solidFill>
                <a:latin typeface="Arial" charset="0"/>
              </a:defRPr>
            </a:lvl3pPr>
            <a:lvl4pPr marL="1920875" algn="l" defTabSz="1279525">
              <a:defRPr>
                <a:solidFill>
                  <a:schemeClr val="tx1"/>
                </a:solidFill>
                <a:latin typeface="Arial" charset="0"/>
              </a:defRPr>
            </a:lvl4pPr>
            <a:lvl5pPr marL="2560638" algn="l" defTabSz="1279525">
              <a:defRPr>
                <a:solidFill>
                  <a:schemeClr val="tx1"/>
                </a:solidFill>
                <a:latin typeface="Arial" charset="0"/>
              </a:defRPr>
            </a:lvl5pPr>
            <a:lvl6pPr marL="3017838" defTabSz="1279525" fontAlgn="base">
              <a:spcBef>
                <a:spcPct val="0"/>
              </a:spcBef>
              <a:spcAft>
                <a:spcPct val="0"/>
              </a:spcAft>
              <a:defRPr>
                <a:solidFill>
                  <a:schemeClr val="tx1"/>
                </a:solidFill>
                <a:latin typeface="Arial" charset="0"/>
              </a:defRPr>
            </a:lvl6pPr>
            <a:lvl7pPr marL="3475038" defTabSz="1279525" fontAlgn="base">
              <a:spcBef>
                <a:spcPct val="0"/>
              </a:spcBef>
              <a:spcAft>
                <a:spcPct val="0"/>
              </a:spcAft>
              <a:defRPr>
                <a:solidFill>
                  <a:schemeClr val="tx1"/>
                </a:solidFill>
                <a:latin typeface="Arial" charset="0"/>
              </a:defRPr>
            </a:lvl7pPr>
            <a:lvl8pPr marL="3932238" defTabSz="1279525" fontAlgn="base">
              <a:spcBef>
                <a:spcPct val="0"/>
              </a:spcBef>
              <a:spcAft>
                <a:spcPct val="0"/>
              </a:spcAft>
              <a:defRPr>
                <a:solidFill>
                  <a:schemeClr val="tx1"/>
                </a:solidFill>
                <a:latin typeface="Arial" charset="0"/>
              </a:defRPr>
            </a:lvl8pPr>
            <a:lvl9pPr marL="4389438" defTabSz="1279525"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endParaRPr lang="en-US" altLang="en-US" sz="900" b="1" dirty="0">
              <a:solidFill>
                <a:srgbClr val="006699"/>
              </a:solidFill>
              <a:latin typeface="Verdana" pitchFamily="34" charset="0"/>
            </a:endParaRPr>
          </a:p>
          <a:p>
            <a:pPr eaLnBrk="0" fontAlgn="base" hangingPunct="0">
              <a:spcBef>
                <a:spcPct val="0"/>
              </a:spcBef>
              <a:spcAft>
                <a:spcPct val="0"/>
              </a:spcAft>
              <a:defRPr/>
            </a:pPr>
            <a:r>
              <a:rPr lang="en-US" altLang="en-US" sz="900" b="1" dirty="0">
                <a:solidFill>
                  <a:srgbClr val="006699"/>
                </a:solidFill>
                <a:latin typeface="Verdana" pitchFamily="34" charset="0"/>
              </a:rPr>
              <a:t>Dependent Audit</a:t>
            </a:r>
          </a:p>
          <a:p>
            <a:pPr eaLnBrk="0" fontAlgn="base" hangingPunct="0">
              <a:spcBef>
                <a:spcPct val="0"/>
              </a:spcBef>
              <a:spcAft>
                <a:spcPct val="0"/>
              </a:spcAft>
              <a:defRPr/>
            </a:pPr>
            <a:endParaRPr lang="en-US" altLang="en-US" sz="900" b="1" dirty="0">
              <a:solidFill>
                <a:srgbClr val="006699"/>
              </a:solidFill>
              <a:latin typeface="Verdana" pitchFamily="34" charset="0"/>
            </a:endParaRPr>
          </a:p>
          <a:p>
            <a:pPr eaLnBrk="0" fontAlgn="base" hangingPunct="0">
              <a:spcBef>
                <a:spcPct val="0"/>
              </a:spcBef>
              <a:spcAft>
                <a:spcPct val="0"/>
              </a:spcAft>
              <a:defRPr/>
            </a:pPr>
            <a:endParaRPr lang="en-US" altLang="en-US" sz="900" b="1" dirty="0">
              <a:solidFill>
                <a:srgbClr val="006699"/>
              </a:solidFill>
              <a:latin typeface="Verdana" pitchFamily="34" charset="0"/>
            </a:endParaRPr>
          </a:p>
        </p:txBody>
      </p:sp>
      <p:sp>
        <p:nvSpPr>
          <p:cNvPr id="2102" name="AutoShape 31"/>
          <p:cNvSpPr>
            <a:spLocks noChangeArrowheads="1"/>
          </p:cNvSpPr>
          <p:nvPr/>
        </p:nvSpPr>
        <p:spPr bwMode="auto">
          <a:xfrm>
            <a:off x="6684963" y="3336860"/>
            <a:ext cx="1733550" cy="198438"/>
          </a:xfrm>
          <a:prstGeom prst="homePlate">
            <a:avLst>
              <a:gd name="adj" fmla="val 53508"/>
            </a:avLst>
          </a:prstGeom>
          <a:gradFill rotWithShape="1">
            <a:gsLst>
              <a:gs pos="0">
                <a:srgbClr val="FFFFFF"/>
              </a:gs>
              <a:gs pos="100000">
                <a:srgbClr val="FFCC66"/>
              </a:gs>
            </a:gsLst>
            <a:lin ang="0" scaled="1"/>
          </a:gra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88" tIns="65088" rIns="128588" bIns="65088" anchor="ctr"/>
          <a:lstStyle>
            <a:lvl1pPr algn="ctr">
              <a:defRPr sz="900" b="1">
                <a:solidFill>
                  <a:srgbClr val="000000"/>
                </a:solidFill>
                <a:latin typeface="Arial" panose="020B0604020202020204" pitchFamily="34" charset="0"/>
              </a:defRPr>
            </a:lvl1pPr>
            <a:lvl2pPr marL="742950" indent="-285750" algn="ctr">
              <a:defRPr sz="900" b="1">
                <a:solidFill>
                  <a:srgbClr val="000000"/>
                </a:solidFill>
                <a:latin typeface="Arial" panose="020B0604020202020204" pitchFamily="34" charset="0"/>
              </a:defRPr>
            </a:lvl2pPr>
            <a:lvl3pPr marL="1143000" indent="-228600" algn="ctr">
              <a:defRPr sz="900" b="1">
                <a:solidFill>
                  <a:srgbClr val="000000"/>
                </a:solidFill>
                <a:latin typeface="Arial" panose="020B0604020202020204" pitchFamily="34" charset="0"/>
              </a:defRPr>
            </a:lvl3pPr>
            <a:lvl4pPr marL="1600200" indent="-228600" algn="ctr">
              <a:defRPr sz="900" b="1">
                <a:solidFill>
                  <a:srgbClr val="000000"/>
                </a:solidFill>
                <a:latin typeface="Arial" panose="020B0604020202020204" pitchFamily="34" charset="0"/>
              </a:defRPr>
            </a:lvl4pPr>
            <a:lvl5pPr marL="2057400" indent="-228600" algn="ctr">
              <a:defRPr sz="900" b="1">
                <a:solidFill>
                  <a:srgbClr val="000000"/>
                </a:solidFill>
                <a:latin typeface="Arial" panose="020B0604020202020204" pitchFamily="34" charset="0"/>
              </a:defRPr>
            </a:lvl5pPr>
            <a:lvl6pPr marL="2514600" indent="-228600" algn="ctr" eaLnBrk="0" fontAlgn="base" hangingPunct="0">
              <a:spcBef>
                <a:spcPct val="0"/>
              </a:spcBef>
              <a:spcAft>
                <a:spcPct val="0"/>
              </a:spcAft>
              <a:defRPr sz="900" b="1">
                <a:solidFill>
                  <a:srgbClr val="000000"/>
                </a:solidFill>
                <a:latin typeface="Arial" panose="020B0604020202020204" pitchFamily="34" charset="0"/>
              </a:defRPr>
            </a:lvl6pPr>
            <a:lvl7pPr marL="2971800" indent="-228600" algn="ctr" eaLnBrk="0" fontAlgn="base" hangingPunct="0">
              <a:spcBef>
                <a:spcPct val="0"/>
              </a:spcBef>
              <a:spcAft>
                <a:spcPct val="0"/>
              </a:spcAft>
              <a:defRPr sz="900" b="1">
                <a:solidFill>
                  <a:srgbClr val="000000"/>
                </a:solidFill>
                <a:latin typeface="Arial" panose="020B0604020202020204" pitchFamily="34" charset="0"/>
              </a:defRPr>
            </a:lvl7pPr>
            <a:lvl8pPr marL="3429000" indent="-228600" algn="ctr" eaLnBrk="0" fontAlgn="base" hangingPunct="0">
              <a:spcBef>
                <a:spcPct val="0"/>
              </a:spcBef>
              <a:spcAft>
                <a:spcPct val="0"/>
              </a:spcAft>
              <a:defRPr sz="900" b="1">
                <a:solidFill>
                  <a:srgbClr val="000000"/>
                </a:solidFill>
                <a:latin typeface="Arial" panose="020B0604020202020204" pitchFamily="34" charset="0"/>
              </a:defRPr>
            </a:lvl8pPr>
            <a:lvl9pPr marL="3886200" indent="-228600" algn="ctr" eaLnBrk="0" fontAlgn="base" hangingPunct="0">
              <a:spcBef>
                <a:spcPct val="0"/>
              </a:spcBef>
              <a:spcAft>
                <a:spcPct val="0"/>
              </a:spcAft>
              <a:defRPr sz="900" b="1">
                <a:solidFill>
                  <a:srgbClr val="000000"/>
                </a:solidFill>
                <a:latin typeface="Arial" panose="020B0604020202020204" pitchFamily="34" charset="0"/>
              </a:defRPr>
            </a:lvl9pPr>
          </a:lstStyle>
          <a:p>
            <a:pPr algn="l" defTabSz="914400" eaLnBrk="0" fontAlgn="base" hangingPunct="0">
              <a:spcBef>
                <a:spcPct val="0"/>
              </a:spcBef>
              <a:spcAft>
                <a:spcPct val="0"/>
              </a:spcAft>
            </a:pPr>
            <a:r>
              <a:rPr lang="en-US" altLang="en-US" dirty="0">
                <a:solidFill>
                  <a:srgbClr val="006699"/>
                </a:solidFill>
                <a:latin typeface="Verdana" panose="020B0604030504040204" pitchFamily="34" charset="0"/>
              </a:rPr>
              <a:t>Hourly Faculty  O/E </a:t>
            </a:r>
          </a:p>
        </p:txBody>
      </p:sp>
      <p:sp>
        <p:nvSpPr>
          <p:cNvPr id="3" name="Slide Number Placeholder 2"/>
          <p:cNvSpPr>
            <a:spLocks noGrp="1"/>
          </p:cNvSpPr>
          <p:nvPr>
            <p:ph type="sldNum" sz="quarter" idx="12"/>
          </p:nvPr>
        </p:nvSpPr>
        <p:spPr/>
        <p:txBody>
          <a:bodyPr/>
          <a:lstStyle/>
          <a:p>
            <a:fld id="{69E57DC2-970A-4B3E-BB1C-7A09969E49DF}" type="slidenum">
              <a:rPr lang="en-US" smtClean="0"/>
              <a:t>21</a:t>
            </a:fld>
            <a:endParaRPr lang="en-US" dirty="0"/>
          </a:p>
        </p:txBody>
      </p:sp>
    </p:spTree>
    <p:extLst>
      <p:ext uri="{BB962C8B-B14F-4D97-AF65-F5344CB8AC3E}">
        <p14:creationId xmlns:p14="http://schemas.microsoft.com/office/powerpoint/2010/main" val="2405752938"/>
      </p:ext>
    </p:extLst>
  </p:cSld>
  <p:clrMapOvr>
    <a:masterClrMapping/>
  </p:clrMapOvr>
  <p:transition spd="slow"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156" y="394246"/>
            <a:ext cx="9142168" cy="864973"/>
          </a:xfrm>
        </p:spPr>
        <p:txBody>
          <a:bodyPr>
            <a:normAutofit fontScale="90000"/>
          </a:bodyPr>
          <a:lstStyle/>
          <a:p>
            <a:r>
              <a:rPr lang="en-US" dirty="0" smtClean="0"/>
              <a:t>8. 2017 </a:t>
            </a:r>
            <a:r>
              <a:rPr lang="en-US" dirty="0"/>
              <a:t>Plan Considerations </a:t>
            </a:r>
            <a:br>
              <a:rPr lang="en-US" dirty="0"/>
            </a:br>
            <a:endParaRPr lang="en-US" dirty="0"/>
          </a:p>
        </p:txBody>
      </p:sp>
      <p:sp>
        <p:nvSpPr>
          <p:cNvPr id="3" name="Content Placeholder 2"/>
          <p:cNvSpPr>
            <a:spLocks noGrp="1"/>
          </p:cNvSpPr>
          <p:nvPr>
            <p:ph idx="1"/>
          </p:nvPr>
        </p:nvSpPr>
        <p:spPr>
          <a:xfrm>
            <a:off x="1371600" y="1346200"/>
            <a:ext cx="7902402" cy="4521200"/>
          </a:xfrm>
        </p:spPr>
        <p:txBody>
          <a:bodyPr>
            <a:normAutofit/>
          </a:bodyPr>
          <a:lstStyle/>
          <a:p>
            <a:pPr marL="0" indent="0">
              <a:buNone/>
            </a:pPr>
            <a:endParaRPr lang="en-US" dirty="0" smtClean="0"/>
          </a:p>
          <a:p>
            <a:r>
              <a:rPr lang="en-US" dirty="0" smtClean="0"/>
              <a:t>Update on Community Campaigns Claims Re-pricing:</a:t>
            </a:r>
          </a:p>
          <a:p>
            <a:pPr marL="457200" lvl="1" indent="0">
              <a:buNone/>
            </a:pPr>
            <a:r>
              <a:rPr lang="en-US" dirty="0" smtClean="0"/>
              <a:t>Request from Community Campaigns forwarded to Alliant Insurance Services for response on our behalf:</a:t>
            </a:r>
          </a:p>
          <a:p>
            <a:pPr marL="457200" lvl="1" indent="0">
              <a:buNone/>
            </a:pPr>
            <a:r>
              <a:rPr lang="en-US" dirty="0" smtClean="0"/>
              <a:t>Response from Alliant:  We are in receipt of your request for re-pricing of your self-funded claims. This option makes the most sense to be considered as part of the regular 2017 renewal process. We can provide an update on this over the next six months as a possible alternative for July 1, 2017.</a:t>
            </a:r>
          </a:p>
          <a:p>
            <a:pPr lvl="1"/>
            <a:endParaRPr lang="en-US" dirty="0" smtClean="0"/>
          </a:p>
          <a:p>
            <a:pPr marL="0" indent="0">
              <a:buNone/>
            </a:pPr>
            <a:r>
              <a:rPr lang="en-US" dirty="0"/>
              <a:t> </a:t>
            </a:r>
          </a:p>
          <a:p>
            <a:endParaRPr lang="en-US" dirty="0" smtClean="0"/>
          </a:p>
          <a:p>
            <a:endParaRPr lang="en-US" dirty="0" smtClean="0"/>
          </a:p>
          <a:p>
            <a:pPr marL="0" indent="0">
              <a:buNone/>
            </a:pPr>
            <a:r>
              <a:rPr lang="en-US" dirty="0" smtClean="0"/>
              <a:t> </a:t>
            </a:r>
          </a:p>
          <a:p>
            <a:pPr marL="530352" lvl="1" indent="0">
              <a:buNone/>
            </a:pPr>
            <a:endParaRPr lang="en-US" dirty="0" smtClean="0"/>
          </a:p>
        </p:txBody>
      </p:sp>
      <p:sp>
        <p:nvSpPr>
          <p:cNvPr id="4" name="Slide Number Placeholder 3"/>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4008056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Meetings &amp; Share the Information </a:t>
            </a:r>
            <a:endParaRPr lang="en-US" dirty="0"/>
          </a:p>
        </p:txBody>
      </p:sp>
      <p:sp>
        <p:nvSpPr>
          <p:cNvPr id="3" name="Content Placeholder 2"/>
          <p:cNvSpPr>
            <a:spLocks noGrp="1"/>
          </p:cNvSpPr>
          <p:nvPr>
            <p:ph idx="1"/>
          </p:nvPr>
        </p:nvSpPr>
        <p:spPr>
          <a:xfrm>
            <a:off x="1371600" y="1346200"/>
            <a:ext cx="9601200" cy="4521200"/>
          </a:xfrm>
        </p:spPr>
        <p:txBody>
          <a:bodyPr>
            <a:normAutofit/>
          </a:bodyPr>
          <a:lstStyle/>
          <a:p>
            <a:pPr marL="0" indent="0">
              <a:buNone/>
            </a:pPr>
            <a:r>
              <a:rPr lang="en-US" u="sng" dirty="0" smtClean="0">
                <a:solidFill>
                  <a:srgbClr val="00B0F0"/>
                </a:solidFill>
              </a:rPr>
              <a:t>Next Meetings:</a:t>
            </a:r>
          </a:p>
          <a:p>
            <a:pPr>
              <a:buFont typeface="Wingdings" panose="05000000000000000000" pitchFamily="2" charset="2"/>
              <a:buChar char="ü"/>
            </a:pPr>
            <a:r>
              <a:rPr lang="en-US" dirty="0" smtClean="0"/>
              <a:t>October 13</a:t>
            </a:r>
          </a:p>
          <a:p>
            <a:pPr>
              <a:buFont typeface="Wingdings" panose="05000000000000000000" pitchFamily="2" charset="2"/>
              <a:buChar char="ü"/>
            </a:pPr>
            <a:r>
              <a:rPr lang="en-US" dirty="0" smtClean="0"/>
              <a:t>December 8</a:t>
            </a:r>
          </a:p>
          <a:p>
            <a:pPr marL="530352" lvl="1" indent="0">
              <a:buNone/>
            </a:pPr>
            <a:endParaRPr lang="en-US" dirty="0" smtClean="0"/>
          </a:p>
          <a:p>
            <a:pPr marL="530352" lvl="1" indent="0">
              <a:buNone/>
            </a:pPr>
            <a:endParaRPr lang="en-US" dirty="0" smtClean="0"/>
          </a:p>
          <a:p>
            <a:pPr marL="0" lvl="1" indent="0">
              <a:buNone/>
            </a:pPr>
            <a:r>
              <a:rPr lang="en-US" sz="1800" u="sng" dirty="0">
                <a:solidFill>
                  <a:srgbClr val="00B0F0"/>
                </a:solidFill>
              </a:rPr>
              <a:t>Pass along &amp; Share </a:t>
            </a:r>
          </a:p>
          <a:p>
            <a:pPr marL="530352" lvl="1" indent="0">
              <a:buNone/>
            </a:pPr>
            <a:r>
              <a:rPr lang="en-US" dirty="0" smtClean="0"/>
              <a:t>Remind your constituents of upcoming events as noted on previous slide</a:t>
            </a:r>
          </a:p>
          <a:p>
            <a:pPr marL="816102" lvl="1">
              <a:buFont typeface="Wingdings" panose="05000000000000000000" pitchFamily="2" charset="2"/>
              <a:buChar char="ü"/>
            </a:pPr>
            <a:r>
              <a:rPr lang="en-US" dirty="0" smtClean="0"/>
              <a:t>Dependent Audit: Now through the end of the year</a:t>
            </a:r>
          </a:p>
          <a:p>
            <a:pPr marL="816102" lvl="1">
              <a:buFont typeface="Wingdings" panose="05000000000000000000" pitchFamily="2" charset="2"/>
              <a:buChar char="ü"/>
            </a:pPr>
            <a:r>
              <a:rPr lang="en-US" dirty="0" smtClean="0"/>
              <a:t>Medicare Open Enrollment Campaign- We need PRO volunteers to make outgoing calls in February and March</a:t>
            </a:r>
          </a:p>
          <a:p>
            <a:pPr marL="816102" lvl="1">
              <a:buFont typeface="Wingdings" panose="05000000000000000000" pitchFamily="2" charset="2"/>
              <a:buChar char="ü"/>
            </a:pPr>
            <a:r>
              <a:rPr lang="en-US" dirty="0" smtClean="0"/>
              <a:t>Address changes self-service-an added convenience. </a:t>
            </a:r>
          </a:p>
        </p:txBody>
      </p:sp>
      <p:sp>
        <p:nvSpPr>
          <p:cNvPr id="4" name="Slide Number Placeholder 3"/>
          <p:cNvSpPr>
            <a:spLocks noGrp="1"/>
          </p:cNvSpPr>
          <p:nvPr>
            <p:ph type="sldNum" sz="quarter" idx="12"/>
          </p:nvPr>
        </p:nvSpPr>
        <p:spPr/>
        <p:txBody>
          <a:bodyPr/>
          <a:lstStyle/>
          <a:p>
            <a:fld id="{69E57DC2-970A-4B3E-BB1C-7A09969E49DF}" type="slidenum">
              <a:rPr lang="en-US" smtClean="0"/>
              <a:t>23</a:t>
            </a:fld>
            <a:endParaRPr lang="en-US" dirty="0"/>
          </a:p>
        </p:txBody>
      </p:sp>
    </p:spTree>
    <p:extLst>
      <p:ext uri="{BB962C8B-B14F-4D97-AF65-F5344CB8AC3E}">
        <p14:creationId xmlns:p14="http://schemas.microsoft.com/office/powerpoint/2010/main" val="2716446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0620"/>
            <a:ext cx="8596668" cy="1320800"/>
          </a:xfrm>
        </p:spPr>
        <p:txBody>
          <a:bodyPr/>
          <a:lstStyle/>
          <a:p>
            <a:r>
              <a:rPr lang="en-US" dirty="0" smtClean="0"/>
              <a:t>1.PeopleSoft/PROMT </a:t>
            </a:r>
            <a:br>
              <a:rPr lang="en-US" dirty="0" smtClean="0"/>
            </a:br>
            <a:r>
              <a:rPr lang="en-US" dirty="0" smtClean="0"/>
              <a:t>Self-Service Address Changes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752000"/>
              </p:ext>
            </p:extLst>
          </p:nvPr>
        </p:nvGraphicFramePr>
        <p:xfrm>
          <a:off x="677334" y="2051221"/>
          <a:ext cx="9222446" cy="2651563"/>
        </p:xfrm>
        <a:graphic>
          <a:graphicData uri="http://schemas.openxmlformats.org/drawingml/2006/table">
            <a:tbl>
              <a:tblPr firstRow="1" bandRow="1">
                <a:tableStyleId>{5C22544A-7EE6-4342-B048-85BDC9FD1C3A}</a:tableStyleId>
              </a:tblPr>
              <a:tblGrid>
                <a:gridCol w="1739273"/>
                <a:gridCol w="2973944"/>
                <a:gridCol w="4509229"/>
              </a:tblGrid>
              <a:tr h="348979">
                <a:tc>
                  <a:txBody>
                    <a:bodyPr/>
                    <a:lstStyle/>
                    <a:p>
                      <a:endParaRPr lang="en-US" dirty="0"/>
                    </a:p>
                  </a:txBody>
                  <a:tcPr/>
                </a:tc>
                <a:tc>
                  <a:txBody>
                    <a:bodyPr/>
                    <a:lstStyle/>
                    <a:p>
                      <a:r>
                        <a:rPr lang="en-US" dirty="0" smtClean="0"/>
                        <a:t>Current</a:t>
                      </a:r>
                      <a:endParaRPr lang="en-US" dirty="0"/>
                    </a:p>
                  </a:txBody>
                  <a:tcPr/>
                </a:tc>
                <a:tc>
                  <a:txBody>
                    <a:bodyPr/>
                    <a:lstStyle/>
                    <a:p>
                      <a:r>
                        <a:rPr lang="en-US" dirty="0" smtClean="0"/>
                        <a:t>Effective 10/1/16</a:t>
                      </a:r>
                      <a:endParaRPr lang="en-US" dirty="0"/>
                    </a:p>
                  </a:txBody>
                  <a:tcPr/>
                </a:tc>
              </a:tr>
              <a:tr h="1462843">
                <a:tc>
                  <a:txBody>
                    <a:bodyPr/>
                    <a:lstStyle/>
                    <a:p>
                      <a:r>
                        <a:rPr lang="en-US" sz="1600" dirty="0" smtClean="0"/>
                        <a:t>Active employees</a:t>
                      </a:r>
                      <a:endParaRPr lang="en-US" sz="1600" dirty="0"/>
                    </a:p>
                  </a:txBody>
                  <a:tcPr/>
                </a:tc>
                <a:tc>
                  <a:txBody>
                    <a:bodyPr/>
                    <a:lstStyle/>
                    <a:p>
                      <a:r>
                        <a:rPr lang="en-US" sz="1600" dirty="0" smtClean="0"/>
                        <a:t>Paper form to Human Resources </a:t>
                      </a:r>
                    </a:p>
                    <a:p>
                      <a:r>
                        <a:rPr lang="en-US" sz="1600" dirty="0" smtClean="0"/>
                        <a:t>for</a:t>
                      </a:r>
                      <a:r>
                        <a:rPr lang="en-US" sz="1600" baseline="0" dirty="0" smtClean="0"/>
                        <a:t> data entry</a:t>
                      </a:r>
                      <a:endParaRPr lang="en-US" sz="1600" dirty="0"/>
                    </a:p>
                  </a:txBody>
                  <a:tcPr/>
                </a:tc>
                <a:tc>
                  <a:txBody>
                    <a:bodyPr/>
                    <a:lstStyle/>
                    <a:p>
                      <a:r>
                        <a:rPr lang="en-US" sz="1600" dirty="0" smtClean="0"/>
                        <a:t>Use PeopleSoft for self-service updates to:</a:t>
                      </a:r>
                    </a:p>
                    <a:p>
                      <a:pPr marL="285750" indent="-285750">
                        <a:buFont typeface="Arial" panose="020B0604020202020204" pitchFamily="34" charset="0"/>
                        <a:buChar char="•"/>
                      </a:pPr>
                      <a:r>
                        <a:rPr lang="en-US" sz="1600" dirty="0" smtClean="0"/>
                        <a:t>Home address</a:t>
                      </a:r>
                      <a:r>
                        <a:rPr lang="en-US" sz="1600" baseline="0" dirty="0" smtClean="0"/>
                        <a:t> for </a:t>
                      </a:r>
                      <a:r>
                        <a:rPr lang="en-US" sz="1600" dirty="0" smtClean="0"/>
                        <a:t>W-2 distribution</a:t>
                      </a:r>
                    </a:p>
                    <a:p>
                      <a:pPr marL="285750" indent="-285750">
                        <a:buFont typeface="Arial" panose="020B0604020202020204" pitchFamily="34" charset="0"/>
                        <a:buChar char="•"/>
                      </a:pPr>
                      <a:r>
                        <a:rPr lang="en-US" sz="1600" dirty="0" smtClean="0"/>
                        <a:t>Emails-greener sustainable communications</a:t>
                      </a:r>
                      <a:endParaRPr lang="en-US" sz="1600" dirty="0"/>
                    </a:p>
                  </a:txBody>
                  <a:tcPr/>
                </a:tc>
              </a:tr>
              <a:tr h="774447">
                <a:tc>
                  <a:txBody>
                    <a:bodyPr/>
                    <a:lstStyle/>
                    <a:p>
                      <a:r>
                        <a:rPr lang="en-US" sz="1600" dirty="0" smtClean="0"/>
                        <a:t>Retirees</a:t>
                      </a:r>
                      <a:endParaRPr lang="en-US" sz="1600" dirty="0"/>
                    </a:p>
                  </a:txBody>
                  <a:tcPr/>
                </a:tc>
                <a:tc>
                  <a:txBody>
                    <a:bodyPr/>
                    <a:lstStyle/>
                    <a:p>
                      <a:r>
                        <a:rPr lang="en-US" sz="1600" dirty="0" smtClean="0"/>
                        <a:t>Paper form to Human Resources </a:t>
                      </a:r>
                    </a:p>
                    <a:p>
                      <a:r>
                        <a:rPr lang="en-US" sz="1600" dirty="0" smtClean="0"/>
                        <a:t>for data</a:t>
                      </a:r>
                      <a:r>
                        <a:rPr lang="en-US" sz="1600" baseline="0" dirty="0" smtClean="0"/>
                        <a:t> entry to PPS</a:t>
                      </a:r>
                      <a:endParaRPr lang="en-US" sz="1600" dirty="0"/>
                    </a:p>
                  </a:txBody>
                  <a:tcPr/>
                </a:tc>
                <a:tc>
                  <a:txBody>
                    <a:bodyPr/>
                    <a:lstStyle/>
                    <a:p>
                      <a:r>
                        <a:rPr lang="en-US" sz="1600" dirty="0" smtClean="0"/>
                        <a:t>Self-service</a:t>
                      </a:r>
                      <a:r>
                        <a:rPr lang="en-US" sz="1600" baseline="0" dirty="0" smtClean="0"/>
                        <a:t> o</a:t>
                      </a:r>
                      <a:r>
                        <a:rPr lang="en-US" sz="1600" dirty="0" smtClean="0"/>
                        <a:t>ption for</a:t>
                      </a:r>
                      <a:r>
                        <a:rPr lang="en-US" sz="1600" baseline="0" dirty="0" smtClean="0"/>
                        <a:t> retirees</a:t>
                      </a:r>
                    </a:p>
                    <a:p>
                      <a:r>
                        <a:rPr lang="en-US" sz="1600" baseline="0" dirty="0" smtClean="0"/>
                        <a:t>Paper still accepted by Human Resources</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362843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PeopleSoft/PROMT </a:t>
            </a:r>
            <a:br>
              <a:rPr lang="en-US" dirty="0" smtClean="0"/>
            </a:br>
            <a:r>
              <a:rPr lang="en-US" dirty="0" smtClean="0"/>
              <a:t>Self-Service Address Changes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5243458"/>
              </p:ext>
            </p:extLst>
          </p:nvPr>
        </p:nvGraphicFramePr>
        <p:xfrm>
          <a:off x="1095632" y="2026508"/>
          <a:ext cx="7099213" cy="4084286"/>
        </p:xfrm>
        <a:graphic>
          <a:graphicData uri="http://schemas.openxmlformats.org/drawingml/2006/table">
            <a:tbl>
              <a:tblPr firstRow="1" bandRow="1">
                <a:tableStyleId>{5C22544A-7EE6-4342-B048-85BDC9FD1C3A}</a:tableStyleId>
              </a:tblPr>
              <a:tblGrid>
                <a:gridCol w="4338216"/>
                <a:gridCol w="2760997"/>
              </a:tblGrid>
              <a:tr h="381395">
                <a:tc>
                  <a:txBody>
                    <a:bodyPr/>
                    <a:lstStyle/>
                    <a:p>
                      <a:r>
                        <a:rPr lang="en-US" dirty="0" smtClean="0"/>
                        <a:t>Pros</a:t>
                      </a:r>
                      <a:endParaRPr lang="en-US" dirty="0"/>
                    </a:p>
                  </a:txBody>
                  <a:tcPr/>
                </a:tc>
                <a:tc>
                  <a:txBody>
                    <a:bodyPr/>
                    <a:lstStyle/>
                    <a:p>
                      <a:r>
                        <a:rPr lang="en-US" dirty="0" smtClean="0"/>
                        <a:t>Cons/Challenge</a:t>
                      </a:r>
                      <a:endParaRPr lang="en-US" dirty="0"/>
                    </a:p>
                  </a:txBody>
                  <a:tcPr/>
                </a:tc>
              </a:tr>
              <a:tr h="191958">
                <a:tc>
                  <a:txBody>
                    <a:bodyPr/>
                    <a:lstStyle/>
                    <a:p>
                      <a:r>
                        <a:rPr lang="en-US" sz="1800" dirty="0" smtClean="0"/>
                        <a:t>Secure</a:t>
                      </a:r>
                      <a:endParaRPr lang="en-US" sz="1800" dirty="0"/>
                    </a:p>
                  </a:txBody>
                  <a:tcPr/>
                </a:tc>
                <a:tc rowSpan="7">
                  <a:txBody>
                    <a:bodyPr/>
                    <a:lstStyle/>
                    <a:p>
                      <a:endParaRPr lang="en-US" dirty="0" smtClean="0"/>
                    </a:p>
                    <a:p>
                      <a:endParaRPr lang="en-US" dirty="0" smtClean="0"/>
                    </a:p>
                    <a:p>
                      <a:endParaRPr lang="en-US" dirty="0" smtClean="0"/>
                    </a:p>
                    <a:p>
                      <a:endParaRPr lang="en-US" dirty="0" smtClean="0"/>
                    </a:p>
                    <a:p>
                      <a:pPr algn="ctr"/>
                      <a:endParaRPr lang="en-US" dirty="0" smtClean="0"/>
                    </a:p>
                    <a:p>
                      <a:pPr algn="ctr"/>
                      <a:r>
                        <a:rPr lang="en-US" dirty="0" smtClean="0"/>
                        <a:t>Learning Curve</a:t>
                      </a:r>
                      <a:endParaRPr lang="en-US" dirty="0"/>
                    </a:p>
                  </a:txBody>
                  <a:tcPr/>
                </a:tc>
              </a:tr>
              <a:tr h="381395">
                <a:tc>
                  <a:txBody>
                    <a:bodyPr/>
                    <a:lstStyle/>
                    <a:p>
                      <a:r>
                        <a:rPr lang="en-US" sz="1800" dirty="0" smtClean="0"/>
                        <a:t>Reduces paper filing</a:t>
                      </a:r>
                      <a:endParaRPr lang="en-US" sz="1800" dirty="0"/>
                    </a:p>
                  </a:txBody>
                  <a:tcPr/>
                </a:tc>
                <a:tc vMerge="1">
                  <a:txBody>
                    <a:bodyPr/>
                    <a:lstStyle/>
                    <a:p>
                      <a:endParaRPr lang="en-US" dirty="0"/>
                    </a:p>
                  </a:txBody>
                  <a:tcPr/>
                </a:tc>
              </a:tr>
              <a:tr h="437304">
                <a:tc>
                  <a:txBody>
                    <a:bodyPr/>
                    <a:lstStyle/>
                    <a:p>
                      <a:r>
                        <a:rPr lang="en-US" sz="1800" dirty="0" smtClean="0"/>
                        <a:t>Reduces staff time and possibility of error</a:t>
                      </a:r>
                      <a:endParaRPr lang="en-US" sz="1800" dirty="0"/>
                    </a:p>
                  </a:txBody>
                  <a:tcPr/>
                </a:tc>
                <a:tc vMerge="1">
                  <a:txBody>
                    <a:bodyPr/>
                    <a:lstStyle/>
                    <a:p>
                      <a:endParaRPr lang="en-US" dirty="0"/>
                    </a:p>
                  </a:txBody>
                  <a:tcPr/>
                </a:tc>
              </a:tr>
              <a:tr h="362465">
                <a:tc>
                  <a:txBody>
                    <a:bodyPr/>
                    <a:lstStyle/>
                    <a:p>
                      <a:r>
                        <a:rPr lang="en-US" sz="1800" dirty="0" smtClean="0"/>
                        <a:t>Increased accuracy and timeliness</a:t>
                      </a:r>
                      <a:r>
                        <a:rPr lang="en-US" sz="1800" baseline="0" dirty="0" smtClean="0"/>
                        <a:t> of address changes</a:t>
                      </a:r>
                      <a:endParaRPr lang="en-US" sz="1800" dirty="0"/>
                    </a:p>
                  </a:txBody>
                  <a:tcPr/>
                </a:tc>
                <a:tc vMerge="1">
                  <a:txBody>
                    <a:bodyPr/>
                    <a:lstStyle/>
                    <a:p>
                      <a:endParaRPr lang="en-US" dirty="0"/>
                    </a:p>
                  </a:txBody>
                  <a:tcPr/>
                </a:tc>
              </a:tr>
              <a:tr h="395416">
                <a:tc>
                  <a:txBody>
                    <a:bodyPr/>
                    <a:lstStyle/>
                    <a:p>
                      <a:r>
                        <a:rPr lang="en-US" sz="1800" dirty="0" smtClean="0"/>
                        <a:t>Increases employee active engagement</a:t>
                      </a:r>
                      <a:endParaRPr lang="en-US" sz="1800" dirty="0"/>
                    </a:p>
                  </a:txBody>
                  <a:tcPr/>
                </a:tc>
                <a:tc vMerge="1">
                  <a:txBody>
                    <a:bodyPr/>
                    <a:lstStyle/>
                    <a:p>
                      <a:endParaRPr lang="en-US" dirty="0"/>
                    </a:p>
                  </a:txBody>
                  <a:tcPr/>
                </a:tc>
              </a:tr>
              <a:tr h="420130">
                <a:tc>
                  <a:txBody>
                    <a:bodyPr/>
                    <a:lstStyle/>
                    <a:p>
                      <a:r>
                        <a:rPr lang="en-US" sz="1800" dirty="0" smtClean="0"/>
                        <a:t>Increases utility</a:t>
                      </a:r>
                      <a:r>
                        <a:rPr lang="en-US" sz="1800" baseline="0" dirty="0" smtClean="0"/>
                        <a:t> of our PeopleSoft products</a:t>
                      </a:r>
                      <a:endParaRPr lang="en-US" sz="1800" dirty="0"/>
                    </a:p>
                  </a:txBody>
                  <a:tcPr/>
                </a:tc>
                <a:tc vMerge="1">
                  <a:txBody>
                    <a:bodyPr/>
                    <a:lstStyle/>
                    <a:p>
                      <a:endParaRPr lang="en-US" dirty="0"/>
                    </a:p>
                  </a:txBody>
                  <a:tcPr/>
                </a:tc>
              </a:tr>
              <a:tr h="403654">
                <a:tc>
                  <a:txBody>
                    <a:bodyPr/>
                    <a:lstStyle/>
                    <a:p>
                      <a:r>
                        <a:rPr lang="en-US" sz="1800" dirty="0" smtClean="0"/>
                        <a:t>Consistent with other common</a:t>
                      </a:r>
                      <a:r>
                        <a:rPr lang="en-US" sz="1800" baseline="0" dirty="0" smtClean="0"/>
                        <a:t> business processes</a:t>
                      </a:r>
                      <a:endParaRPr lang="en-US" sz="1800" dirty="0"/>
                    </a:p>
                  </a:txBody>
                  <a:tcPr/>
                </a:tc>
                <a:tc vMerge="1">
                  <a:txBody>
                    <a:bodyPr/>
                    <a:lstStyle/>
                    <a:p>
                      <a:endParaRPr lang="en-US" dirty="0"/>
                    </a:p>
                  </a:txBody>
                  <a:tcPr/>
                </a:tc>
              </a:tr>
            </a:tbl>
          </a:graphicData>
        </a:graphic>
      </p:graphicFrame>
      <p:sp>
        <p:nvSpPr>
          <p:cNvPr id="3" name="Slide Number Placeholder 2"/>
          <p:cNvSpPr>
            <a:spLocks noGrp="1"/>
          </p:cNvSpPr>
          <p:nvPr>
            <p:ph type="sldNum" sz="quarter" idx="12"/>
          </p:nvPr>
        </p:nvSpPr>
        <p:spPr/>
        <p:txBody>
          <a:bodyPr/>
          <a:lstStyle/>
          <a:p>
            <a:fld id="{69E57DC2-970A-4B3E-BB1C-7A09969E49DF}" type="slidenum">
              <a:rPr lang="en-US" smtClean="0"/>
              <a:t>4</a:t>
            </a:fld>
            <a:endParaRPr lang="en-US" dirty="0"/>
          </a:p>
        </p:txBody>
      </p:sp>
    </p:spTree>
    <p:extLst>
      <p:ext uri="{BB962C8B-B14F-4D97-AF65-F5344CB8AC3E}">
        <p14:creationId xmlns:p14="http://schemas.microsoft.com/office/powerpoint/2010/main" val="3405531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25" y="118835"/>
            <a:ext cx="9269099" cy="1320800"/>
          </a:xfrm>
        </p:spPr>
        <p:txBody>
          <a:bodyPr>
            <a:normAutofit fontScale="90000"/>
          </a:bodyPr>
          <a:lstStyle/>
          <a:p>
            <a:r>
              <a:rPr lang="en-US" dirty="0" smtClean="0"/>
              <a:t>PeopleSoft/PROMT </a:t>
            </a:r>
            <a:br>
              <a:rPr lang="en-US" dirty="0" smtClean="0"/>
            </a:br>
            <a:r>
              <a:rPr lang="en-US" dirty="0" smtClean="0"/>
              <a:t>Self-Service Address Changes-How to Navigate </a:t>
            </a:r>
            <a:endParaRPr lang="en-US" dirty="0"/>
          </a:p>
        </p:txBody>
      </p:sp>
      <p:sp>
        <p:nvSpPr>
          <p:cNvPr id="21" name="TextBox 20"/>
          <p:cNvSpPr txBox="1"/>
          <p:nvPr/>
        </p:nvSpPr>
        <p:spPr>
          <a:xfrm>
            <a:off x="3435434" y="4798016"/>
            <a:ext cx="4114800" cy="1354217"/>
          </a:xfrm>
          <a:prstGeom prst="rect">
            <a:avLst/>
          </a:prstGeom>
          <a:noFill/>
        </p:spPr>
        <p:txBody>
          <a:bodyPr wrap="square" rtlCol="0">
            <a:spAutoFit/>
          </a:bodyPr>
          <a:lstStyle/>
          <a:p>
            <a:pPr marL="342900" indent="-342900">
              <a:buAutoNum type="arabicPeriod"/>
            </a:pPr>
            <a:r>
              <a:rPr lang="en-US" sz="1600" dirty="0" smtClean="0"/>
              <a:t>Navigate to Personal Information</a:t>
            </a:r>
          </a:p>
          <a:p>
            <a:pPr marL="342900" indent="-342900">
              <a:buAutoNum type="arabicPeriod"/>
            </a:pPr>
            <a:r>
              <a:rPr lang="en-US" sz="1600" dirty="0" smtClean="0"/>
              <a:t>Update the </a:t>
            </a:r>
            <a:r>
              <a:rPr lang="en-US" sz="1600" u="sng" dirty="0" smtClean="0"/>
              <a:t>Home mailing </a:t>
            </a:r>
            <a:r>
              <a:rPr lang="en-US" sz="1600" dirty="0" smtClean="0"/>
              <a:t>for W-2 and benefits information</a:t>
            </a:r>
          </a:p>
          <a:p>
            <a:pPr marL="342900" indent="-342900">
              <a:buAutoNum type="arabicPeriod"/>
            </a:pPr>
            <a:r>
              <a:rPr lang="en-US" sz="1600" dirty="0" smtClean="0"/>
              <a:t>Save</a:t>
            </a:r>
          </a:p>
          <a:p>
            <a:endParaRPr lang="en-US" dirty="0"/>
          </a:p>
        </p:txBody>
      </p:sp>
      <p:sp>
        <p:nvSpPr>
          <p:cNvPr id="22" name="TextBox 21"/>
          <p:cNvSpPr txBox="1"/>
          <p:nvPr/>
        </p:nvSpPr>
        <p:spPr>
          <a:xfrm>
            <a:off x="8106140" y="4699858"/>
            <a:ext cx="3781168" cy="1107996"/>
          </a:xfrm>
          <a:prstGeom prst="rect">
            <a:avLst/>
          </a:prstGeom>
          <a:noFill/>
        </p:spPr>
        <p:txBody>
          <a:bodyPr wrap="square" rtlCol="0">
            <a:spAutoFit/>
          </a:bodyPr>
          <a:lstStyle/>
          <a:p>
            <a:pPr marL="342900" indent="-342900">
              <a:buAutoNum type="arabicPeriod"/>
            </a:pPr>
            <a:r>
              <a:rPr lang="en-US" sz="1600" dirty="0" smtClean="0"/>
              <a:t>Navigate to Personal Information</a:t>
            </a:r>
          </a:p>
          <a:p>
            <a:pPr marL="342900" indent="-342900">
              <a:buAutoNum type="arabicPeriod"/>
            </a:pPr>
            <a:r>
              <a:rPr lang="en-US" sz="1600" dirty="0" smtClean="0"/>
              <a:t>Update the </a:t>
            </a:r>
            <a:r>
              <a:rPr lang="en-US" sz="1600" u="sng" dirty="0"/>
              <a:t>H</a:t>
            </a:r>
            <a:r>
              <a:rPr lang="en-US" sz="1600" u="sng" dirty="0" smtClean="0"/>
              <a:t>ome email address</a:t>
            </a:r>
          </a:p>
          <a:p>
            <a:pPr marL="342900" indent="-342900">
              <a:buAutoNum type="arabicPeriod"/>
            </a:pPr>
            <a:r>
              <a:rPr lang="en-US" sz="1600" dirty="0" smtClean="0"/>
              <a:t>Save</a:t>
            </a:r>
          </a:p>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5</a:t>
            </a:fld>
            <a:endParaRPr lang="en-US" dirty="0"/>
          </a:p>
        </p:txBody>
      </p:sp>
      <p:sp>
        <p:nvSpPr>
          <p:cNvPr id="3" name="TextBox 2"/>
          <p:cNvSpPr txBox="1"/>
          <p:nvPr/>
        </p:nvSpPr>
        <p:spPr>
          <a:xfrm>
            <a:off x="-1" y="5909685"/>
            <a:ext cx="11014841" cy="646331"/>
          </a:xfrm>
          <a:prstGeom prst="rect">
            <a:avLst/>
          </a:prstGeom>
          <a:noFill/>
        </p:spPr>
        <p:txBody>
          <a:bodyPr wrap="square" rtlCol="0">
            <a:spAutoFit/>
          </a:bodyPr>
          <a:lstStyle/>
          <a:p>
            <a:pPr algn="ctr"/>
            <a:r>
              <a:rPr lang="en-US" i="1" u="sng" dirty="0" smtClean="0"/>
              <a:t>Inform</a:t>
            </a:r>
            <a:r>
              <a:rPr lang="en-US" i="1" dirty="0" smtClean="0"/>
              <a:t> your constituents of the availability of these online services:</a:t>
            </a:r>
          </a:p>
          <a:p>
            <a:pPr algn="ctr"/>
            <a:r>
              <a:rPr lang="en-US" i="1" dirty="0" smtClean="0"/>
              <a:t>Troubles should be reported to the Peralta Information Technology Helpdesk: helpdesk@peralta.edu</a:t>
            </a:r>
            <a:endParaRPr lang="en-US" i="1" dirty="0"/>
          </a:p>
        </p:txBody>
      </p:sp>
      <p:pic>
        <p:nvPicPr>
          <p:cNvPr id="7" name="Picture 6"/>
          <p:cNvPicPr>
            <a:picLocks noChangeAspect="1"/>
          </p:cNvPicPr>
          <p:nvPr/>
        </p:nvPicPr>
        <p:blipFill>
          <a:blip r:embed="rId2"/>
          <a:stretch>
            <a:fillRect/>
          </a:stretch>
        </p:blipFill>
        <p:spPr>
          <a:xfrm>
            <a:off x="3982757" y="1655774"/>
            <a:ext cx="3567477" cy="2926103"/>
          </a:xfrm>
          <a:prstGeom prst="rect">
            <a:avLst/>
          </a:prstGeom>
        </p:spPr>
      </p:pic>
      <p:pic>
        <p:nvPicPr>
          <p:cNvPr id="10" name="Picture 9"/>
          <p:cNvPicPr>
            <a:picLocks noChangeAspect="1"/>
          </p:cNvPicPr>
          <p:nvPr/>
        </p:nvPicPr>
        <p:blipFill>
          <a:blip r:embed="rId3"/>
          <a:stretch>
            <a:fillRect/>
          </a:stretch>
        </p:blipFill>
        <p:spPr>
          <a:xfrm>
            <a:off x="515232" y="1190607"/>
            <a:ext cx="3481035" cy="2905125"/>
          </a:xfrm>
          <a:prstGeom prst="rect">
            <a:avLst/>
          </a:prstGeom>
        </p:spPr>
      </p:pic>
      <p:pic>
        <p:nvPicPr>
          <p:cNvPr id="13" name="Picture 12"/>
          <p:cNvPicPr>
            <a:picLocks noChangeAspect="1"/>
          </p:cNvPicPr>
          <p:nvPr/>
        </p:nvPicPr>
        <p:blipFill>
          <a:blip r:embed="rId4"/>
          <a:stretch>
            <a:fillRect/>
          </a:stretch>
        </p:blipFill>
        <p:spPr>
          <a:xfrm>
            <a:off x="7794388" y="2675651"/>
            <a:ext cx="3630612" cy="1790700"/>
          </a:xfrm>
          <a:prstGeom prst="rect">
            <a:avLst/>
          </a:prstGeom>
        </p:spPr>
      </p:pic>
      <p:sp>
        <p:nvSpPr>
          <p:cNvPr id="15" name="Right Arrow 14"/>
          <p:cNvSpPr/>
          <p:nvPr/>
        </p:nvSpPr>
        <p:spPr>
          <a:xfrm>
            <a:off x="2648607" y="3954273"/>
            <a:ext cx="2066685" cy="627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District office mailings (I.e.W-2)</a:t>
            </a:r>
            <a:endParaRPr lang="en-US" sz="1100" dirty="0"/>
          </a:p>
        </p:txBody>
      </p:sp>
      <p:sp>
        <p:nvSpPr>
          <p:cNvPr id="16" name="Right Arrow 15"/>
          <p:cNvSpPr/>
          <p:nvPr/>
        </p:nvSpPr>
        <p:spPr>
          <a:xfrm>
            <a:off x="6589311" y="2882969"/>
            <a:ext cx="1367020" cy="1799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Where we send plan information; </a:t>
            </a:r>
            <a:r>
              <a:rPr lang="en-US" sz="1000" dirty="0" err="1" smtClean="0"/>
              <a:t>default;ts</a:t>
            </a:r>
            <a:r>
              <a:rPr lang="en-US" sz="1000" dirty="0" smtClean="0"/>
              <a:t> Peralta.edu email</a:t>
            </a:r>
            <a:endParaRPr lang="en-US" sz="1000" dirty="0"/>
          </a:p>
        </p:txBody>
      </p:sp>
      <p:sp>
        <p:nvSpPr>
          <p:cNvPr id="17" name="Right Arrow 16"/>
          <p:cNvSpPr/>
          <p:nvPr/>
        </p:nvSpPr>
        <p:spPr>
          <a:xfrm>
            <a:off x="316089" y="3070578"/>
            <a:ext cx="1061155" cy="421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446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428843" cy="1227438"/>
          </a:xfrm>
        </p:spPr>
        <p:txBody>
          <a:bodyPr>
            <a:normAutofit fontScale="90000"/>
          </a:bodyPr>
          <a:lstStyle/>
          <a:p>
            <a:r>
              <a:rPr lang="en-US" dirty="0" smtClean="0"/>
              <a:t>Appointment of Personal Representative-</a:t>
            </a:r>
            <a:br>
              <a:rPr lang="en-US" dirty="0" smtClean="0"/>
            </a:br>
            <a:r>
              <a:rPr lang="en-US" dirty="0" smtClean="0"/>
              <a:t>Protected Health Information &amp; Privacy</a:t>
            </a:r>
            <a:endParaRPr lang="en-US" dirty="0"/>
          </a:p>
        </p:txBody>
      </p:sp>
      <p:sp>
        <p:nvSpPr>
          <p:cNvPr id="5" name="TextBox 4"/>
          <p:cNvSpPr txBox="1"/>
          <p:nvPr/>
        </p:nvSpPr>
        <p:spPr>
          <a:xfrm>
            <a:off x="446049" y="1197812"/>
            <a:ext cx="4044077" cy="5355312"/>
          </a:xfrm>
          <a:prstGeom prst="rect">
            <a:avLst/>
          </a:prstGeom>
          <a:noFill/>
        </p:spPr>
        <p:txBody>
          <a:bodyPr wrap="square" rtlCol="0">
            <a:spAutoFit/>
          </a:bodyPr>
          <a:lstStyle/>
          <a:p>
            <a:r>
              <a:rPr lang="en-US" dirty="0" smtClean="0"/>
              <a:t>Due to Protected Health Information and privacy statutes, we are now using this form to protect the patient and the District, we supporting our efforts to protect through the </a:t>
            </a:r>
            <a:r>
              <a:rPr lang="en-US" b="1" i="1" dirty="0" smtClean="0"/>
              <a:t>Appointment of Personal Representative Form:</a:t>
            </a:r>
          </a:p>
          <a:p>
            <a:endParaRPr lang="en-US" b="1" i="1" dirty="0" smtClean="0"/>
          </a:p>
          <a:p>
            <a:pPr marL="285750" indent="-285750">
              <a:buFont typeface="Arial" panose="020B0604020202020204" pitchFamily="34" charset="0"/>
              <a:buChar char="•"/>
            </a:pPr>
            <a:r>
              <a:rPr lang="en-US" dirty="0" smtClean="0"/>
              <a:t>The Appointment Form is initiated by the patient.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Parents can act on behalf of minor child without the </a:t>
            </a:r>
            <a:r>
              <a:rPr lang="en-US" b="1" dirty="0" smtClean="0"/>
              <a:t>Appointment.</a:t>
            </a:r>
          </a:p>
          <a:p>
            <a:endParaRPr lang="en-US" dirty="0" smtClean="0"/>
          </a:p>
          <a:p>
            <a:pPr marL="285750" indent="-285750">
              <a:buFont typeface="Arial" panose="020B0604020202020204" pitchFamily="34" charset="0"/>
              <a:buChar char="•"/>
            </a:pPr>
            <a:r>
              <a:rPr lang="en-US" dirty="0" smtClean="0"/>
              <a:t>Must be used for patients/covered members age 18</a:t>
            </a:r>
            <a:r>
              <a:rPr lang="en-US" dirty="0"/>
              <a:t> </a:t>
            </a:r>
            <a:r>
              <a:rPr lang="en-US" dirty="0" smtClean="0"/>
              <a:t>and over.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person appointed must also agree to act</a:t>
            </a:r>
            <a:endParaRPr lang="en-US" dirty="0"/>
          </a:p>
        </p:txBody>
      </p:sp>
      <p:sp>
        <p:nvSpPr>
          <p:cNvPr id="3" name="Slide Number Placeholder 2"/>
          <p:cNvSpPr>
            <a:spLocks noGrp="1"/>
          </p:cNvSpPr>
          <p:nvPr>
            <p:ph type="sldNum" sz="quarter" idx="12"/>
          </p:nvPr>
        </p:nvSpPr>
        <p:spPr/>
        <p:txBody>
          <a:bodyPr/>
          <a:lstStyle/>
          <a:p>
            <a:fld id="{69E57DC2-970A-4B3E-BB1C-7A09969E49DF}" type="slidenum">
              <a:rPr lang="en-US" smtClean="0"/>
              <a:t>6</a:t>
            </a:fld>
            <a:endParaRPr lang="en-US" dirty="0"/>
          </a:p>
        </p:txBody>
      </p:sp>
      <p:pic>
        <p:nvPicPr>
          <p:cNvPr id="7" name="Picture 6"/>
          <p:cNvPicPr>
            <a:picLocks noChangeAspect="1"/>
          </p:cNvPicPr>
          <p:nvPr/>
        </p:nvPicPr>
        <p:blipFill>
          <a:blip r:embed="rId2"/>
          <a:stretch>
            <a:fillRect/>
          </a:stretch>
        </p:blipFill>
        <p:spPr>
          <a:xfrm>
            <a:off x="4628582" y="1134590"/>
            <a:ext cx="4645420" cy="5520112"/>
          </a:xfrm>
          <a:prstGeom prst="rect">
            <a:avLst/>
          </a:prstGeom>
          <a:solidFill>
            <a:schemeClr val="bg1"/>
          </a:solidFill>
        </p:spPr>
      </p:pic>
    </p:spTree>
    <p:extLst>
      <p:ext uri="{BB962C8B-B14F-4D97-AF65-F5344CB8AC3E}">
        <p14:creationId xmlns:p14="http://schemas.microsoft.com/office/powerpoint/2010/main" val="841489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41" y="109869"/>
            <a:ext cx="8596668" cy="871438"/>
          </a:xfrm>
        </p:spPr>
        <p:txBody>
          <a:bodyPr/>
          <a:lstStyle/>
          <a:p>
            <a:r>
              <a:rPr lang="en-US" dirty="0" smtClean="0"/>
              <a:t>2016 Dependent Audit</a:t>
            </a:r>
            <a:endParaRPr lang="en-US" dirty="0"/>
          </a:p>
        </p:txBody>
      </p:sp>
      <p:sp>
        <p:nvSpPr>
          <p:cNvPr id="3" name="Content Placeholder 2"/>
          <p:cNvSpPr>
            <a:spLocks noGrp="1"/>
          </p:cNvSpPr>
          <p:nvPr>
            <p:ph idx="1"/>
          </p:nvPr>
        </p:nvSpPr>
        <p:spPr>
          <a:xfrm>
            <a:off x="401053" y="747132"/>
            <a:ext cx="9192445" cy="6271289"/>
          </a:xfrm>
        </p:spPr>
        <p:txBody>
          <a:bodyPr>
            <a:normAutofit fontScale="62500" lnSpcReduction="20000"/>
          </a:bodyPr>
          <a:lstStyle/>
          <a:p>
            <a:pPr marL="0" indent="0">
              <a:buNone/>
            </a:pPr>
            <a:r>
              <a:rPr lang="en-US" b="1" dirty="0" smtClean="0"/>
              <a:t>What:</a:t>
            </a:r>
            <a:r>
              <a:rPr lang="en-US" dirty="0" smtClean="0"/>
              <a:t> 	Dependent Audit</a:t>
            </a:r>
          </a:p>
          <a:p>
            <a:pPr marL="0" indent="0">
              <a:buNone/>
            </a:pPr>
            <a:r>
              <a:rPr lang="en-US" b="1" dirty="0" smtClean="0"/>
              <a:t>Who:</a:t>
            </a:r>
            <a:r>
              <a:rPr lang="en-US" dirty="0" smtClean="0"/>
              <a:t>	All Peralta active and retired employees who had a dependent enrolled in a Peralta group-sponsored medical and/or dental plan 		on or before 6/30/16</a:t>
            </a:r>
          </a:p>
          <a:p>
            <a:pPr marL="0" indent="0">
              <a:buNone/>
            </a:pPr>
            <a:r>
              <a:rPr lang="en-US" b="1" dirty="0" smtClean="0"/>
              <a:t>Why: </a:t>
            </a:r>
            <a:r>
              <a:rPr lang="en-US" dirty="0" smtClean="0"/>
              <a:t>	The purpose of this audit is to confirm the continuous eligibility of dependents covered under a group insurance plan sponsored 		by the 	District.</a:t>
            </a:r>
          </a:p>
          <a:p>
            <a:pPr lvl="1"/>
            <a:r>
              <a:rPr lang="en-US" b="1" dirty="0" smtClean="0"/>
              <a:t>The last audit was performed in 2014.</a:t>
            </a:r>
          </a:p>
          <a:p>
            <a:pPr lvl="1"/>
            <a:r>
              <a:rPr lang="en-US" b="1" dirty="0" smtClean="0"/>
              <a:t>We have requested that </a:t>
            </a:r>
            <a:r>
              <a:rPr lang="en-US" b="1" dirty="0" err="1" smtClean="0"/>
              <a:t>CoreSource</a:t>
            </a:r>
            <a:r>
              <a:rPr lang="en-US" b="1" dirty="0" smtClean="0"/>
              <a:t> perform this audit for all Peralta medical and dental plans.  </a:t>
            </a:r>
          </a:p>
          <a:p>
            <a:pPr lvl="2"/>
            <a:r>
              <a:rPr lang="en-US" dirty="0" smtClean="0"/>
              <a:t>All employees and retirees covering a dependent will receive a request for information if they had a dependent on the plan on or before June 30, 2016.</a:t>
            </a:r>
          </a:p>
          <a:p>
            <a:pPr lvl="1"/>
            <a:r>
              <a:rPr lang="en-US" b="1" dirty="0" smtClean="0"/>
              <a:t>Key Dates &amp; Timelines</a:t>
            </a:r>
          </a:p>
          <a:p>
            <a:endParaRPr lang="en-US" dirty="0" smtClean="0"/>
          </a:p>
          <a:p>
            <a:pPr lvl="0"/>
            <a:endParaRPr lang="en-US" b="1" dirty="0" smtClean="0"/>
          </a:p>
          <a:p>
            <a:pPr lvl="0"/>
            <a:endParaRPr lang="en-US" b="1" dirty="0" smtClean="0"/>
          </a:p>
          <a:p>
            <a:pPr lvl="1"/>
            <a:r>
              <a:rPr lang="en-US" b="1" dirty="0" smtClean="0"/>
              <a:t>Who </a:t>
            </a:r>
            <a:r>
              <a:rPr lang="en-US" b="1" dirty="0"/>
              <a:t>do I contact with questions? Question regarding…</a:t>
            </a:r>
            <a:endParaRPr lang="en-US" sz="2600" dirty="0"/>
          </a:p>
          <a:p>
            <a:pPr lvl="2"/>
            <a:r>
              <a:rPr lang="en-US" dirty="0"/>
              <a:t>D</a:t>
            </a:r>
            <a:r>
              <a:rPr lang="en-US" dirty="0" smtClean="0"/>
              <a:t>ocumentation</a:t>
            </a:r>
            <a:r>
              <a:rPr lang="en-US" dirty="0"/>
              <a:t>, verification of receipt of your information, to request a duplicate packet or to clarify documentation to be submitted, then contact CoreSource:</a:t>
            </a:r>
            <a:endParaRPr lang="en-US" sz="2400" dirty="0"/>
          </a:p>
          <a:p>
            <a:pPr lvl="3"/>
            <a:r>
              <a:rPr lang="en-US" dirty="0"/>
              <a:t>Dependent Eligibility Audit experts:   </a:t>
            </a:r>
            <a:r>
              <a:rPr lang="en-US" u="sng" dirty="0">
                <a:hlinkClick r:id="rId2"/>
              </a:rPr>
              <a:t>DependentAuditsBalt@coresource.com</a:t>
            </a:r>
            <a:r>
              <a:rPr lang="en-US" dirty="0"/>
              <a:t>  </a:t>
            </a:r>
            <a:r>
              <a:rPr lang="en-US" dirty="0" smtClean="0"/>
              <a:t>or 866-434-1211 </a:t>
            </a:r>
            <a:endParaRPr lang="en-US" sz="2400" dirty="0"/>
          </a:p>
          <a:p>
            <a:pPr lvl="2"/>
            <a:r>
              <a:rPr lang="en-US" dirty="0" smtClean="0"/>
              <a:t>Benefit </a:t>
            </a:r>
            <a:r>
              <a:rPr lang="en-US" dirty="0"/>
              <a:t>plan features or the reinstatement process, then contact the Peralta District Benefits Office:</a:t>
            </a:r>
            <a:endParaRPr lang="en-US" sz="2400" dirty="0"/>
          </a:p>
          <a:p>
            <a:pPr lvl="3"/>
            <a:r>
              <a:rPr lang="en-US" dirty="0"/>
              <a:t>Staff Assistant Ronnie Roberts McCain: </a:t>
            </a:r>
            <a:r>
              <a:rPr lang="en-US" u="sng" dirty="0" smtClean="0">
                <a:hlinkClick r:id="rId3"/>
              </a:rPr>
              <a:t>benefits@peralta.edu</a:t>
            </a:r>
            <a:r>
              <a:rPr lang="en-US" dirty="0"/>
              <a:t> </a:t>
            </a:r>
            <a:r>
              <a:rPr lang="en-US" dirty="0" smtClean="0"/>
              <a:t>or 510-466-7229</a:t>
            </a:r>
            <a:endParaRPr lang="en-US" sz="2400" dirty="0"/>
          </a:p>
          <a:p>
            <a:pPr lvl="3"/>
            <a:r>
              <a:rPr lang="en-US" dirty="0"/>
              <a:t>Benefits Manager Jennifer </a:t>
            </a:r>
            <a:r>
              <a:rPr lang="en-US" dirty="0" err="1"/>
              <a:t>Benford</a:t>
            </a:r>
            <a:r>
              <a:rPr lang="en-US" dirty="0"/>
              <a:t> Seibert: </a:t>
            </a:r>
            <a:r>
              <a:rPr lang="en-US" u="sng" dirty="0" smtClean="0">
                <a:hlinkClick r:id="rId4"/>
              </a:rPr>
              <a:t>jseibert@peralta.edu</a:t>
            </a:r>
            <a:r>
              <a:rPr lang="en-US" dirty="0"/>
              <a:t> </a:t>
            </a:r>
            <a:r>
              <a:rPr lang="en-US" dirty="0" smtClean="0"/>
              <a:t>or </a:t>
            </a:r>
            <a:r>
              <a:rPr lang="en-US" dirty="0"/>
              <a:t>510-587-7868</a:t>
            </a:r>
            <a:endParaRPr lang="en-US" sz="2400" dirty="0"/>
          </a:p>
          <a:p>
            <a:pPr lvl="1"/>
            <a:r>
              <a:rPr lang="en-US" b="1" dirty="0"/>
              <a:t>Facts and considerations </a:t>
            </a:r>
          </a:p>
          <a:p>
            <a:pPr lvl="2"/>
            <a:r>
              <a:rPr lang="en-US" dirty="0" smtClean="0"/>
              <a:t>According to the </a:t>
            </a:r>
            <a:r>
              <a:rPr lang="en-US" dirty="0" err="1" smtClean="0"/>
              <a:t>CoreSource</a:t>
            </a:r>
            <a:r>
              <a:rPr lang="en-US" dirty="0" smtClean="0"/>
              <a:t> proposal, the average annual dependent cost $4,000 even if the dependent does not use the plan\; </a:t>
            </a:r>
          </a:p>
          <a:p>
            <a:pPr lvl="2"/>
            <a:r>
              <a:rPr lang="en-US" dirty="0" smtClean="0"/>
              <a:t>Our self funded plans (PPO Lite and PPO Traditional) are exempt from lifetime maximums for active employees;   stop loss limit is $225,000.</a:t>
            </a:r>
          </a:p>
          <a:p>
            <a:pPr lvl="2"/>
            <a:r>
              <a:rPr lang="en-US" dirty="0" smtClean="0"/>
              <a:t>Prescriptions are about 1/3 of our overall medical expense</a:t>
            </a:r>
          </a:p>
          <a:p>
            <a:pPr marL="457200" lvl="1" indent="0" algn="ctr">
              <a:buNone/>
            </a:pPr>
            <a:r>
              <a:rPr lang="en-US" b="1" i="1" dirty="0" smtClean="0"/>
              <a:t>Request to Committee Representatives</a:t>
            </a:r>
          </a:p>
          <a:p>
            <a:pPr marL="457200" lvl="1" indent="0" algn="ctr">
              <a:buNone/>
            </a:pPr>
            <a:r>
              <a:rPr lang="en-US" b="1" i="1" dirty="0"/>
              <a:t>S</a:t>
            </a:r>
            <a:r>
              <a:rPr lang="en-US" b="1" i="1" dirty="0" smtClean="0"/>
              <a:t>upplement District communication efforts by communicating to your constituent groups</a:t>
            </a:r>
          </a:p>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7</a:t>
            </a:fld>
            <a:endParaRPr lang="en-US" dirty="0"/>
          </a:p>
        </p:txBody>
      </p:sp>
      <p:graphicFrame>
        <p:nvGraphicFramePr>
          <p:cNvPr id="7" name="Diagram 6"/>
          <p:cNvGraphicFramePr/>
          <p:nvPr>
            <p:extLst>
              <p:ext uri="{D42A27DB-BD31-4B8C-83A1-F6EECF244321}">
                <p14:modId xmlns:p14="http://schemas.microsoft.com/office/powerpoint/2010/main" val="2458939916"/>
              </p:ext>
            </p:extLst>
          </p:nvPr>
        </p:nvGraphicFramePr>
        <p:xfrm>
          <a:off x="1099448" y="431813"/>
          <a:ext cx="8494048" cy="5483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9593497" y="769622"/>
            <a:ext cx="1557979" cy="646331"/>
          </a:xfrm>
          <a:prstGeom prst="rect">
            <a:avLst/>
          </a:prstGeom>
          <a:noFill/>
        </p:spPr>
        <p:txBody>
          <a:bodyPr wrap="square" rtlCol="0">
            <a:spAutoFit/>
          </a:bodyPr>
          <a:lstStyle/>
          <a:p>
            <a:r>
              <a:rPr lang="en-US" dirty="0" smtClean="0"/>
              <a:t> </a:t>
            </a:r>
          </a:p>
          <a:p>
            <a:endParaRPr lang="en-US" dirty="0"/>
          </a:p>
        </p:txBody>
      </p:sp>
    </p:spTree>
    <p:extLst>
      <p:ext uri="{BB962C8B-B14F-4D97-AF65-F5344CB8AC3E}">
        <p14:creationId xmlns:p14="http://schemas.microsoft.com/office/powerpoint/2010/main" val="199341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20" y="99984"/>
            <a:ext cx="9150595" cy="1320800"/>
          </a:xfrm>
        </p:spPr>
        <p:txBody>
          <a:bodyPr/>
          <a:lstStyle/>
          <a:p>
            <a:r>
              <a:rPr lang="en-US" dirty="0" smtClean="0"/>
              <a:t>2.Benefits Office Spending</a:t>
            </a:r>
            <a:br>
              <a:rPr lang="en-US" dirty="0" smtClean="0"/>
            </a:br>
            <a:r>
              <a:rPr lang="en-US" dirty="0" smtClean="0"/>
              <a:t>Fiscal Years 2014 through 2017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689261926"/>
              </p:ext>
            </p:extLst>
          </p:nvPr>
        </p:nvGraphicFramePr>
        <p:xfrm>
          <a:off x="768350" y="1422400"/>
          <a:ext cx="8039100" cy="4900613"/>
        </p:xfrm>
        <a:graphic>
          <a:graphicData uri="http://schemas.openxmlformats.org/presentationml/2006/ole">
            <mc:AlternateContent xmlns:mc="http://schemas.openxmlformats.org/markup-compatibility/2006">
              <mc:Choice xmlns:v="urn:schemas-microsoft-com:vml" Requires="v">
                <p:oleObj spid="_x0000_s1121" name="Worksheet" r:id="rId4" imgW="8039049" imgH="6200775" progId="Excel.Sheet.12">
                  <p:embed/>
                </p:oleObj>
              </mc:Choice>
              <mc:Fallback>
                <p:oleObj name="Worksheet" r:id="rId4" imgW="8039049" imgH="6200775" progId="Excel.Sheet.12">
                  <p:embed/>
                  <p:pic>
                    <p:nvPicPr>
                      <p:cNvPr id="0" name=""/>
                      <p:cNvPicPr/>
                      <p:nvPr/>
                    </p:nvPicPr>
                    <p:blipFill>
                      <a:blip r:embed="rId5"/>
                      <a:stretch>
                        <a:fillRect/>
                      </a:stretch>
                    </p:blipFill>
                    <p:spPr>
                      <a:xfrm>
                        <a:off x="768350" y="1422400"/>
                        <a:ext cx="8039100" cy="4900613"/>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69E57DC2-970A-4B3E-BB1C-7A09969E49DF}" type="slidenum">
              <a:rPr lang="en-US" smtClean="0"/>
              <a:t>8</a:t>
            </a:fld>
            <a:endParaRPr lang="en-US" dirty="0"/>
          </a:p>
        </p:txBody>
      </p:sp>
      <p:sp>
        <p:nvSpPr>
          <p:cNvPr id="4" name="TextBox 3"/>
          <p:cNvSpPr txBox="1"/>
          <p:nvPr/>
        </p:nvSpPr>
        <p:spPr>
          <a:xfrm>
            <a:off x="857870" y="5949252"/>
            <a:ext cx="3314737"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Excludes run-out; incurred but not paid</a:t>
            </a:r>
          </a:p>
          <a:p>
            <a:pPr marL="285750" indent="-285750">
              <a:buFont typeface="Arial" panose="020B0604020202020204" pitchFamily="34" charset="0"/>
              <a:buChar char="•"/>
            </a:pPr>
            <a:r>
              <a:rPr lang="en-US" sz="1200" dirty="0" smtClean="0"/>
              <a:t>Excludes attrition hires, change in coverage, etc.</a:t>
            </a:r>
          </a:p>
          <a:p>
            <a:pPr marL="285750" indent="-285750">
              <a:buFont typeface="Arial" panose="020B0604020202020204" pitchFamily="34" charset="0"/>
              <a:buChar char="•"/>
            </a:pPr>
            <a:r>
              <a:rPr lang="en-US" sz="1200" dirty="0" smtClean="0"/>
              <a:t>Excludes enrollment glide path </a:t>
            </a:r>
            <a:endParaRPr lang="en-US" sz="1200" dirty="0"/>
          </a:p>
        </p:txBody>
      </p:sp>
    </p:spTree>
    <p:extLst>
      <p:ext uri="{BB962C8B-B14F-4D97-AF65-F5344CB8AC3E}">
        <p14:creationId xmlns:p14="http://schemas.microsoft.com/office/powerpoint/2010/main" val="203927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Office Revenues 2014-2016</a:t>
            </a:r>
            <a:endParaRPr lang="en-US" dirty="0"/>
          </a:p>
        </p:txBody>
      </p:sp>
      <p:sp>
        <p:nvSpPr>
          <p:cNvPr id="3" name="Content Placeholder 2"/>
          <p:cNvSpPr>
            <a:spLocks noGrp="1"/>
          </p:cNvSpPr>
          <p:nvPr>
            <p:ph idx="1"/>
          </p:nvPr>
        </p:nvSpPr>
        <p:spPr>
          <a:xfrm>
            <a:off x="1371600" y="1428750"/>
            <a:ext cx="9601200" cy="3581400"/>
          </a:xfrm>
        </p:spPr>
        <p:txBody>
          <a:bodyPr/>
          <a:lstStyle/>
          <a:p>
            <a:r>
              <a:rPr lang="en-US" dirty="0" smtClean="0"/>
              <a:t> </a:t>
            </a:r>
            <a:endParaRPr lang="en-US" dirty="0"/>
          </a:p>
          <a:p>
            <a:pPr marL="0" indent="0">
              <a:buNone/>
            </a:pPr>
            <a:endParaRPr lang="en-US" dirty="0" smtClean="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4969750"/>
              </p:ext>
            </p:extLst>
          </p:nvPr>
        </p:nvGraphicFramePr>
        <p:xfrm>
          <a:off x="1977658" y="1270000"/>
          <a:ext cx="6273207" cy="4126193"/>
        </p:xfrm>
        <a:graphic>
          <a:graphicData uri="http://schemas.openxmlformats.org/drawingml/2006/table">
            <a:tbl>
              <a:tblPr>
                <a:tableStyleId>{5C22544A-7EE6-4342-B048-85BDC9FD1C3A}</a:tableStyleId>
              </a:tblPr>
              <a:tblGrid>
                <a:gridCol w="3028883"/>
                <a:gridCol w="811081"/>
                <a:gridCol w="811081"/>
                <a:gridCol w="811081"/>
                <a:gridCol w="811081"/>
              </a:tblGrid>
              <a:tr h="394043">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900" b="1" u="none" strike="noStrike" dirty="0" smtClean="0">
                          <a:effectLst/>
                        </a:rPr>
                        <a:t>2014-2015</a:t>
                      </a:r>
                    </a:p>
                    <a:p>
                      <a:pPr algn="ctr" fontAlgn="b"/>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marL="0" algn="ctr" defTabSz="457200" rtl="0" eaLnBrk="1" fontAlgn="b" latinLnBrk="0" hangingPunct="1"/>
                      <a:r>
                        <a:rPr lang="en-US" sz="900" b="1" u="none" strike="noStrike" kern="1200" dirty="0" smtClean="0">
                          <a:solidFill>
                            <a:schemeClr val="dk1"/>
                          </a:solidFill>
                          <a:effectLst/>
                          <a:latin typeface="+mn-lt"/>
                          <a:ea typeface="+mn-ea"/>
                          <a:cs typeface="+mn-cs"/>
                        </a:rPr>
                        <a:t>2015-2016</a:t>
                      </a:r>
                    </a:p>
                    <a:p>
                      <a:pPr algn="ctr" fontAlgn="b"/>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49286">
                <a:tc>
                  <a:txBody>
                    <a:bodyPr/>
                    <a:lstStyle/>
                    <a:p>
                      <a:pPr algn="r" fontAlgn="b"/>
                      <a:r>
                        <a:rPr lang="en-US" sz="900" u="none" strike="noStrike" dirty="0">
                          <a:effectLst/>
                        </a:rPr>
                        <a:t>Receipts/Stop Loss/Provider refunds</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$442,886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$1,442,029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r" fontAlgn="b"/>
                      <a:r>
                        <a:rPr lang="en-US" sz="900" u="none" strike="noStrike" dirty="0">
                          <a:effectLst/>
                        </a:rPr>
                        <a:t>Payroll Deductions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$871,520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$812,843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r" fontAlgn="b"/>
                      <a:r>
                        <a:rPr lang="en-US" sz="900" u="none" strike="noStrike" dirty="0">
                          <a:effectLst/>
                        </a:rPr>
                        <a:t>Medicare Drug Subsidy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$283,382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smtClean="0">
                          <a:effectLst/>
                        </a:rPr>
                        <a:t>$313,249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r" fontAlgn="b"/>
                      <a:r>
                        <a:rPr lang="en-US" sz="900" b="1" u="none" strike="noStrike" dirty="0">
                          <a:effectLst/>
                        </a:rPr>
                        <a:t>Total</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1" u="none" strike="noStrike" dirty="0" smtClean="0">
                          <a:effectLst/>
                        </a:rPr>
                        <a:t>$1,597,788</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b="1" u="none" strike="noStrike" dirty="0" smtClean="0">
                          <a:effectLst/>
                        </a:rPr>
                        <a:t>$2,568,121</a:t>
                      </a:r>
                      <a:endParaRPr lang="en-US" sz="9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r>
              <a:tr h="14928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6" name="Chart 5"/>
          <p:cNvGraphicFramePr/>
          <p:nvPr>
            <p:extLst>
              <p:ext uri="{D42A27DB-BD31-4B8C-83A1-F6EECF244321}">
                <p14:modId xmlns:p14="http://schemas.microsoft.com/office/powerpoint/2010/main" val="140456150"/>
              </p:ext>
            </p:extLst>
          </p:nvPr>
        </p:nvGraphicFramePr>
        <p:xfrm>
          <a:off x="3130550" y="315595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9E57DC2-970A-4B3E-BB1C-7A09969E49DF}" type="slidenum">
              <a:rPr lang="en-US" smtClean="0"/>
              <a:t>9</a:t>
            </a:fld>
            <a:endParaRPr lang="en-US" dirty="0"/>
          </a:p>
        </p:txBody>
      </p:sp>
    </p:spTree>
    <p:extLst>
      <p:ext uri="{BB962C8B-B14F-4D97-AF65-F5344CB8AC3E}">
        <p14:creationId xmlns:p14="http://schemas.microsoft.com/office/powerpoint/2010/main" val="1841528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8316</TotalTime>
  <Words>985</Words>
  <Application>Microsoft Office PowerPoint</Application>
  <PresentationFormat>Widescreen</PresentationFormat>
  <Paragraphs>239</Paragraphs>
  <Slides>23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Trebuchet MS</vt:lpstr>
      <vt:lpstr>Verdana</vt:lpstr>
      <vt:lpstr>Wingdings</vt:lpstr>
      <vt:lpstr>Wingdings 3</vt:lpstr>
      <vt:lpstr>1_Facet</vt:lpstr>
      <vt:lpstr>Worksheet</vt:lpstr>
      <vt:lpstr>Health Benefits Fringe Committee (Studies the manners and mechanisms to provide cost-effective and fiscally sustainable benefits to the Peralta community of active employees, retired employees and their eligible dependents)</vt:lpstr>
      <vt:lpstr>Agenda </vt:lpstr>
      <vt:lpstr>1.PeopleSoft/PROMT  Self-Service Address Changes</vt:lpstr>
      <vt:lpstr>PeopleSoft/PROMT  Self-Service Address Changes</vt:lpstr>
      <vt:lpstr>PeopleSoft/PROMT  Self-Service Address Changes-How to Navigate </vt:lpstr>
      <vt:lpstr>Appointment of Personal Representative- Protected Health Information &amp; Privacy</vt:lpstr>
      <vt:lpstr>2016 Dependent Audit</vt:lpstr>
      <vt:lpstr>2.Benefits Office Spending Fiscal Years 2014 through 2017 </vt:lpstr>
      <vt:lpstr>Benefits Office Revenues 2014-2016</vt:lpstr>
      <vt:lpstr>3. State of the District Budget Director, Luther Aaberge</vt:lpstr>
      <vt:lpstr>4.Census as of July 1, 2016:  (Medical - Active Coverage) Alliant Insurance Services</vt:lpstr>
      <vt:lpstr>Census as of July 1, 2016:  (Medical - Retiree Coverage)</vt:lpstr>
      <vt:lpstr>Census as of July 1, 2016: UHC Dental </vt:lpstr>
      <vt:lpstr>Census as of July 1, 2016: Delta Dental </vt:lpstr>
      <vt:lpstr>5. Issues in Self-Funding - 2016/2017 Plan Updates</vt:lpstr>
      <vt:lpstr>2016/2017 Plan Updates </vt:lpstr>
      <vt:lpstr>6.Communications</vt:lpstr>
      <vt:lpstr>Benefit Bridge    Online and secure portal to enrollment and information - Requisite checklists, plan comparisons, other links to CalPERs,CalSTRS, social security and more.  Reset password annually.</vt:lpstr>
      <vt:lpstr>Online Web Resources-BenefitBridge (also to be added to the Benefits Landing Page by the end of the month over 250 enrollments/changes processed since go-live in 2015)</vt:lpstr>
      <vt:lpstr>Benefits Landing Page</vt:lpstr>
      <vt:lpstr>7. 2016-2017 Timelines</vt:lpstr>
      <vt:lpstr>8. 2017 Plan Considerations  </vt:lpstr>
      <vt:lpstr>Next Meetings &amp; Share the Information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Benefits Fringe COmmittee</dc:title>
  <dc:creator>Jennifer Seibert</dc:creator>
  <cp:lastModifiedBy>Jennifer Seibert</cp:lastModifiedBy>
  <cp:revision>122</cp:revision>
  <cp:lastPrinted>2016-09-08T15:01:51Z</cp:lastPrinted>
  <dcterms:created xsi:type="dcterms:W3CDTF">2016-08-26T22:38:15Z</dcterms:created>
  <dcterms:modified xsi:type="dcterms:W3CDTF">2016-09-08T23:07:17Z</dcterms:modified>
</cp:coreProperties>
</file>