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0" r:id="rId1"/>
  </p:sldMasterIdLst>
  <p:notesMasterIdLst>
    <p:notesMasterId r:id="rId12"/>
  </p:notesMasterIdLst>
  <p:sldIdLst>
    <p:sldId id="26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7" r:id="rId11"/>
  </p:sldIdLst>
  <p:sldSz cx="12192000" cy="6858000"/>
  <p:notesSz cx="6858000" cy="12192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BF6194-EA4D-45B0-8519-1E2E40BFFC87}" v="4" dt="2025-09-08T03:49:56.8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13"/>
  </p:normalViewPr>
  <p:slideViewPr>
    <p:cSldViewPr snapToGrid="0" snapToObjects="1">
      <p:cViewPr varScale="1">
        <p:scale>
          <a:sx n="55" d="100"/>
          <a:sy n="55" d="100"/>
        </p:scale>
        <p:origin x="10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Marshall" userId="94da11f48d0cb29a" providerId="LiveId" clId="{36B32DC0-C61B-4C26-8EC6-2AA89A564CDA}"/>
    <pc:docChg chg="undo custSel addSld modSld">
      <pc:chgData name="Amy Marshall" userId="94da11f48d0cb29a" providerId="LiveId" clId="{36B32DC0-C61B-4C26-8EC6-2AA89A564CDA}" dt="2025-09-08T03:56:12.777" v="126" actId="20577"/>
      <pc:docMkLst>
        <pc:docMk/>
      </pc:docMkLst>
      <pc:sldChg chg="modSp mod">
        <pc:chgData name="Amy Marshall" userId="94da11f48d0cb29a" providerId="LiveId" clId="{36B32DC0-C61B-4C26-8EC6-2AA89A564CDA}" dt="2025-09-08T03:50:59.225" v="66" actId="242"/>
        <pc:sldMkLst>
          <pc:docMk/>
          <pc:sldMk cId="0" sldId="263"/>
        </pc:sldMkLst>
        <pc:spChg chg="mod">
          <ac:chgData name="Amy Marshall" userId="94da11f48d0cb29a" providerId="LiveId" clId="{36B32DC0-C61B-4C26-8EC6-2AA89A564CDA}" dt="2025-09-08T03:50:14.398" v="61" actId="255"/>
          <ac:spMkLst>
            <pc:docMk/>
            <pc:sldMk cId="0" sldId="263"/>
            <ac:spMk id="3" creationId="{00000000-0000-0000-0000-000000000000}"/>
          </ac:spMkLst>
        </pc:spChg>
        <pc:spChg chg="mod">
          <ac:chgData name="Amy Marshall" userId="94da11f48d0cb29a" providerId="LiveId" clId="{36B32DC0-C61B-4C26-8EC6-2AA89A564CDA}" dt="2025-09-08T03:50:59.225" v="66" actId="242"/>
          <ac:spMkLst>
            <pc:docMk/>
            <pc:sldMk cId="0" sldId="263"/>
            <ac:spMk id="4" creationId="{00000000-0000-0000-0000-000000000000}"/>
          </ac:spMkLst>
        </pc:spChg>
      </pc:sldChg>
      <pc:sldChg chg="modSp new mod">
        <pc:chgData name="Amy Marshall" userId="94da11f48d0cb29a" providerId="LiveId" clId="{36B32DC0-C61B-4C26-8EC6-2AA89A564CDA}" dt="2025-09-08T03:56:12.777" v="126" actId="20577"/>
        <pc:sldMkLst>
          <pc:docMk/>
          <pc:sldMk cId="2322773430" sldId="268"/>
        </pc:sldMkLst>
        <pc:spChg chg="mod">
          <ac:chgData name="Amy Marshall" userId="94da11f48d0cb29a" providerId="LiveId" clId="{36B32DC0-C61B-4C26-8EC6-2AA89A564CDA}" dt="2025-09-08T03:47:20.530" v="43" actId="403"/>
          <ac:spMkLst>
            <pc:docMk/>
            <pc:sldMk cId="2322773430" sldId="268"/>
            <ac:spMk id="2" creationId="{6DE1D50B-DE19-AB85-B77F-C4581B7E056A}"/>
          </ac:spMkLst>
        </pc:spChg>
        <pc:spChg chg="mod">
          <ac:chgData name="Amy Marshall" userId="94da11f48d0cb29a" providerId="LiveId" clId="{36B32DC0-C61B-4C26-8EC6-2AA89A564CDA}" dt="2025-09-08T03:56:12.777" v="126" actId="20577"/>
          <ac:spMkLst>
            <pc:docMk/>
            <pc:sldMk cId="2322773430" sldId="268"/>
            <ac:spMk id="3" creationId="{2FF6F7C7-15C8-2545-DC4D-F218DBA7FA3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493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city with trees and a sunset&#10;&#10;Description automatically generated">
            <a:extLst>
              <a:ext uri="{FF2B5EF4-FFF2-40B4-BE49-F238E27FC236}">
                <a16:creationId xmlns:a16="http://schemas.microsoft.com/office/drawing/2014/main" id="{06DCEBCE-2778-7A85-F232-68E88B933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90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A5BD4ED-93EC-7F97-B75B-084D410A884F}"/>
              </a:ext>
            </a:extLst>
          </p:cNvPr>
          <p:cNvSpPr/>
          <p:nvPr userDrawn="1"/>
        </p:nvSpPr>
        <p:spPr>
          <a:xfrm>
            <a:off x="793134" y="0"/>
            <a:ext cx="6810998" cy="697924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1A82F-5F8C-892C-336C-727E4C5D2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58048" y="2900553"/>
            <a:ext cx="5514252" cy="147452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D1CF5-ABAA-FF29-11BD-4896D23E8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4966" y="999411"/>
            <a:ext cx="5547334" cy="1697293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pic>
        <p:nvPicPr>
          <p:cNvPr id="34" name="Picture 33" descr="A black and white logo&#10;&#10;Description automatically generated">
            <a:extLst>
              <a:ext uri="{FF2B5EF4-FFF2-40B4-BE49-F238E27FC236}">
                <a16:creationId xmlns:a16="http://schemas.microsoft.com/office/drawing/2014/main" id="{4E4DE307-8F7C-3C19-DAA6-C1A38630C4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4834" b="35140"/>
          <a:stretch/>
        </p:blipFill>
        <p:spPr>
          <a:xfrm>
            <a:off x="1424966" y="166564"/>
            <a:ext cx="2519681" cy="756558"/>
          </a:xfrm>
          <a:prstGeom prst="rect">
            <a:avLst/>
          </a:prstGeom>
        </p:spPr>
      </p:pic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DFAD4008-B93F-9546-B7BF-98833717EA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4966" y="4511691"/>
            <a:ext cx="5547334" cy="252413"/>
          </a:xfrm>
        </p:spPr>
        <p:txBody>
          <a:bodyPr/>
          <a:lstStyle>
            <a:lvl1pPr marL="0" indent="0" algn="l">
              <a:buNone/>
              <a:defRPr b="0" i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Date - Location</a:t>
            </a:r>
          </a:p>
        </p:txBody>
      </p:sp>
    </p:spTree>
    <p:extLst>
      <p:ext uri="{BB962C8B-B14F-4D97-AF65-F5344CB8AC3E}">
        <p14:creationId xmlns:p14="http://schemas.microsoft.com/office/powerpoint/2010/main" val="3735722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95A2CE0-12F8-32CB-53FD-5D9FF51ABD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46517"/>
            <a:ext cx="12192000" cy="63163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79AB76-1D63-0534-CC9E-2AEB780551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5A8D3-BBDD-E242-8D4A-11F137D2945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B65E2F-C3E9-87DE-88D7-7C7EBEC1AD3E}"/>
              </a:ext>
            </a:extLst>
          </p:cNvPr>
          <p:cNvGrpSpPr/>
          <p:nvPr userDrawn="1"/>
        </p:nvGrpSpPr>
        <p:grpSpPr>
          <a:xfrm>
            <a:off x="224333" y="6509248"/>
            <a:ext cx="3593101" cy="292340"/>
            <a:chOff x="224333" y="6509248"/>
            <a:chExt cx="3593101" cy="2923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D0E799-B471-D694-BE91-DD94C0A1C231}"/>
                </a:ext>
              </a:extLst>
            </p:cNvPr>
            <p:cNvSpPr txBox="1"/>
            <p:nvPr userDrawn="1"/>
          </p:nvSpPr>
          <p:spPr>
            <a:xfrm>
              <a:off x="576146" y="6532305"/>
              <a:ext cx="32412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1"/>
                  </a:solidFill>
                </a:rPr>
                <a:t>Passion. Purpose. Possibilities.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pic>
          <p:nvPicPr>
            <p:cNvPr id="20" name="Picture 19" descr="A picture containing the Peralta Community College District Logo. ">
              <a:extLst>
                <a:ext uri="{FF2B5EF4-FFF2-40B4-BE49-F238E27FC236}">
                  <a16:creationId xmlns:a16="http://schemas.microsoft.com/office/drawing/2014/main" id="{4C7661C6-193C-6623-7B43-FC4A327A6B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33" y="6509248"/>
              <a:ext cx="292340" cy="29234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1D7726F-EA37-B3F6-DF17-65F10E2EC620}"/>
              </a:ext>
            </a:extLst>
          </p:cNvPr>
          <p:cNvGrpSpPr/>
          <p:nvPr userDrawn="1"/>
        </p:nvGrpSpPr>
        <p:grpSpPr>
          <a:xfrm>
            <a:off x="0" y="0"/>
            <a:ext cx="12198275" cy="136525"/>
            <a:chOff x="-1" y="0"/>
            <a:chExt cx="12198275" cy="13652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CBD723E-24B8-CA79-78F1-D213FE47959F}"/>
                </a:ext>
              </a:extLst>
            </p:cNvPr>
            <p:cNvGrpSpPr/>
            <p:nvPr userDrawn="1"/>
          </p:nvGrpSpPr>
          <p:grpSpPr>
            <a:xfrm>
              <a:off x="-1" y="0"/>
              <a:ext cx="12191998" cy="136525"/>
              <a:chOff x="0" y="607504"/>
              <a:chExt cx="12361801" cy="136525"/>
            </a:xfrm>
            <a:effectLst/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46ED2BB-B6F7-9957-6394-C0917053325F}"/>
                  </a:ext>
                </a:extLst>
              </p:cNvPr>
              <p:cNvSpPr/>
              <p:nvPr userDrawn="1"/>
            </p:nvSpPr>
            <p:spPr>
              <a:xfrm>
                <a:off x="0" y="607504"/>
                <a:ext cx="10674541" cy="13652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5" name="Parallelogram 24">
                <a:extLst>
                  <a:ext uri="{FF2B5EF4-FFF2-40B4-BE49-F238E27FC236}">
                    <a16:creationId xmlns:a16="http://schemas.microsoft.com/office/drawing/2014/main" id="{4BF205EC-3B8F-0B70-E5E3-0A6E68947201}"/>
                  </a:ext>
                </a:extLst>
              </p:cNvPr>
              <p:cNvSpPr/>
              <p:nvPr userDrawn="1"/>
            </p:nvSpPr>
            <p:spPr>
              <a:xfrm>
                <a:off x="10603901" y="607504"/>
                <a:ext cx="133432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Parallelogram 25">
                <a:extLst>
                  <a:ext uri="{FF2B5EF4-FFF2-40B4-BE49-F238E27FC236}">
                    <a16:creationId xmlns:a16="http://schemas.microsoft.com/office/drawing/2014/main" id="{1E6FA84A-AB1E-E9AE-D603-E466B1021F45}"/>
                  </a:ext>
                </a:extLst>
              </p:cNvPr>
              <p:cNvSpPr/>
              <p:nvPr userDrawn="1"/>
            </p:nvSpPr>
            <p:spPr>
              <a:xfrm>
                <a:off x="10797185" y="607504"/>
                <a:ext cx="196224" cy="136525"/>
              </a:xfrm>
              <a:prstGeom prst="parallelogram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Parallelogram 26">
                <a:extLst>
                  <a:ext uri="{FF2B5EF4-FFF2-40B4-BE49-F238E27FC236}">
                    <a16:creationId xmlns:a16="http://schemas.microsoft.com/office/drawing/2014/main" id="{5DFD1D88-A668-913D-1B73-D1407AA1CFD4}"/>
                  </a:ext>
                </a:extLst>
              </p:cNvPr>
              <p:cNvSpPr/>
              <p:nvPr userDrawn="1"/>
            </p:nvSpPr>
            <p:spPr>
              <a:xfrm>
                <a:off x="11053262" y="607504"/>
                <a:ext cx="196224" cy="136525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Parallelogram 27">
                <a:extLst>
                  <a:ext uri="{FF2B5EF4-FFF2-40B4-BE49-F238E27FC236}">
                    <a16:creationId xmlns:a16="http://schemas.microsoft.com/office/drawing/2014/main" id="{6FFA66C7-F3C1-9D60-D0DE-4BA9A8C6866D}"/>
                  </a:ext>
                </a:extLst>
              </p:cNvPr>
              <p:cNvSpPr/>
              <p:nvPr userDrawn="1"/>
            </p:nvSpPr>
            <p:spPr>
              <a:xfrm>
                <a:off x="11309338" y="607504"/>
                <a:ext cx="196224" cy="136525"/>
              </a:xfrm>
              <a:prstGeom prst="parallelogram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Parallelogram 28">
                <a:extLst>
                  <a:ext uri="{FF2B5EF4-FFF2-40B4-BE49-F238E27FC236}">
                    <a16:creationId xmlns:a16="http://schemas.microsoft.com/office/drawing/2014/main" id="{62D18996-A93E-9C03-90BD-4BB80A28AE88}"/>
                  </a:ext>
                </a:extLst>
              </p:cNvPr>
              <p:cNvSpPr/>
              <p:nvPr userDrawn="1"/>
            </p:nvSpPr>
            <p:spPr>
              <a:xfrm>
                <a:off x="11565415" y="607504"/>
                <a:ext cx="196224" cy="136525"/>
              </a:xfrm>
              <a:prstGeom prst="parallelogram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Parallelogram 29">
                <a:extLst>
                  <a:ext uri="{FF2B5EF4-FFF2-40B4-BE49-F238E27FC236}">
                    <a16:creationId xmlns:a16="http://schemas.microsoft.com/office/drawing/2014/main" id="{2250456B-8982-C9D5-D4C5-9C1C06CBB563}"/>
                  </a:ext>
                </a:extLst>
              </p:cNvPr>
              <p:cNvSpPr/>
              <p:nvPr userDrawn="1"/>
            </p:nvSpPr>
            <p:spPr>
              <a:xfrm>
                <a:off x="11821491" y="607504"/>
                <a:ext cx="196224" cy="136525"/>
              </a:xfrm>
              <a:prstGeom prst="parallelogram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Parallelogram 30">
                <a:extLst>
                  <a:ext uri="{FF2B5EF4-FFF2-40B4-BE49-F238E27FC236}">
                    <a16:creationId xmlns:a16="http://schemas.microsoft.com/office/drawing/2014/main" id="{3D405BA0-EF99-548B-EB2D-82E7DF3053D2}"/>
                  </a:ext>
                </a:extLst>
              </p:cNvPr>
              <p:cNvSpPr/>
              <p:nvPr userDrawn="1"/>
            </p:nvSpPr>
            <p:spPr>
              <a:xfrm>
                <a:off x="12077568" y="607504"/>
                <a:ext cx="284233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855B67F-8815-580D-9BD5-9964AEBF0437}"/>
                </a:ext>
              </a:extLst>
            </p:cNvPr>
            <p:cNvSpPr/>
            <p:nvPr userDrawn="1"/>
          </p:nvSpPr>
          <p:spPr>
            <a:xfrm>
              <a:off x="12036349" y="0"/>
              <a:ext cx="161925" cy="1365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45813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100816BB-35FA-9969-698E-7DE6B9EA81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3606800" cy="1768475"/>
          </a:xfrm>
        </p:spPr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95230D-6413-B382-9667-EE8B48A40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5A8D3-BBDD-E242-8D4A-11F137D294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F896E958-AEA3-0AD1-5206-DFBECD09B78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96743" y="457199"/>
            <a:ext cx="2675557" cy="1768475"/>
          </a:xfrm>
        </p:spPr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3004A516-596B-B861-0E51-B80E1C7760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5500" y="457199"/>
            <a:ext cx="4559300" cy="5596358"/>
          </a:xfrm>
        </p:spPr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49338661-E1F5-A34A-328B-42ED824B8A1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5033" y="2454274"/>
            <a:ext cx="1681267" cy="1670466"/>
          </a:xfrm>
        </p:spPr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8BDE0B53-A4E6-03AE-EB50-0C25FD18DF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385494" y="2454274"/>
            <a:ext cx="1681267" cy="1670466"/>
          </a:xfrm>
        </p:spPr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8EBE41A7-ECB0-6D5A-80D3-45E67A2A5A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4439" y="4353339"/>
            <a:ext cx="1681267" cy="1700219"/>
          </a:xfrm>
        </p:spPr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0A1D57BF-DE75-2054-FDFF-0EA9D05F40B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374900" y="4353338"/>
            <a:ext cx="1681267" cy="1700219"/>
          </a:xfrm>
        </p:spPr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8EEFAE1A-B133-F709-2B22-8B2749BC0EB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90117" y="2454274"/>
            <a:ext cx="2682183" cy="3599283"/>
          </a:xfrm>
        </p:spPr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9221A2-9F1C-826C-8CAF-61788F2382F3}"/>
              </a:ext>
            </a:extLst>
          </p:cNvPr>
          <p:cNvGrpSpPr/>
          <p:nvPr userDrawn="1"/>
        </p:nvGrpSpPr>
        <p:grpSpPr>
          <a:xfrm>
            <a:off x="224333" y="6509248"/>
            <a:ext cx="3593101" cy="292340"/>
            <a:chOff x="224333" y="6509248"/>
            <a:chExt cx="3593101" cy="2923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CDEA2F-E617-67FE-D8C1-204CDABE05F2}"/>
                </a:ext>
              </a:extLst>
            </p:cNvPr>
            <p:cNvSpPr txBox="1"/>
            <p:nvPr userDrawn="1"/>
          </p:nvSpPr>
          <p:spPr>
            <a:xfrm>
              <a:off x="576146" y="6532305"/>
              <a:ext cx="32412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1"/>
                  </a:solidFill>
                </a:rPr>
                <a:t>Passion. Purpose. Possibilities.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pic>
          <p:nvPicPr>
            <p:cNvPr id="5" name="Picture 4" descr="A picture containing the Peralta Community College District Logo. ">
              <a:extLst>
                <a:ext uri="{FF2B5EF4-FFF2-40B4-BE49-F238E27FC236}">
                  <a16:creationId xmlns:a16="http://schemas.microsoft.com/office/drawing/2014/main" id="{08A7752A-6799-CBDC-B445-211A0BA091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33" y="6509248"/>
              <a:ext cx="292340" cy="29234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225ADB2-322D-6124-4275-6181D179DD7B}"/>
              </a:ext>
            </a:extLst>
          </p:cNvPr>
          <p:cNvGrpSpPr/>
          <p:nvPr userDrawn="1"/>
        </p:nvGrpSpPr>
        <p:grpSpPr>
          <a:xfrm>
            <a:off x="0" y="0"/>
            <a:ext cx="12198275" cy="136525"/>
            <a:chOff x="-1" y="0"/>
            <a:chExt cx="12198275" cy="13652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2D6C50B-E75F-2AAE-05E9-B88FDEBC448E}"/>
                </a:ext>
              </a:extLst>
            </p:cNvPr>
            <p:cNvGrpSpPr/>
            <p:nvPr userDrawn="1"/>
          </p:nvGrpSpPr>
          <p:grpSpPr>
            <a:xfrm>
              <a:off x="-1" y="0"/>
              <a:ext cx="12191998" cy="136525"/>
              <a:chOff x="0" y="607504"/>
              <a:chExt cx="12361801" cy="136525"/>
            </a:xfrm>
            <a:effectLst/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4E30F13-98F7-E9E1-0C58-EC4BA29C4AA2}"/>
                  </a:ext>
                </a:extLst>
              </p:cNvPr>
              <p:cNvSpPr/>
              <p:nvPr userDrawn="1"/>
            </p:nvSpPr>
            <p:spPr>
              <a:xfrm>
                <a:off x="0" y="607504"/>
                <a:ext cx="10674541" cy="13652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32" name="Parallelogram 31">
                <a:extLst>
                  <a:ext uri="{FF2B5EF4-FFF2-40B4-BE49-F238E27FC236}">
                    <a16:creationId xmlns:a16="http://schemas.microsoft.com/office/drawing/2014/main" id="{E06CF6D8-9669-CE9C-FAAE-A3F1751D2351}"/>
                  </a:ext>
                </a:extLst>
              </p:cNvPr>
              <p:cNvSpPr/>
              <p:nvPr userDrawn="1"/>
            </p:nvSpPr>
            <p:spPr>
              <a:xfrm>
                <a:off x="10603901" y="607504"/>
                <a:ext cx="133432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Parallelogram 32">
                <a:extLst>
                  <a:ext uri="{FF2B5EF4-FFF2-40B4-BE49-F238E27FC236}">
                    <a16:creationId xmlns:a16="http://schemas.microsoft.com/office/drawing/2014/main" id="{EF2555F5-1B7C-06E4-4D76-1CA408ED3F88}"/>
                  </a:ext>
                </a:extLst>
              </p:cNvPr>
              <p:cNvSpPr/>
              <p:nvPr userDrawn="1"/>
            </p:nvSpPr>
            <p:spPr>
              <a:xfrm>
                <a:off x="10797185" y="607504"/>
                <a:ext cx="196224" cy="136525"/>
              </a:xfrm>
              <a:prstGeom prst="parallelogram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Parallelogram 33">
                <a:extLst>
                  <a:ext uri="{FF2B5EF4-FFF2-40B4-BE49-F238E27FC236}">
                    <a16:creationId xmlns:a16="http://schemas.microsoft.com/office/drawing/2014/main" id="{2736EC19-193B-2436-D880-28C047CF93D6}"/>
                  </a:ext>
                </a:extLst>
              </p:cNvPr>
              <p:cNvSpPr/>
              <p:nvPr userDrawn="1"/>
            </p:nvSpPr>
            <p:spPr>
              <a:xfrm>
                <a:off x="11053262" y="607504"/>
                <a:ext cx="196224" cy="136525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7732EF02-8889-2E29-13ED-405D412C380D}"/>
                  </a:ext>
                </a:extLst>
              </p:cNvPr>
              <p:cNvSpPr/>
              <p:nvPr userDrawn="1"/>
            </p:nvSpPr>
            <p:spPr>
              <a:xfrm>
                <a:off x="11309338" y="607504"/>
                <a:ext cx="196224" cy="136525"/>
              </a:xfrm>
              <a:prstGeom prst="parallelogram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795D4ABD-8B59-038C-56AD-D4CEECEDE08F}"/>
                  </a:ext>
                </a:extLst>
              </p:cNvPr>
              <p:cNvSpPr/>
              <p:nvPr userDrawn="1"/>
            </p:nvSpPr>
            <p:spPr>
              <a:xfrm>
                <a:off x="11565415" y="607504"/>
                <a:ext cx="196224" cy="136525"/>
              </a:xfrm>
              <a:prstGeom prst="parallelogram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Parallelogram 36">
                <a:extLst>
                  <a:ext uri="{FF2B5EF4-FFF2-40B4-BE49-F238E27FC236}">
                    <a16:creationId xmlns:a16="http://schemas.microsoft.com/office/drawing/2014/main" id="{40ECA265-C151-A76E-5B42-64EFE6DBEE23}"/>
                  </a:ext>
                </a:extLst>
              </p:cNvPr>
              <p:cNvSpPr/>
              <p:nvPr userDrawn="1"/>
            </p:nvSpPr>
            <p:spPr>
              <a:xfrm>
                <a:off x="11821491" y="607504"/>
                <a:ext cx="196224" cy="136525"/>
              </a:xfrm>
              <a:prstGeom prst="parallelogram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Parallelogram 37">
                <a:extLst>
                  <a:ext uri="{FF2B5EF4-FFF2-40B4-BE49-F238E27FC236}">
                    <a16:creationId xmlns:a16="http://schemas.microsoft.com/office/drawing/2014/main" id="{16460498-888D-2709-0EA3-57B70C218A5A}"/>
                  </a:ext>
                </a:extLst>
              </p:cNvPr>
              <p:cNvSpPr/>
              <p:nvPr userDrawn="1"/>
            </p:nvSpPr>
            <p:spPr>
              <a:xfrm>
                <a:off x="12077568" y="607504"/>
                <a:ext cx="284233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D219954-9ED5-3026-A601-51F1F0024465}"/>
                </a:ext>
              </a:extLst>
            </p:cNvPr>
            <p:cNvSpPr/>
            <p:nvPr userDrawn="1"/>
          </p:nvSpPr>
          <p:spPr>
            <a:xfrm>
              <a:off x="12036349" y="0"/>
              <a:ext cx="161925" cy="1365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5541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Photo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715B4F-7588-E75D-09BA-94EB2B295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5A8D3-BBDD-E242-8D4A-11F137D294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47CED478-2898-A577-FB16-C7580FEDA4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35756"/>
            <a:ext cx="5619750" cy="6265044"/>
          </a:xfrm>
        </p:spPr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5EA89AA1-C605-C76A-800C-F054D4D9EA2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19750" y="137158"/>
            <a:ext cx="6572250" cy="6263642"/>
          </a:xfrm>
        </p:spPr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966FB3-5B99-E9EC-67EE-3EC3F7B05206}"/>
              </a:ext>
            </a:extLst>
          </p:cNvPr>
          <p:cNvGrpSpPr/>
          <p:nvPr userDrawn="1"/>
        </p:nvGrpSpPr>
        <p:grpSpPr>
          <a:xfrm>
            <a:off x="224333" y="6509248"/>
            <a:ext cx="3593101" cy="292340"/>
            <a:chOff x="224333" y="6509248"/>
            <a:chExt cx="3593101" cy="29234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36ADE3B-0742-3E9E-3501-4031D1746A65}"/>
                </a:ext>
              </a:extLst>
            </p:cNvPr>
            <p:cNvSpPr txBox="1"/>
            <p:nvPr userDrawn="1"/>
          </p:nvSpPr>
          <p:spPr>
            <a:xfrm>
              <a:off x="576146" y="6532305"/>
              <a:ext cx="32412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1"/>
                  </a:solidFill>
                </a:rPr>
                <a:t>Passion. Purpose. Possibilities.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pic>
          <p:nvPicPr>
            <p:cNvPr id="22" name="Picture 21" descr="A picture containing the Peralta Community College District Logo. ">
              <a:extLst>
                <a:ext uri="{FF2B5EF4-FFF2-40B4-BE49-F238E27FC236}">
                  <a16:creationId xmlns:a16="http://schemas.microsoft.com/office/drawing/2014/main" id="{3322B003-3438-0707-722A-B04EF1619B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33" y="6509248"/>
              <a:ext cx="292340" cy="29234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0E0F5D0-F30F-C507-6985-E202D8174279}"/>
              </a:ext>
            </a:extLst>
          </p:cNvPr>
          <p:cNvGrpSpPr/>
          <p:nvPr userDrawn="1"/>
        </p:nvGrpSpPr>
        <p:grpSpPr>
          <a:xfrm>
            <a:off x="0" y="0"/>
            <a:ext cx="12198275" cy="136525"/>
            <a:chOff x="-1" y="0"/>
            <a:chExt cx="12198275" cy="13652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8638F7A-C5D6-4C99-A31C-14DFF46A9D8B}"/>
                </a:ext>
              </a:extLst>
            </p:cNvPr>
            <p:cNvGrpSpPr/>
            <p:nvPr userDrawn="1"/>
          </p:nvGrpSpPr>
          <p:grpSpPr>
            <a:xfrm>
              <a:off x="-1" y="0"/>
              <a:ext cx="12191998" cy="136525"/>
              <a:chOff x="0" y="607504"/>
              <a:chExt cx="12361801" cy="136525"/>
            </a:xfrm>
            <a:effectLst/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D4AFE2D-6AF0-0E97-963D-F18ABC46297C}"/>
                  </a:ext>
                </a:extLst>
              </p:cNvPr>
              <p:cNvSpPr/>
              <p:nvPr userDrawn="1"/>
            </p:nvSpPr>
            <p:spPr>
              <a:xfrm>
                <a:off x="0" y="607504"/>
                <a:ext cx="10674541" cy="13652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7" name="Parallelogram 26">
                <a:extLst>
                  <a:ext uri="{FF2B5EF4-FFF2-40B4-BE49-F238E27FC236}">
                    <a16:creationId xmlns:a16="http://schemas.microsoft.com/office/drawing/2014/main" id="{8CB0B76A-600E-5435-813C-7B06E0413E83}"/>
                  </a:ext>
                </a:extLst>
              </p:cNvPr>
              <p:cNvSpPr/>
              <p:nvPr userDrawn="1"/>
            </p:nvSpPr>
            <p:spPr>
              <a:xfrm>
                <a:off x="10603901" y="607504"/>
                <a:ext cx="133432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Parallelogram 27">
                <a:extLst>
                  <a:ext uri="{FF2B5EF4-FFF2-40B4-BE49-F238E27FC236}">
                    <a16:creationId xmlns:a16="http://schemas.microsoft.com/office/drawing/2014/main" id="{26F1AC06-9B03-216A-0FF0-26AC75F2AFEE}"/>
                  </a:ext>
                </a:extLst>
              </p:cNvPr>
              <p:cNvSpPr/>
              <p:nvPr userDrawn="1"/>
            </p:nvSpPr>
            <p:spPr>
              <a:xfrm>
                <a:off x="10797185" y="607504"/>
                <a:ext cx="196224" cy="136525"/>
              </a:xfrm>
              <a:prstGeom prst="parallelogram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Parallelogram 28">
                <a:extLst>
                  <a:ext uri="{FF2B5EF4-FFF2-40B4-BE49-F238E27FC236}">
                    <a16:creationId xmlns:a16="http://schemas.microsoft.com/office/drawing/2014/main" id="{FA3351BB-AB05-3310-25E7-50D98A34D368}"/>
                  </a:ext>
                </a:extLst>
              </p:cNvPr>
              <p:cNvSpPr/>
              <p:nvPr userDrawn="1"/>
            </p:nvSpPr>
            <p:spPr>
              <a:xfrm>
                <a:off x="11053262" y="607504"/>
                <a:ext cx="196224" cy="136525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Parallelogram 29">
                <a:extLst>
                  <a:ext uri="{FF2B5EF4-FFF2-40B4-BE49-F238E27FC236}">
                    <a16:creationId xmlns:a16="http://schemas.microsoft.com/office/drawing/2014/main" id="{E9AF2A15-B409-9D08-E968-A72A9B1D63D4}"/>
                  </a:ext>
                </a:extLst>
              </p:cNvPr>
              <p:cNvSpPr/>
              <p:nvPr userDrawn="1"/>
            </p:nvSpPr>
            <p:spPr>
              <a:xfrm>
                <a:off x="11309338" y="607504"/>
                <a:ext cx="196224" cy="136525"/>
              </a:xfrm>
              <a:prstGeom prst="parallelogram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Parallelogram 30">
                <a:extLst>
                  <a:ext uri="{FF2B5EF4-FFF2-40B4-BE49-F238E27FC236}">
                    <a16:creationId xmlns:a16="http://schemas.microsoft.com/office/drawing/2014/main" id="{7110ABC3-B87B-639C-EE43-2B9CC7AE4380}"/>
                  </a:ext>
                </a:extLst>
              </p:cNvPr>
              <p:cNvSpPr/>
              <p:nvPr userDrawn="1"/>
            </p:nvSpPr>
            <p:spPr>
              <a:xfrm>
                <a:off x="11565415" y="607504"/>
                <a:ext cx="196224" cy="136525"/>
              </a:xfrm>
              <a:prstGeom prst="parallelogram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Parallelogram 31">
                <a:extLst>
                  <a:ext uri="{FF2B5EF4-FFF2-40B4-BE49-F238E27FC236}">
                    <a16:creationId xmlns:a16="http://schemas.microsoft.com/office/drawing/2014/main" id="{56778CC7-44CA-9B4C-0A29-A47A776E2A5F}"/>
                  </a:ext>
                </a:extLst>
              </p:cNvPr>
              <p:cNvSpPr/>
              <p:nvPr userDrawn="1"/>
            </p:nvSpPr>
            <p:spPr>
              <a:xfrm>
                <a:off x="11821491" y="607504"/>
                <a:ext cx="196224" cy="136525"/>
              </a:xfrm>
              <a:prstGeom prst="parallelogram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Parallelogram 32">
                <a:extLst>
                  <a:ext uri="{FF2B5EF4-FFF2-40B4-BE49-F238E27FC236}">
                    <a16:creationId xmlns:a16="http://schemas.microsoft.com/office/drawing/2014/main" id="{4732C99B-BDF3-28FD-D37E-3B41244A4E63}"/>
                  </a:ext>
                </a:extLst>
              </p:cNvPr>
              <p:cNvSpPr/>
              <p:nvPr userDrawn="1"/>
            </p:nvSpPr>
            <p:spPr>
              <a:xfrm>
                <a:off x="12077568" y="607504"/>
                <a:ext cx="284233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BFA0159-B0FE-4DA8-03A0-43E80EEE59FF}"/>
                </a:ext>
              </a:extLst>
            </p:cNvPr>
            <p:cNvSpPr/>
            <p:nvPr userDrawn="1"/>
          </p:nvSpPr>
          <p:spPr>
            <a:xfrm>
              <a:off x="12036349" y="0"/>
              <a:ext cx="161925" cy="1365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44209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Photo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8F23D81C-E136-B202-6D8B-1B98C25F0E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35755"/>
            <a:ext cx="3111500" cy="6337053"/>
          </a:xfrm>
        </p:spPr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A7476E23-37A4-7D43-E019-33B228B7BA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11500" y="135755"/>
            <a:ext cx="3098799" cy="6337053"/>
          </a:xfrm>
        </p:spPr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1E604907-2B87-4EA3-90D1-2F87E7A2F8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0300" y="135755"/>
            <a:ext cx="3124200" cy="6337053"/>
          </a:xfrm>
        </p:spPr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0E96E2BC-5BC6-47F0-44E3-2053F3D3CCD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34500" y="135755"/>
            <a:ext cx="2857500" cy="6337053"/>
          </a:xfrm>
        </p:spPr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A28875-302B-774B-2F40-1360000376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5A8D3-BBDD-E242-8D4A-11F137D294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the Peralta Community College District Logo. ">
            <a:extLst>
              <a:ext uri="{FF2B5EF4-FFF2-40B4-BE49-F238E27FC236}">
                <a16:creationId xmlns:a16="http://schemas.microsoft.com/office/drawing/2014/main" id="{48F976C0-C157-78F3-C982-3F96F785E9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33" y="6509248"/>
            <a:ext cx="292340" cy="2923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F4BAAF-7674-F215-0D72-928E95E067C6}"/>
              </a:ext>
            </a:extLst>
          </p:cNvPr>
          <p:cNvGrpSpPr/>
          <p:nvPr userDrawn="1"/>
        </p:nvGrpSpPr>
        <p:grpSpPr>
          <a:xfrm>
            <a:off x="224333" y="6509248"/>
            <a:ext cx="3593101" cy="292340"/>
            <a:chOff x="224333" y="6509248"/>
            <a:chExt cx="3593101" cy="29234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BDCE626-DA11-0BAC-FDDE-C58F535BEC4F}"/>
                </a:ext>
              </a:extLst>
            </p:cNvPr>
            <p:cNvSpPr txBox="1"/>
            <p:nvPr userDrawn="1"/>
          </p:nvSpPr>
          <p:spPr>
            <a:xfrm>
              <a:off x="576146" y="6532305"/>
              <a:ext cx="32412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1"/>
                  </a:solidFill>
                </a:rPr>
                <a:t>Passion. Purpose. Possibilities.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pic>
          <p:nvPicPr>
            <p:cNvPr id="20" name="Picture 19" descr="A picture containing the Peralta Community College District Logo. ">
              <a:extLst>
                <a:ext uri="{FF2B5EF4-FFF2-40B4-BE49-F238E27FC236}">
                  <a16:creationId xmlns:a16="http://schemas.microsoft.com/office/drawing/2014/main" id="{71C0C51C-9E29-CB7A-E4ED-5AFAE811AB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33" y="6509248"/>
              <a:ext cx="292340" cy="29234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BF380E-5D68-431B-A003-E369F21E0CA0}"/>
              </a:ext>
            </a:extLst>
          </p:cNvPr>
          <p:cNvGrpSpPr/>
          <p:nvPr userDrawn="1"/>
        </p:nvGrpSpPr>
        <p:grpSpPr>
          <a:xfrm>
            <a:off x="0" y="0"/>
            <a:ext cx="12198275" cy="136525"/>
            <a:chOff x="-1" y="0"/>
            <a:chExt cx="12198275" cy="13652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8ABC8E8-AC60-469E-3A91-7B963F502E11}"/>
                </a:ext>
              </a:extLst>
            </p:cNvPr>
            <p:cNvGrpSpPr/>
            <p:nvPr userDrawn="1"/>
          </p:nvGrpSpPr>
          <p:grpSpPr>
            <a:xfrm>
              <a:off x="-1" y="0"/>
              <a:ext cx="12191998" cy="136525"/>
              <a:chOff x="0" y="607504"/>
              <a:chExt cx="12361801" cy="136525"/>
            </a:xfrm>
            <a:effectLst/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A6FE832-05EC-5F05-8776-9DF564004576}"/>
                  </a:ext>
                </a:extLst>
              </p:cNvPr>
              <p:cNvSpPr/>
              <p:nvPr userDrawn="1"/>
            </p:nvSpPr>
            <p:spPr>
              <a:xfrm>
                <a:off x="0" y="607504"/>
                <a:ext cx="10674541" cy="13652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9" name="Parallelogram 28">
                <a:extLst>
                  <a:ext uri="{FF2B5EF4-FFF2-40B4-BE49-F238E27FC236}">
                    <a16:creationId xmlns:a16="http://schemas.microsoft.com/office/drawing/2014/main" id="{9ABD125F-044E-B0A2-C98C-6DF9FD4753BA}"/>
                  </a:ext>
                </a:extLst>
              </p:cNvPr>
              <p:cNvSpPr/>
              <p:nvPr userDrawn="1"/>
            </p:nvSpPr>
            <p:spPr>
              <a:xfrm>
                <a:off x="10603901" y="607504"/>
                <a:ext cx="133432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Parallelogram 29">
                <a:extLst>
                  <a:ext uri="{FF2B5EF4-FFF2-40B4-BE49-F238E27FC236}">
                    <a16:creationId xmlns:a16="http://schemas.microsoft.com/office/drawing/2014/main" id="{F0AC6799-FB4A-6FA2-2E7A-3A59708D85DB}"/>
                  </a:ext>
                </a:extLst>
              </p:cNvPr>
              <p:cNvSpPr/>
              <p:nvPr userDrawn="1"/>
            </p:nvSpPr>
            <p:spPr>
              <a:xfrm>
                <a:off x="10797185" y="607504"/>
                <a:ext cx="196224" cy="136525"/>
              </a:xfrm>
              <a:prstGeom prst="parallelogram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Parallelogram 30">
                <a:extLst>
                  <a:ext uri="{FF2B5EF4-FFF2-40B4-BE49-F238E27FC236}">
                    <a16:creationId xmlns:a16="http://schemas.microsoft.com/office/drawing/2014/main" id="{95F7A9A6-5F29-4C47-D197-FAB1659BD682}"/>
                  </a:ext>
                </a:extLst>
              </p:cNvPr>
              <p:cNvSpPr/>
              <p:nvPr userDrawn="1"/>
            </p:nvSpPr>
            <p:spPr>
              <a:xfrm>
                <a:off x="11053262" y="607504"/>
                <a:ext cx="196224" cy="136525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Parallelogram 31">
                <a:extLst>
                  <a:ext uri="{FF2B5EF4-FFF2-40B4-BE49-F238E27FC236}">
                    <a16:creationId xmlns:a16="http://schemas.microsoft.com/office/drawing/2014/main" id="{140A2424-3712-0C42-9E80-26092A4484BB}"/>
                  </a:ext>
                </a:extLst>
              </p:cNvPr>
              <p:cNvSpPr/>
              <p:nvPr userDrawn="1"/>
            </p:nvSpPr>
            <p:spPr>
              <a:xfrm>
                <a:off x="11309338" y="607504"/>
                <a:ext cx="196224" cy="136525"/>
              </a:xfrm>
              <a:prstGeom prst="parallelogram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Parallelogram 32">
                <a:extLst>
                  <a:ext uri="{FF2B5EF4-FFF2-40B4-BE49-F238E27FC236}">
                    <a16:creationId xmlns:a16="http://schemas.microsoft.com/office/drawing/2014/main" id="{5C4287B9-C291-722D-7A38-2F824833060C}"/>
                  </a:ext>
                </a:extLst>
              </p:cNvPr>
              <p:cNvSpPr/>
              <p:nvPr userDrawn="1"/>
            </p:nvSpPr>
            <p:spPr>
              <a:xfrm>
                <a:off x="11565415" y="607504"/>
                <a:ext cx="196224" cy="136525"/>
              </a:xfrm>
              <a:prstGeom prst="parallelogram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Parallelogram 33">
                <a:extLst>
                  <a:ext uri="{FF2B5EF4-FFF2-40B4-BE49-F238E27FC236}">
                    <a16:creationId xmlns:a16="http://schemas.microsoft.com/office/drawing/2014/main" id="{3FE63D72-6CFE-6B9B-6A1B-88B50D09D50B}"/>
                  </a:ext>
                </a:extLst>
              </p:cNvPr>
              <p:cNvSpPr/>
              <p:nvPr userDrawn="1"/>
            </p:nvSpPr>
            <p:spPr>
              <a:xfrm>
                <a:off x="11821491" y="607504"/>
                <a:ext cx="196224" cy="136525"/>
              </a:xfrm>
              <a:prstGeom prst="parallelogram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9989C6D8-1E3D-3ACD-40EE-12199FBE8607}"/>
                  </a:ext>
                </a:extLst>
              </p:cNvPr>
              <p:cNvSpPr/>
              <p:nvPr userDrawn="1"/>
            </p:nvSpPr>
            <p:spPr>
              <a:xfrm>
                <a:off x="12077568" y="607504"/>
                <a:ext cx="284233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0D18A70-5D4B-A1F3-790E-9569F4868318}"/>
                </a:ext>
              </a:extLst>
            </p:cNvPr>
            <p:cNvSpPr/>
            <p:nvPr userDrawn="1"/>
          </p:nvSpPr>
          <p:spPr>
            <a:xfrm>
              <a:off x="12036349" y="0"/>
              <a:ext cx="161925" cy="1365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58105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– Mile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72F8AC-38BC-3DC7-6521-17B8244E2D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5A8D3-BBDD-E242-8D4A-11F137D294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C76DF6A9-47C5-ED5E-CBDD-F9D4AE321F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51503" y="2439296"/>
            <a:ext cx="2295793" cy="28499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2E1EF03-BFFB-131A-7E00-0570D20EB7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16103" y="2439296"/>
            <a:ext cx="2295793" cy="284995"/>
          </a:xfrm>
          <a:prstGeom prst="rect">
            <a:avLst/>
          </a:prstGeom>
        </p:spPr>
      </p:pic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5BF0FA28-83CA-5150-16C5-5283FF1A519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80660" y="1737360"/>
            <a:ext cx="1691640" cy="16916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A8319DB5-7A3F-D6B9-6FD0-A25779AEB5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16060" y="1737360"/>
            <a:ext cx="1691640" cy="16916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DF043458-3DF4-AA19-5102-556DA7480C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42720" y="1737360"/>
            <a:ext cx="1691640" cy="16916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847D-2D06-5530-D198-B1F99515E70C}"/>
              </a:ext>
            </a:extLst>
          </p:cNvPr>
          <p:cNvGrpSpPr/>
          <p:nvPr userDrawn="1"/>
        </p:nvGrpSpPr>
        <p:grpSpPr>
          <a:xfrm>
            <a:off x="224333" y="6509248"/>
            <a:ext cx="3593101" cy="292340"/>
            <a:chOff x="224333" y="6509248"/>
            <a:chExt cx="3593101" cy="29234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91E8C81-7D67-C4CB-FC52-9DABBF6835FF}"/>
                </a:ext>
              </a:extLst>
            </p:cNvPr>
            <p:cNvSpPr txBox="1"/>
            <p:nvPr userDrawn="1"/>
          </p:nvSpPr>
          <p:spPr>
            <a:xfrm>
              <a:off x="576146" y="6532305"/>
              <a:ext cx="32412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1"/>
                  </a:solidFill>
                </a:rPr>
                <a:t>Passion. Purpose. Possibilities.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pic>
          <p:nvPicPr>
            <p:cNvPr id="25" name="Picture 24" descr="A picture containing the Peralta Community College District Logo. ">
              <a:extLst>
                <a:ext uri="{FF2B5EF4-FFF2-40B4-BE49-F238E27FC236}">
                  <a16:creationId xmlns:a16="http://schemas.microsoft.com/office/drawing/2014/main" id="{3A108BE9-411B-A168-98C7-19C752EE10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33" y="6509248"/>
              <a:ext cx="292340" cy="29234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767C9C5-5541-5720-27AD-0F894A1E917D}"/>
              </a:ext>
            </a:extLst>
          </p:cNvPr>
          <p:cNvGrpSpPr/>
          <p:nvPr userDrawn="1"/>
        </p:nvGrpSpPr>
        <p:grpSpPr>
          <a:xfrm>
            <a:off x="0" y="0"/>
            <a:ext cx="12198275" cy="136525"/>
            <a:chOff x="-1" y="0"/>
            <a:chExt cx="12198275" cy="1365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67D331A-99EA-36C2-0A47-1DBF20E924A9}"/>
                </a:ext>
              </a:extLst>
            </p:cNvPr>
            <p:cNvGrpSpPr/>
            <p:nvPr userDrawn="1"/>
          </p:nvGrpSpPr>
          <p:grpSpPr>
            <a:xfrm>
              <a:off x="-1" y="0"/>
              <a:ext cx="12191998" cy="136525"/>
              <a:chOff x="0" y="607504"/>
              <a:chExt cx="12361801" cy="136525"/>
            </a:xfrm>
            <a:effectLst/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9D91880-FD5B-8DA3-700F-A3A4B00305D9}"/>
                  </a:ext>
                </a:extLst>
              </p:cNvPr>
              <p:cNvSpPr/>
              <p:nvPr userDrawn="1"/>
            </p:nvSpPr>
            <p:spPr>
              <a:xfrm>
                <a:off x="0" y="607504"/>
                <a:ext cx="10674541" cy="13652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30" name="Parallelogram 29">
                <a:extLst>
                  <a:ext uri="{FF2B5EF4-FFF2-40B4-BE49-F238E27FC236}">
                    <a16:creationId xmlns:a16="http://schemas.microsoft.com/office/drawing/2014/main" id="{C099C085-DAF6-13DD-6769-81E525059DC0}"/>
                  </a:ext>
                </a:extLst>
              </p:cNvPr>
              <p:cNvSpPr/>
              <p:nvPr userDrawn="1"/>
            </p:nvSpPr>
            <p:spPr>
              <a:xfrm>
                <a:off x="10603901" y="607504"/>
                <a:ext cx="133432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Parallelogram 30">
                <a:extLst>
                  <a:ext uri="{FF2B5EF4-FFF2-40B4-BE49-F238E27FC236}">
                    <a16:creationId xmlns:a16="http://schemas.microsoft.com/office/drawing/2014/main" id="{B357BC50-9F9F-EB8D-630E-E1DC9C2CA5CC}"/>
                  </a:ext>
                </a:extLst>
              </p:cNvPr>
              <p:cNvSpPr/>
              <p:nvPr userDrawn="1"/>
            </p:nvSpPr>
            <p:spPr>
              <a:xfrm>
                <a:off x="10797185" y="607504"/>
                <a:ext cx="196224" cy="136525"/>
              </a:xfrm>
              <a:prstGeom prst="parallelogram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Parallelogram 31">
                <a:extLst>
                  <a:ext uri="{FF2B5EF4-FFF2-40B4-BE49-F238E27FC236}">
                    <a16:creationId xmlns:a16="http://schemas.microsoft.com/office/drawing/2014/main" id="{AD0F548E-758A-F7B9-E144-BA79EBFA75A7}"/>
                  </a:ext>
                </a:extLst>
              </p:cNvPr>
              <p:cNvSpPr/>
              <p:nvPr userDrawn="1"/>
            </p:nvSpPr>
            <p:spPr>
              <a:xfrm>
                <a:off x="11053262" y="607504"/>
                <a:ext cx="196224" cy="136525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Parallelogram 32">
                <a:extLst>
                  <a:ext uri="{FF2B5EF4-FFF2-40B4-BE49-F238E27FC236}">
                    <a16:creationId xmlns:a16="http://schemas.microsoft.com/office/drawing/2014/main" id="{0BB80C1B-5404-6B5B-B805-BF980ED62055}"/>
                  </a:ext>
                </a:extLst>
              </p:cNvPr>
              <p:cNvSpPr/>
              <p:nvPr userDrawn="1"/>
            </p:nvSpPr>
            <p:spPr>
              <a:xfrm>
                <a:off x="11309338" y="607504"/>
                <a:ext cx="196224" cy="136525"/>
              </a:xfrm>
              <a:prstGeom prst="parallelogram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Parallelogram 33">
                <a:extLst>
                  <a:ext uri="{FF2B5EF4-FFF2-40B4-BE49-F238E27FC236}">
                    <a16:creationId xmlns:a16="http://schemas.microsoft.com/office/drawing/2014/main" id="{E08B1349-EBC6-B78C-EC85-A28A8BB67017}"/>
                  </a:ext>
                </a:extLst>
              </p:cNvPr>
              <p:cNvSpPr/>
              <p:nvPr userDrawn="1"/>
            </p:nvSpPr>
            <p:spPr>
              <a:xfrm>
                <a:off x="11565415" y="607504"/>
                <a:ext cx="196224" cy="136525"/>
              </a:xfrm>
              <a:prstGeom prst="parallelogram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A3781F17-6268-438C-06FC-11167959E2A9}"/>
                  </a:ext>
                </a:extLst>
              </p:cNvPr>
              <p:cNvSpPr/>
              <p:nvPr userDrawn="1"/>
            </p:nvSpPr>
            <p:spPr>
              <a:xfrm>
                <a:off x="11821491" y="607504"/>
                <a:ext cx="196224" cy="136525"/>
              </a:xfrm>
              <a:prstGeom prst="parallelogram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55DA799F-87C3-1DA7-9A5D-CFBCCD975EFF}"/>
                  </a:ext>
                </a:extLst>
              </p:cNvPr>
              <p:cNvSpPr/>
              <p:nvPr userDrawn="1"/>
            </p:nvSpPr>
            <p:spPr>
              <a:xfrm>
                <a:off x="12077568" y="607504"/>
                <a:ext cx="284233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2890145-BB73-AE6C-C198-61D81868C096}"/>
                </a:ext>
              </a:extLst>
            </p:cNvPr>
            <p:cNvSpPr/>
            <p:nvPr userDrawn="1"/>
          </p:nvSpPr>
          <p:spPr>
            <a:xfrm>
              <a:off x="12036349" y="0"/>
              <a:ext cx="161925" cy="1365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46257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Milest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8E5A4B-DB42-F2A5-1478-10C34C6E6E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5A8D3-BBDD-E242-8D4A-11F137D294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80DAC80-BBA3-D45F-1287-57596275CE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5500" y="2455095"/>
            <a:ext cx="2295793" cy="28499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94AB632-AAFF-C1F7-BFC1-9FB2470DAE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5374" y="2459006"/>
            <a:ext cx="2295793" cy="28499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DC0526B-CC3D-8235-1B0F-839EBD9751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5168" y="2439110"/>
            <a:ext cx="2295793" cy="284995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98134C-834C-FA2C-9E65-230AFF2795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15078" y="1735972"/>
            <a:ext cx="1691640" cy="16916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982FCC7-5F80-1391-3044-890B41DD9D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41617" y="1739448"/>
            <a:ext cx="1691640" cy="16916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A7076F1C-130A-99F2-B007-7BB23D6E6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32770" y="1735972"/>
            <a:ext cx="1691640" cy="16916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6E1BD2C-9B52-6C66-FA70-08930539C7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85284" y="1735972"/>
            <a:ext cx="1691640" cy="16916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EE4714-1501-52DB-5EBB-27FF8B2A923D}"/>
              </a:ext>
            </a:extLst>
          </p:cNvPr>
          <p:cNvGrpSpPr/>
          <p:nvPr userDrawn="1"/>
        </p:nvGrpSpPr>
        <p:grpSpPr>
          <a:xfrm>
            <a:off x="224333" y="6509248"/>
            <a:ext cx="3593101" cy="292340"/>
            <a:chOff x="224333" y="6509248"/>
            <a:chExt cx="3593101" cy="29234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EF0637-C84E-E478-598B-14CB7E0A2CBE}"/>
                </a:ext>
              </a:extLst>
            </p:cNvPr>
            <p:cNvSpPr txBox="1"/>
            <p:nvPr userDrawn="1"/>
          </p:nvSpPr>
          <p:spPr>
            <a:xfrm>
              <a:off x="576146" y="6532305"/>
              <a:ext cx="32412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1"/>
                  </a:solidFill>
                </a:rPr>
                <a:t>Passion. Purpose. Possibilities.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pic>
          <p:nvPicPr>
            <p:cNvPr id="27" name="Picture 26" descr="A picture containing the Peralta Community College District Logo. ">
              <a:extLst>
                <a:ext uri="{FF2B5EF4-FFF2-40B4-BE49-F238E27FC236}">
                  <a16:creationId xmlns:a16="http://schemas.microsoft.com/office/drawing/2014/main" id="{F37BFF7E-19D4-6385-7C06-C113BCF876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33" y="6509248"/>
              <a:ext cx="292340" cy="29234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32F1EC9-A475-74B4-9D09-8068EFB7961F}"/>
              </a:ext>
            </a:extLst>
          </p:cNvPr>
          <p:cNvGrpSpPr/>
          <p:nvPr userDrawn="1"/>
        </p:nvGrpSpPr>
        <p:grpSpPr>
          <a:xfrm>
            <a:off x="0" y="0"/>
            <a:ext cx="12198275" cy="136525"/>
            <a:chOff x="-1" y="0"/>
            <a:chExt cx="12198275" cy="13652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F4C6BDA-B927-2FC0-F066-D07C478D4829}"/>
                </a:ext>
              </a:extLst>
            </p:cNvPr>
            <p:cNvGrpSpPr/>
            <p:nvPr userDrawn="1"/>
          </p:nvGrpSpPr>
          <p:grpSpPr>
            <a:xfrm>
              <a:off x="-1" y="0"/>
              <a:ext cx="12191998" cy="136525"/>
              <a:chOff x="0" y="607504"/>
              <a:chExt cx="12361801" cy="136525"/>
            </a:xfrm>
            <a:effectLst/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FF5BEC0-2CE8-FE73-D876-FBCC9BFA48AD}"/>
                  </a:ext>
                </a:extLst>
              </p:cNvPr>
              <p:cNvSpPr/>
              <p:nvPr userDrawn="1"/>
            </p:nvSpPr>
            <p:spPr>
              <a:xfrm>
                <a:off x="0" y="607504"/>
                <a:ext cx="10674541" cy="13652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32" name="Parallelogram 31">
                <a:extLst>
                  <a:ext uri="{FF2B5EF4-FFF2-40B4-BE49-F238E27FC236}">
                    <a16:creationId xmlns:a16="http://schemas.microsoft.com/office/drawing/2014/main" id="{31D2CB50-B23C-6E3D-D04B-26C7EB7B45D9}"/>
                  </a:ext>
                </a:extLst>
              </p:cNvPr>
              <p:cNvSpPr/>
              <p:nvPr userDrawn="1"/>
            </p:nvSpPr>
            <p:spPr>
              <a:xfrm>
                <a:off x="10603901" y="607504"/>
                <a:ext cx="133432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Parallelogram 32">
                <a:extLst>
                  <a:ext uri="{FF2B5EF4-FFF2-40B4-BE49-F238E27FC236}">
                    <a16:creationId xmlns:a16="http://schemas.microsoft.com/office/drawing/2014/main" id="{36F456FC-670D-252B-894D-8DC18CB217E8}"/>
                  </a:ext>
                </a:extLst>
              </p:cNvPr>
              <p:cNvSpPr/>
              <p:nvPr userDrawn="1"/>
            </p:nvSpPr>
            <p:spPr>
              <a:xfrm>
                <a:off x="10797185" y="607504"/>
                <a:ext cx="196224" cy="136525"/>
              </a:xfrm>
              <a:prstGeom prst="parallelogram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Parallelogram 33">
                <a:extLst>
                  <a:ext uri="{FF2B5EF4-FFF2-40B4-BE49-F238E27FC236}">
                    <a16:creationId xmlns:a16="http://schemas.microsoft.com/office/drawing/2014/main" id="{5320A641-9E9E-EDF9-2265-832765209606}"/>
                  </a:ext>
                </a:extLst>
              </p:cNvPr>
              <p:cNvSpPr/>
              <p:nvPr userDrawn="1"/>
            </p:nvSpPr>
            <p:spPr>
              <a:xfrm>
                <a:off x="11053262" y="607504"/>
                <a:ext cx="196224" cy="136525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8A88ED05-4651-F8FB-6A11-10F58D9F333E}"/>
                  </a:ext>
                </a:extLst>
              </p:cNvPr>
              <p:cNvSpPr/>
              <p:nvPr userDrawn="1"/>
            </p:nvSpPr>
            <p:spPr>
              <a:xfrm>
                <a:off x="11309338" y="607504"/>
                <a:ext cx="196224" cy="136525"/>
              </a:xfrm>
              <a:prstGeom prst="parallelogram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D3F0764B-682E-CBF8-8B67-E2F9FA8083F3}"/>
                  </a:ext>
                </a:extLst>
              </p:cNvPr>
              <p:cNvSpPr/>
              <p:nvPr userDrawn="1"/>
            </p:nvSpPr>
            <p:spPr>
              <a:xfrm>
                <a:off x="11565415" y="607504"/>
                <a:ext cx="196224" cy="136525"/>
              </a:xfrm>
              <a:prstGeom prst="parallelogram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Parallelogram 36">
                <a:extLst>
                  <a:ext uri="{FF2B5EF4-FFF2-40B4-BE49-F238E27FC236}">
                    <a16:creationId xmlns:a16="http://schemas.microsoft.com/office/drawing/2014/main" id="{A6187A64-CD0C-83E8-A6ED-FEDDC87CADB1}"/>
                  </a:ext>
                </a:extLst>
              </p:cNvPr>
              <p:cNvSpPr/>
              <p:nvPr userDrawn="1"/>
            </p:nvSpPr>
            <p:spPr>
              <a:xfrm>
                <a:off x="11821491" y="607504"/>
                <a:ext cx="196224" cy="136525"/>
              </a:xfrm>
              <a:prstGeom prst="parallelogram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Parallelogram 37">
                <a:extLst>
                  <a:ext uri="{FF2B5EF4-FFF2-40B4-BE49-F238E27FC236}">
                    <a16:creationId xmlns:a16="http://schemas.microsoft.com/office/drawing/2014/main" id="{AD0EAF9C-4248-6B6F-7FC6-FFA8C7E9D65E}"/>
                  </a:ext>
                </a:extLst>
              </p:cNvPr>
              <p:cNvSpPr/>
              <p:nvPr userDrawn="1"/>
            </p:nvSpPr>
            <p:spPr>
              <a:xfrm>
                <a:off x="12077568" y="607504"/>
                <a:ext cx="284233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88690FF-08D5-1B7D-573F-7B979532CAF1}"/>
                </a:ext>
              </a:extLst>
            </p:cNvPr>
            <p:cNvSpPr/>
            <p:nvPr userDrawn="1"/>
          </p:nvSpPr>
          <p:spPr>
            <a:xfrm>
              <a:off x="12036349" y="0"/>
              <a:ext cx="161925" cy="1365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70644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Mile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247120-0C6A-2814-DB60-05E25686D7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5A8D3-BBDD-E242-8D4A-11F137D294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9E45F988-07A0-F02A-96E4-B54C8CF372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7955" y="2441448"/>
            <a:ext cx="1023620" cy="28346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B04F396-1ADE-E721-26A8-1AA8C9AE9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9642" y="2441448"/>
            <a:ext cx="1023620" cy="28346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C325E6CA-9BD7-E2E5-945E-34B59C2BF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3465" y="2441448"/>
            <a:ext cx="1023620" cy="28346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DBBFB02B-C381-C696-A086-39BA250199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20200" y="2441448"/>
            <a:ext cx="1023620" cy="283464"/>
          </a:xfrm>
          <a:prstGeom prst="rect">
            <a:avLst/>
          </a:prstGeom>
        </p:spPr>
      </p:pic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96E2088A-EB1E-10A8-68C0-373F1042F7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88125" y="1737360"/>
            <a:ext cx="1691640" cy="16916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C0412EED-6B92-D66F-7E72-7F396E20DA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83635" y="1737360"/>
            <a:ext cx="1691640" cy="16916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77EBE479-5EB7-D2A1-3CB9-F3664444DD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370" y="1737360"/>
            <a:ext cx="1691640" cy="16916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31C1B11B-D8FD-5DFB-62C7-89DB569D00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35880" y="1737360"/>
            <a:ext cx="1691640" cy="16916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917AC2FE-4A2A-F277-761E-B0C5E689BC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31389" y="1737360"/>
            <a:ext cx="1691640" cy="16916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895C943-8A64-3E45-302A-EC5B35036B59}"/>
              </a:ext>
            </a:extLst>
          </p:cNvPr>
          <p:cNvGrpSpPr/>
          <p:nvPr userDrawn="1"/>
        </p:nvGrpSpPr>
        <p:grpSpPr>
          <a:xfrm>
            <a:off x="224333" y="6509248"/>
            <a:ext cx="3593101" cy="292340"/>
            <a:chOff x="224333" y="6509248"/>
            <a:chExt cx="3593101" cy="29234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D250AA-AAB4-5213-D85B-F8A8544E24C7}"/>
                </a:ext>
              </a:extLst>
            </p:cNvPr>
            <p:cNvSpPr txBox="1"/>
            <p:nvPr userDrawn="1"/>
          </p:nvSpPr>
          <p:spPr>
            <a:xfrm>
              <a:off x="576146" y="6532305"/>
              <a:ext cx="32412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1"/>
                  </a:solidFill>
                </a:rPr>
                <a:t>Passion. Purpose. Possibilities.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pic>
          <p:nvPicPr>
            <p:cNvPr id="29" name="Picture 28" descr="A picture containing the Peralta Community College District Logo. ">
              <a:extLst>
                <a:ext uri="{FF2B5EF4-FFF2-40B4-BE49-F238E27FC236}">
                  <a16:creationId xmlns:a16="http://schemas.microsoft.com/office/drawing/2014/main" id="{A3BD3B21-2006-7907-7E89-DF8579BB42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33" y="6509248"/>
              <a:ext cx="292340" cy="29234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696A66C-3014-D758-449F-7A11FF22EA3E}"/>
              </a:ext>
            </a:extLst>
          </p:cNvPr>
          <p:cNvGrpSpPr/>
          <p:nvPr userDrawn="1"/>
        </p:nvGrpSpPr>
        <p:grpSpPr>
          <a:xfrm>
            <a:off x="0" y="0"/>
            <a:ext cx="12198275" cy="136525"/>
            <a:chOff x="-1" y="0"/>
            <a:chExt cx="12198275" cy="13652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04931CA-AD26-27BB-2270-2E52B4F84C0E}"/>
                </a:ext>
              </a:extLst>
            </p:cNvPr>
            <p:cNvGrpSpPr/>
            <p:nvPr userDrawn="1"/>
          </p:nvGrpSpPr>
          <p:grpSpPr>
            <a:xfrm>
              <a:off x="-1" y="0"/>
              <a:ext cx="12191998" cy="136525"/>
              <a:chOff x="0" y="607504"/>
              <a:chExt cx="12361801" cy="136525"/>
            </a:xfrm>
            <a:effectLst/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BA3309A-6467-FE4C-30EF-C281E87419B1}"/>
                  </a:ext>
                </a:extLst>
              </p:cNvPr>
              <p:cNvSpPr/>
              <p:nvPr userDrawn="1"/>
            </p:nvSpPr>
            <p:spPr>
              <a:xfrm>
                <a:off x="0" y="607504"/>
                <a:ext cx="10674541" cy="13652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34" name="Parallelogram 33">
                <a:extLst>
                  <a:ext uri="{FF2B5EF4-FFF2-40B4-BE49-F238E27FC236}">
                    <a16:creationId xmlns:a16="http://schemas.microsoft.com/office/drawing/2014/main" id="{B28A050D-BADA-A00F-EE17-07B809AFBDCB}"/>
                  </a:ext>
                </a:extLst>
              </p:cNvPr>
              <p:cNvSpPr/>
              <p:nvPr userDrawn="1"/>
            </p:nvSpPr>
            <p:spPr>
              <a:xfrm>
                <a:off x="10603901" y="607504"/>
                <a:ext cx="133432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FA5F0D8-54F9-97BB-D18B-41684E6E7BD8}"/>
                  </a:ext>
                </a:extLst>
              </p:cNvPr>
              <p:cNvSpPr/>
              <p:nvPr userDrawn="1"/>
            </p:nvSpPr>
            <p:spPr>
              <a:xfrm>
                <a:off x="10797185" y="607504"/>
                <a:ext cx="196224" cy="136525"/>
              </a:xfrm>
              <a:prstGeom prst="parallelogram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B5DD8131-F50A-A18B-B3F8-128D73C137C8}"/>
                  </a:ext>
                </a:extLst>
              </p:cNvPr>
              <p:cNvSpPr/>
              <p:nvPr userDrawn="1"/>
            </p:nvSpPr>
            <p:spPr>
              <a:xfrm>
                <a:off x="11053262" y="607504"/>
                <a:ext cx="196224" cy="136525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Parallelogram 36">
                <a:extLst>
                  <a:ext uri="{FF2B5EF4-FFF2-40B4-BE49-F238E27FC236}">
                    <a16:creationId xmlns:a16="http://schemas.microsoft.com/office/drawing/2014/main" id="{5D4DF9D7-1037-DA66-D1B7-66A97B692B27}"/>
                  </a:ext>
                </a:extLst>
              </p:cNvPr>
              <p:cNvSpPr/>
              <p:nvPr userDrawn="1"/>
            </p:nvSpPr>
            <p:spPr>
              <a:xfrm>
                <a:off x="11309338" y="607504"/>
                <a:ext cx="196224" cy="136525"/>
              </a:xfrm>
              <a:prstGeom prst="parallelogram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Parallelogram 37">
                <a:extLst>
                  <a:ext uri="{FF2B5EF4-FFF2-40B4-BE49-F238E27FC236}">
                    <a16:creationId xmlns:a16="http://schemas.microsoft.com/office/drawing/2014/main" id="{82A28C9B-442F-38F6-CD3A-4D19AC7580C5}"/>
                  </a:ext>
                </a:extLst>
              </p:cNvPr>
              <p:cNvSpPr/>
              <p:nvPr userDrawn="1"/>
            </p:nvSpPr>
            <p:spPr>
              <a:xfrm>
                <a:off x="11565415" y="607504"/>
                <a:ext cx="196224" cy="136525"/>
              </a:xfrm>
              <a:prstGeom prst="parallelogram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Parallelogram 38">
                <a:extLst>
                  <a:ext uri="{FF2B5EF4-FFF2-40B4-BE49-F238E27FC236}">
                    <a16:creationId xmlns:a16="http://schemas.microsoft.com/office/drawing/2014/main" id="{EC1D6D16-2997-3C90-E6E8-7C4BA0BDE78B}"/>
                  </a:ext>
                </a:extLst>
              </p:cNvPr>
              <p:cNvSpPr/>
              <p:nvPr userDrawn="1"/>
            </p:nvSpPr>
            <p:spPr>
              <a:xfrm>
                <a:off x="11821491" y="607504"/>
                <a:ext cx="196224" cy="136525"/>
              </a:xfrm>
              <a:prstGeom prst="parallelogram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Parallelogram 39">
                <a:extLst>
                  <a:ext uri="{FF2B5EF4-FFF2-40B4-BE49-F238E27FC236}">
                    <a16:creationId xmlns:a16="http://schemas.microsoft.com/office/drawing/2014/main" id="{D53A0202-4DF5-2CED-D3DB-F4C73CA4A53E}"/>
                  </a:ext>
                </a:extLst>
              </p:cNvPr>
              <p:cNvSpPr/>
              <p:nvPr userDrawn="1"/>
            </p:nvSpPr>
            <p:spPr>
              <a:xfrm>
                <a:off x="12077568" y="607504"/>
                <a:ext cx="284233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85A7E3F-D1D6-9C37-E568-47FB874B64BF}"/>
                </a:ext>
              </a:extLst>
            </p:cNvPr>
            <p:cNvSpPr/>
            <p:nvPr userDrawn="1"/>
          </p:nvSpPr>
          <p:spPr>
            <a:xfrm>
              <a:off x="12036349" y="0"/>
              <a:ext cx="161925" cy="1365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2621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BCEED-8303-1533-73FF-A67DDECEA2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5A8D3-BBDD-E242-8D4A-11F137D294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20FBB6-A0F9-EC07-F814-CD39697A38A1}"/>
              </a:ext>
            </a:extLst>
          </p:cNvPr>
          <p:cNvSpPr/>
          <p:nvPr userDrawn="1"/>
        </p:nvSpPr>
        <p:spPr>
          <a:xfrm>
            <a:off x="465033" y="457200"/>
            <a:ext cx="5516667" cy="55816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4759B4-FC41-5CC2-51ED-1B4D1A2C14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5516668" cy="994411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C57379BA-5CD4-E516-2CC8-22554229A1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50216" y="1472908"/>
            <a:ext cx="2146300" cy="2009775"/>
          </a:xfrm>
          <a:prstGeom prst="ellipse">
            <a:avLst/>
          </a:prstGeom>
          <a:ln w="38100">
            <a:solidFill>
              <a:schemeClr val="accent4"/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82C2D32-D48D-8E1F-6E49-C3BA8C03DC4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5034" y="5086350"/>
            <a:ext cx="5524498" cy="952499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contact information</a:t>
            </a:r>
          </a:p>
        </p:txBody>
      </p:sp>
      <p:sp>
        <p:nvSpPr>
          <p:cNvPr id="8" name="Picture Placeholder 15">
            <a:extLst>
              <a:ext uri="{FF2B5EF4-FFF2-40B4-BE49-F238E27FC236}">
                <a16:creationId xmlns:a16="http://schemas.microsoft.com/office/drawing/2014/main" id="{9F558F28-02D5-F1A3-1C30-1A80A18E7B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0299" y="457200"/>
            <a:ext cx="5524501" cy="5581650"/>
          </a:xfrm>
        </p:spPr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699C878A-E986-9148-9E1D-6A85FBB24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138" y="3503981"/>
            <a:ext cx="5508625" cy="711939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4A27E85-D56A-D924-C33E-DB2D51E8DE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5032" y="4215921"/>
            <a:ext cx="5508625" cy="870428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A6DB547-169B-CF82-39C3-819FF84D79D4}"/>
              </a:ext>
            </a:extLst>
          </p:cNvPr>
          <p:cNvGrpSpPr/>
          <p:nvPr userDrawn="1"/>
        </p:nvGrpSpPr>
        <p:grpSpPr>
          <a:xfrm>
            <a:off x="224333" y="6509248"/>
            <a:ext cx="3593101" cy="292340"/>
            <a:chOff x="224333" y="6509248"/>
            <a:chExt cx="3593101" cy="29234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5A5B799-5F8A-66CC-A74F-44331BF6024C}"/>
                </a:ext>
              </a:extLst>
            </p:cNvPr>
            <p:cNvSpPr txBox="1"/>
            <p:nvPr userDrawn="1"/>
          </p:nvSpPr>
          <p:spPr>
            <a:xfrm>
              <a:off x="576146" y="6532305"/>
              <a:ext cx="32412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1"/>
                  </a:solidFill>
                </a:rPr>
                <a:t>Passion. Purpose. Possibilities.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pic>
          <p:nvPicPr>
            <p:cNvPr id="27" name="Picture 26" descr="A picture containing the Peralta Community College District Logo. ">
              <a:extLst>
                <a:ext uri="{FF2B5EF4-FFF2-40B4-BE49-F238E27FC236}">
                  <a16:creationId xmlns:a16="http://schemas.microsoft.com/office/drawing/2014/main" id="{A0EB1A4A-41D9-CEFC-22EC-6A19A59708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33" y="6509248"/>
              <a:ext cx="292340" cy="29234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9FA7F4E-B2C1-D6B1-BAED-AA20B352BC7C}"/>
              </a:ext>
            </a:extLst>
          </p:cNvPr>
          <p:cNvGrpSpPr/>
          <p:nvPr userDrawn="1"/>
        </p:nvGrpSpPr>
        <p:grpSpPr>
          <a:xfrm>
            <a:off x="0" y="0"/>
            <a:ext cx="12198275" cy="136525"/>
            <a:chOff x="-1" y="0"/>
            <a:chExt cx="12198275" cy="13652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E91DEB0-87C4-FD3D-A5E4-3269284AB50E}"/>
                </a:ext>
              </a:extLst>
            </p:cNvPr>
            <p:cNvGrpSpPr/>
            <p:nvPr userDrawn="1"/>
          </p:nvGrpSpPr>
          <p:grpSpPr>
            <a:xfrm>
              <a:off x="-1" y="0"/>
              <a:ext cx="12191998" cy="136525"/>
              <a:chOff x="0" y="607504"/>
              <a:chExt cx="12361801" cy="136525"/>
            </a:xfrm>
            <a:effectLst/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0AB6D27-DCB0-3CB9-E14C-8DFEABB3BF3D}"/>
                  </a:ext>
                </a:extLst>
              </p:cNvPr>
              <p:cNvSpPr/>
              <p:nvPr userDrawn="1"/>
            </p:nvSpPr>
            <p:spPr>
              <a:xfrm>
                <a:off x="0" y="607504"/>
                <a:ext cx="10674541" cy="13652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32" name="Parallelogram 31">
                <a:extLst>
                  <a:ext uri="{FF2B5EF4-FFF2-40B4-BE49-F238E27FC236}">
                    <a16:creationId xmlns:a16="http://schemas.microsoft.com/office/drawing/2014/main" id="{11FA1B92-8FC5-6AFF-B298-A6B454BE24AF}"/>
                  </a:ext>
                </a:extLst>
              </p:cNvPr>
              <p:cNvSpPr/>
              <p:nvPr userDrawn="1"/>
            </p:nvSpPr>
            <p:spPr>
              <a:xfrm>
                <a:off x="10603901" y="607504"/>
                <a:ext cx="133432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Parallelogram 32">
                <a:extLst>
                  <a:ext uri="{FF2B5EF4-FFF2-40B4-BE49-F238E27FC236}">
                    <a16:creationId xmlns:a16="http://schemas.microsoft.com/office/drawing/2014/main" id="{6E126A69-E6FF-2982-0A97-7FA3A3D22BB3}"/>
                  </a:ext>
                </a:extLst>
              </p:cNvPr>
              <p:cNvSpPr/>
              <p:nvPr userDrawn="1"/>
            </p:nvSpPr>
            <p:spPr>
              <a:xfrm>
                <a:off x="10797185" y="607504"/>
                <a:ext cx="196224" cy="136525"/>
              </a:xfrm>
              <a:prstGeom prst="parallelogram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Parallelogram 33">
                <a:extLst>
                  <a:ext uri="{FF2B5EF4-FFF2-40B4-BE49-F238E27FC236}">
                    <a16:creationId xmlns:a16="http://schemas.microsoft.com/office/drawing/2014/main" id="{08C334BD-96BF-73CB-31F4-522E884A39AD}"/>
                  </a:ext>
                </a:extLst>
              </p:cNvPr>
              <p:cNvSpPr/>
              <p:nvPr userDrawn="1"/>
            </p:nvSpPr>
            <p:spPr>
              <a:xfrm>
                <a:off x="11053262" y="607504"/>
                <a:ext cx="196224" cy="136525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B0EA3973-584E-B547-6B39-CE90C1EF8DD5}"/>
                  </a:ext>
                </a:extLst>
              </p:cNvPr>
              <p:cNvSpPr/>
              <p:nvPr userDrawn="1"/>
            </p:nvSpPr>
            <p:spPr>
              <a:xfrm>
                <a:off x="11309338" y="607504"/>
                <a:ext cx="196224" cy="136525"/>
              </a:xfrm>
              <a:prstGeom prst="parallelogram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2B6A6B3C-9C01-1B5E-2BCE-12E4611B6003}"/>
                  </a:ext>
                </a:extLst>
              </p:cNvPr>
              <p:cNvSpPr/>
              <p:nvPr userDrawn="1"/>
            </p:nvSpPr>
            <p:spPr>
              <a:xfrm>
                <a:off x="11565415" y="607504"/>
                <a:ext cx="196224" cy="136525"/>
              </a:xfrm>
              <a:prstGeom prst="parallelogram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Parallelogram 36">
                <a:extLst>
                  <a:ext uri="{FF2B5EF4-FFF2-40B4-BE49-F238E27FC236}">
                    <a16:creationId xmlns:a16="http://schemas.microsoft.com/office/drawing/2014/main" id="{91F7061B-513A-0DCD-46DD-BEA6EA4D57D8}"/>
                  </a:ext>
                </a:extLst>
              </p:cNvPr>
              <p:cNvSpPr/>
              <p:nvPr userDrawn="1"/>
            </p:nvSpPr>
            <p:spPr>
              <a:xfrm>
                <a:off x="11821491" y="607504"/>
                <a:ext cx="196224" cy="136525"/>
              </a:xfrm>
              <a:prstGeom prst="parallelogram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Parallelogram 37">
                <a:extLst>
                  <a:ext uri="{FF2B5EF4-FFF2-40B4-BE49-F238E27FC236}">
                    <a16:creationId xmlns:a16="http://schemas.microsoft.com/office/drawing/2014/main" id="{E8974D96-EFBD-B0BE-543D-B59B04F60C91}"/>
                  </a:ext>
                </a:extLst>
              </p:cNvPr>
              <p:cNvSpPr/>
              <p:nvPr userDrawn="1"/>
            </p:nvSpPr>
            <p:spPr>
              <a:xfrm>
                <a:off x="12077568" y="607504"/>
                <a:ext cx="284233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0A3194D-8886-8587-52DF-F340F947A0E9}"/>
                </a:ext>
              </a:extLst>
            </p:cNvPr>
            <p:cNvSpPr/>
            <p:nvPr userDrawn="1"/>
          </p:nvSpPr>
          <p:spPr>
            <a:xfrm>
              <a:off x="12036349" y="0"/>
              <a:ext cx="161925" cy="1365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24007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47322-0E20-385D-4AB4-BD44DD31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11277599" cy="11196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5C7D-01AB-A4A9-666D-5682DE3ED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825625"/>
            <a:ext cx="11277599" cy="2981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B3AA24-F298-BD1E-A681-03ABCD547E71}"/>
              </a:ext>
            </a:extLst>
          </p:cNvPr>
          <p:cNvGrpSpPr/>
          <p:nvPr userDrawn="1"/>
        </p:nvGrpSpPr>
        <p:grpSpPr>
          <a:xfrm>
            <a:off x="224333" y="6509248"/>
            <a:ext cx="3593101" cy="292340"/>
            <a:chOff x="224333" y="6509248"/>
            <a:chExt cx="3593101" cy="2923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39B70C-624A-60EB-9685-7BF201F54272}"/>
                </a:ext>
              </a:extLst>
            </p:cNvPr>
            <p:cNvSpPr txBox="1"/>
            <p:nvPr userDrawn="1"/>
          </p:nvSpPr>
          <p:spPr>
            <a:xfrm>
              <a:off x="576146" y="6532305"/>
              <a:ext cx="32412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1"/>
                  </a:solidFill>
                </a:rPr>
                <a:t>Passion. Purpose. Possibilities.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pic>
          <p:nvPicPr>
            <p:cNvPr id="13" name="Picture 12" descr="A picture containing the Peralta Community College District Logo. ">
              <a:extLst>
                <a:ext uri="{FF2B5EF4-FFF2-40B4-BE49-F238E27FC236}">
                  <a16:creationId xmlns:a16="http://schemas.microsoft.com/office/drawing/2014/main" id="{B5D340D4-7C83-3257-077A-F4884C780A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33" y="6509248"/>
              <a:ext cx="292340" cy="292340"/>
            </a:xfrm>
            <a:prstGeom prst="rect">
              <a:avLst/>
            </a:prstGeom>
          </p:spPr>
        </p:pic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9CBE536-EB54-7FA8-C5AF-6CB31DAB56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5A8D3-BBDD-E242-8D4A-11F137D29453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083DADB-3EB0-3AFC-7BD3-F75C6AF6B785}"/>
              </a:ext>
            </a:extLst>
          </p:cNvPr>
          <p:cNvGrpSpPr/>
          <p:nvPr userDrawn="1"/>
        </p:nvGrpSpPr>
        <p:grpSpPr>
          <a:xfrm>
            <a:off x="0" y="0"/>
            <a:ext cx="12198275" cy="136525"/>
            <a:chOff x="-1" y="0"/>
            <a:chExt cx="12198275" cy="13652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5C57244-3D6D-DF20-F526-100D3F28A5F2}"/>
                </a:ext>
              </a:extLst>
            </p:cNvPr>
            <p:cNvGrpSpPr/>
            <p:nvPr userDrawn="1"/>
          </p:nvGrpSpPr>
          <p:grpSpPr>
            <a:xfrm>
              <a:off x="-1" y="0"/>
              <a:ext cx="12191998" cy="136525"/>
              <a:chOff x="0" y="607504"/>
              <a:chExt cx="12361801" cy="136525"/>
            </a:xfrm>
            <a:effectLst/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10ECA90-56F3-4D68-252D-391C4C6D13F4}"/>
                  </a:ext>
                </a:extLst>
              </p:cNvPr>
              <p:cNvSpPr/>
              <p:nvPr userDrawn="1"/>
            </p:nvSpPr>
            <p:spPr>
              <a:xfrm>
                <a:off x="0" y="607504"/>
                <a:ext cx="10674541" cy="13652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39" name="Parallelogram 38">
                <a:extLst>
                  <a:ext uri="{FF2B5EF4-FFF2-40B4-BE49-F238E27FC236}">
                    <a16:creationId xmlns:a16="http://schemas.microsoft.com/office/drawing/2014/main" id="{BA988347-E70A-AE63-5FC4-0A1EAD9CFD96}"/>
                  </a:ext>
                </a:extLst>
              </p:cNvPr>
              <p:cNvSpPr/>
              <p:nvPr userDrawn="1"/>
            </p:nvSpPr>
            <p:spPr>
              <a:xfrm>
                <a:off x="10603901" y="607504"/>
                <a:ext cx="133432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Parallelogram 39">
                <a:extLst>
                  <a:ext uri="{FF2B5EF4-FFF2-40B4-BE49-F238E27FC236}">
                    <a16:creationId xmlns:a16="http://schemas.microsoft.com/office/drawing/2014/main" id="{6E02F703-5659-CF0C-8126-3247D878A6CE}"/>
                  </a:ext>
                </a:extLst>
              </p:cNvPr>
              <p:cNvSpPr/>
              <p:nvPr userDrawn="1"/>
            </p:nvSpPr>
            <p:spPr>
              <a:xfrm>
                <a:off x="10797185" y="607504"/>
                <a:ext cx="196224" cy="136525"/>
              </a:xfrm>
              <a:prstGeom prst="parallelogram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Parallelogram 44">
                <a:extLst>
                  <a:ext uri="{FF2B5EF4-FFF2-40B4-BE49-F238E27FC236}">
                    <a16:creationId xmlns:a16="http://schemas.microsoft.com/office/drawing/2014/main" id="{A595A783-DD8A-0A05-C752-826AA610CC86}"/>
                  </a:ext>
                </a:extLst>
              </p:cNvPr>
              <p:cNvSpPr/>
              <p:nvPr userDrawn="1"/>
            </p:nvSpPr>
            <p:spPr>
              <a:xfrm>
                <a:off x="11053262" y="607504"/>
                <a:ext cx="196224" cy="136525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Parallelogram 45">
                <a:extLst>
                  <a:ext uri="{FF2B5EF4-FFF2-40B4-BE49-F238E27FC236}">
                    <a16:creationId xmlns:a16="http://schemas.microsoft.com/office/drawing/2014/main" id="{5840EEC1-473E-770D-2FFD-0E0DBCD21537}"/>
                  </a:ext>
                </a:extLst>
              </p:cNvPr>
              <p:cNvSpPr/>
              <p:nvPr userDrawn="1"/>
            </p:nvSpPr>
            <p:spPr>
              <a:xfrm>
                <a:off x="11309338" y="607504"/>
                <a:ext cx="196224" cy="136525"/>
              </a:xfrm>
              <a:prstGeom prst="parallelogram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Parallelogram 46">
                <a:extLst>
                  <a:ext uri="{FF2B5EF4-FFF2-40B4-BE49-F238E27FC236}">
                    <a16:creationId xmlns:a16="http://schemas.microsoft.com/office/drawing/2014/main" id="{7A1AC9C3-EEC8-4B67-E0A5-11213A0DDEED}"/>
                  </a:ext>
                </a:extLst>
              </p:cNvPr>
              <p:cNvSpPr/>
              <p:nvPr userDrawn="1"/>
            </p:nvSpPr>
            <p:spPr>
              <a:xfrm>
                <a:off x="11565415" y="607504"/>
                <a:ext cx="196224" cy="136525"/>
              </a:xfrm>
              <a:prstGeom prst="parallelogram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Parallelogram 47">
                <a:extLst>
                  <a:ext uri="{FF2B5EF4-FFF2-40B4-BE49-F238E27FC236}">
                    <a16:creationId xmlns:a16="http://schemas.microsoft.com/office/drawing/2014/main" id="{FF87A077-86F4-E342-B37B-19A5702572A4}"/>
                  </a:ext>
                </a:extLst>
              </p:cNvPr>
              <p:cNvSpPr/>
              <p:nvPr userDrawn="1"/>
            </p:nvSpPr>
            <p:spPr>
              <a:xfrm>
                <a:off x="11821491" y="607504"/>
                <a:ext cx="196224" cy="136525"/>
              </a:xfrm>
              <a:prstGeom prst="parallelogram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Parallelogram 48">
                <a:extLst>
                  <a:ext uri="{FF2B5EF4-FFF2-40B4-BE49-F238E27FC236}">
                    <a16:creationId xmlns:a16="http://schemas.microsoft.com/office/drawing/2014/main" id="{63D5FE22-C9D6-6936-80D0-9BA9B3E958E0}"/>
                  </a:ext>
                </a:extLst>
              </p:cNvPr>
              <p:cNvSpPr/>
              <p:nvPr userDrawn="1"/>
            </p:nvSpPr>
            <p:spPr>
              <a:xfrm>
                <a:off x="12077568" y="607504"/>
                <a:ext cx="284233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18DA35-18E0-6C53-9FBB-CA105D30BE56}"/>
                </a:ext>
              </a:extLst>
            </p:cNvPr>
            <p:cNvSpPr/>
            <p:nvPr userDrawn="1"/>
          </p:nvSpPr>
          <p:spPr>
            <a:xfrm>
              <a:off x="12036349" y="0"/>
              <a:ext cx="161925" cy="1365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4296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2348725D-DF24-375A-C671-3B1D30520AD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5034" y="2083241"/>
            <a:ext cx="7434366" cy="4135788"/>
          </a:xfrm>
        </p:spPr>
        <p:txBody>
          <a:bodyPr/>
          <a:lstStyle/>
          <a:p>
            <a:pPr lvl="0"/>
            <a:r>
              <a:rPr lang="en-US" dirty="0"/>
              <a:t>Click to add content (Paste Special – Unformatted Text). 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4E42D68-3780-1E63-CB27-650F925D3F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20166" y="156495"/>
            <a:ext cx="3606800" cy="626427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DA10A2-8C11-0BC0-A5B1-F4335D5202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033" y="457199"/>
            <a:ext cx="7434367" cy="1356075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011E7D-14A9-2EF7-33D0-93B083A975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5A8D3-BBDD-E242-8D4A-11F137D2945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1660B4A-31C5-F3C3-306C-505BFAD72942}"/>
              </a:ext>
            </a:extLst>
          </p:cNvPr>
          <p:cNvGrpSpPr/>
          <p:nvPr userDrawn="1"/>
        </p:nvGrpSpPr>
        <p:grpSpPr>
          <a:xfrm>
            <a:off x="224333" y="6509248"/>
            <a:ext cx="3593101" cy="292340"/>
            <a:chOff x="224333" y="6509248"/>
            <a:chExt cx="3593101" cy="29234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A9DCDC-EE9B-F779-714D-76632AB3AD19}"/>
                </a:ext>
              </a:extLst>
            </p:cNvPr>
            <p:cNvSpPr txBox="1"/>
            <p:nvPr userDrawn="1"/>
          </p:nvSpPr>
          <p:spPr>
            <a:xfrm>
              <a:off x="576146" y="6532305"/>
              <a:ext cx="32412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1"/>
                  </a:solidFill>
                </a:rPr>
                <a:t>Passion. Purpose. Possibilities.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pic>
          <p:nvPicPr>
            <p:cNvPr id="8" name="Picture 7" descr="A picture containing the Peralta Community College District Logo. ">
              <a:extLst>
                <a:ext uri="{FF2B5EF4-FFF2-40B4-BE49-F238E27FC236}">
                  <a16:creationId xmlns:a16="http://schemas.microsoft.com/office/drawing/2014/main" id="{F093EA84-2392-051D-E9F2-AC1B29CEE1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33" y="6509248"/>
              <a:ext cx="292340" cy="29234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5EE5628-78EF-9071-47AF-6A2B4BCF8966}"/>
              </a:ext>
            </a:extLst>
          </p:cNvPr>
          <p:cNvGrpSpPr/>
          <p:nvPr userDrawn="1"/>
        </p:nvGrpSpPr>
        <p:grpSpPr>
          <a:xfrm>
            <a:off x="0" y="0"/>
            <a:ext cx="12198275" cy="136525"/>
            <a:chOff x="-1" y="0"/>
            <a:chExt cx="12198275" cy="13652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32C7B8A-5AED-9E38-95B9-65B568996BEF}"/>
                </a:ext>
              </a:extLst>
            </p:cNvPr>
            <p:cNvGrpSpPr/>
            <p:nvPr userDrawn="1"/>
          </p:nvGrpSpPr>
          <p:grpSpPr>
            <a:xfrm>
              <a:off x="-1" y="0"/>
              <a:ext cx="12191998" cy="136525"/>
              <a:chOff x="0" y="607504"/>
              <a:chExt cx="12361801" cy="136525"/>
            </a:xfrm>
            <a:effectLst/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8484C22-AEDE-0146-67EB-889BE21C867D}"/>
                  </a:ext>
                </a:extLst>
              </p:cNvPr>
              <p:cNvSpPr/>
              <p:nvPr userDrawn="1"/>
            </p:nvSpPr>
            <p:spPr>
              <a:xfrm>
                <a:off x="0" y="607504"/>
                <a:ext cx="10674541" cy="13652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7" name="Parallelogram 26">
                <a:extLst>
                  <a:ext uri="{FF2B5EF4-FFF2-40B4-BE49-F238E27FC236}">
                    <a16:creationId xmlns:a16="http://schemas.microsoft.com/office/drawing/2014/main" id="{3CA7CAC4-B88B-ACF9-7265-8D75C466FB61}"/>
                  </a:ext>
                </a:extLst>
              </p:cNvPr>
              <p:cNvSpPr/>
              <p:nvPr userDrawn="1"/>
            </p:nvSpPr>
            <p:spPr>
              <a:xfrm>
                <a:off x="10603901" y="607504"/>
                <a:ext cx="133432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Parallelogram 27">
                <a:extLst>
                  <a:ext uri="{FF2B5EF4-FFF2-40B4-BE49-F238E27FC236}">
                    <a16:creationId xmlns:a16="http://schemas.microsoft.com/office/drawing/2014/main" id="{F2AFD85D-3AE0-46D1-A244-E779A49DAEBA}"/>
                  </a:ext>
                </a:extLst>
              </p:cNvPr>
              <p:cNvSpPr/>
              <p:nvPr userDrawn="1"/>
            </p:nvSpPr>
            <p:spPr>
              <a:xfrm>
                <a:off x="10797185" y="607504"/>
                <a:ext cx="196224" cy="136525"/>
              </a:xfrm>
              <a:prstGeom prst="parallelogram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Parallelogram 28">
                <a:extLst>
                  <a:ext uri="{FF2B5EF4-FFF2-40B4-BE49-F238E27FC236}">
                    <a16:creationId xmlns:a16="http://schemas.microsoft.com/office/drawing/2014/main" id="{A3CDD80F-848C-B535-AD22-3C959037CDB7}"/>
                  </a:ext>
                </a:extLst>
              </p:cNvPr>
              <p:cNvSpPr/>
              <p:nvPr userDrawn="1"/>
            </p:nvSpPr>
            <p:spPr>
              <a:xfrm>
                <a:off x="11053262" y="607504"/>
                <a:ext cx="196224" cy="136525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Parallelogram 29">
                <a:extLst>
                  <a:ext uri="{FF2B5EF4-FFF2-40B4-BE49-F238E27FC236}">
                    <a16:creationId xmlns:a16="http://schemas.microsoft.com/office/drawing/2014/main" id="{29F9F0A4-8C44-C5B2-A26E-0C553CC1BEE3}"/>
                  </a:ext>
                </a:extLst>
              </p:cNvPr>
              <p:cNvSpPr/>
              <p:nvPr userDrawn="1"/>
            </p:nvSpPr>
            <p:spPr>
              <a:xfrm>
                <a:off x="11309338" y="607504"/>
                <a:ext cx="196224" cy="136525"/>
              </a:xfrm>
              <a:prstGeom prst="parallelogram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Parallelogram 30">
                <a:extLst>
                  <a:ext uri="{FF2B5EF4-FFF2-40B4-BE49-F238E27FC236}">
                    <a16:creationId xmlns:a16="http://schemas.microsoft.com/office/drawing/2014/main" id="{126E1B0F-9E2A-825E-BE0D-1DFF3663BE23}"/>
                  </a:ext>
                </a:extLst>
              </p:cNvPr>
              <p:cNvSpPr/>
              <p:nvPr userDrawn="1"/>
            </p:nvSpPr>
            <p:spPr>
              <a:xfrm>
                <a:off x="11565415" y="607504"/>
                <a:ext cx="196224" cy="136525"/>
              </a:xfrm>
              <a:prstGeom prst="parallelogram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Parallelogram 31">
                <a:extLst>
                  <a:ext uri="{FF2B5EF4-FFF2-40B4-BE49-F238E27FC236}">
                    <a16:creationId xmlns:a16="http://schemas.microsoft.com/office/drawing/2014/main" id="{13097D52-EBBC-BDC3-76AF-5309FDB1D726}"/>
                  </a:ext>
                </a:extLst>
              </p:cNvPr>
              <p:cNvSpPr/>
              <p:nvPr userDrawn="1"/>
            </p:nvSpPr>
            <p:spPr>
              <a:xfrm>
                <a:off x="11821491" y="607504"/>
                <a:ext cx="196224" cy="136525"/>
              </a:xfrm>
              <a:prstGeom prst="parallelogram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Parallelogram 32">
                <a:extLst>
                  <a:ext uri="{FF2B5EF4-FFF2-40B4-BE49-F238E27FC236}">
                    <a16:creationId xmlns:a16="http://schemas.microsoft.com/office/drawing/2014/main" id="{523E29D4-B693-C67D-A5F3-738C39682664}"/>
                  </a:ext>
                </a:extLst>
              </p:cNvPr>
              <p:cNvSpPr/>
              <p:nvPr userDrawn="1"/>
            </p:nvSpPr>
            <p:spPr>
              <a:xfrm>
                <a:off x="12077568" y="607504"/>
                <a:ext cx="284233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72F864E-D5E9-7A0A-39DC-1397F5ECF3BA}"/>
                </a:ext>
              </a:extLst>
            </p:cNvPr>
            <p:cNvSpPr/>
            <p:nvPr userDrawn="1"/>
          </p:nvSpPr>
          <p:spPr>
            <a:xfrm>
              <a:off x="12036349" y="0"/>
              <a:ext cx="161925" cy="1365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1710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39CD3-1C3E-39CE-5390-5201B55FDD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69766" cy="114300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A2671-ADAB-6E92-8FB8-DE1D5642111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" y="1825625"/>
            <a:ext cx="5524500" cy="3501749"/>
          </a:xfrm>
        </p:spPr>
        <p:txBody>
          <a:bodyPr/>
          <a:lstStyle/>
          <a:p>
            <a:pPr lvl="0"/>
            <a:r>
              <a:rPr lang="en-US" dirty="0"/>
              <a:t>Click on six (6) icons below or add text content here (Paste Special – Unformatted Text).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3FD9A3-24EE-C257-F165-C53DF57C348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2" y="1825625"/>
            <a:ext cx="5516664" cy="3501749"/>
          </a:xfrm>
        </p:spPr>
        <p:txBody>
          <a:bodyPr/>
          <a:lstStyle/>
          <a:p>
            <a:pPr lvl="0"/>
            <a:r>
              <a:rPr lang="en-US" dirty="0"/>
              <a:t>Click on six (6) icons below or add text content here (Paste Special – Unformatted Text).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82D3D-595E-7FFF-9F9C-ADF771D2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5A8D3-BBDD-E242-8D4A-11F137D29453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BCA67F-9FFD-4E4D-8231-36D6DD0BBC91}"/>
              </a:ext>
            </a:extLst>
          </p:cNvPr>
          <p:cNvGrpSpPr/>
          <p:nvPr userDrawn="1"/>
        </p:nvGrpSpPr>
        <p:grpSpPr>
          <a:xfrm>
            <a:off x="224333" y="6509248"/>
            <a:ext cx="3593101" cy="292340"/>
            <a:chOff x="224333" y="6509248"/>
            <a:chExt cx="3593101" cy="29234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5F4070-C971-3321-EF5F-D55FE8348A76}"/>
                </a:ext>
              </a:extLst>
            </p:cNvPr>
            <p:cNvSpPr txBox="1"/>
            <p:nvPr userDrawn="1"/>
          </p:nvSpPr>
          <p:spPr>
            <a:xfrm>
              <a:off x="576146" y="6532305"/>
              <a:ext cx="32412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1"/>
                  </a:solidFill>
                </a:rPr>
                <a:t>Passion. Purpose. Possibilities.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pic>
          <p:nvPicPr>
            <p:cNvPr id="11" name="Picture 10" descr="A picture containing the Peralta Community College District Logo. ">
              <a:extLst>
                <a:ext uri="{FF2B5EF4-FFF2-40B4-BE49-F238E27FC236}">
                  <a16:creationId xmlns:a16="http://schemas.microsoft.com/office/drawing/2014/main" id="{014038AB-9C21-6A49-EA81-9A858ACCEB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33" y="6509248"/>
              <a:ext cx="292340" cy="29234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A6AE0B0-7C09-B96F-487C-19D98CB1C56D}"/>
              </a:ext>
            </a:extLst>
          </p:cNvPr>
          <p:cNvGrpSpPr/>
          <p:nvPr userDrawn="1"/>
        </p:nvGrpSpPr>
        <p:grpSpPr>
          <a:xfrm>
            <a:off x="0" y="0"/>
            <a:ext cx="12198275" cy="136525"/>
            <a:chOff x="-1" y="0"/>
            <a:chExt cx="12198275" cy="13652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F1B822E-13E7-C24E-9053-0DC7B58EB3F2}"/>
                </a:ext>
              </a:extLst>
            </p:cNvPr>
            <p:cNvGrpSpPr/>
            <p:nvPr userDrawn="1"/>
          </p:nvGrpSpPr>
          <p:grpSpPr>
            <a:xfrm>
              <a:off x="-1" y="0"/>
              <a:ext cx="12191998" cy="136525"/>
              <a:chOff x="0" y="607504"/>
              <a:chExt cx="12361801" cy="136525"/>
            </a:xfrm>
            <a:effectLst/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B9BC835-090C-554A-8E40-788C848A3EE4}"/>
                  </a:ext>
                </a:extLst>
              </p:cNvPr>
              <p:cNvSpPr/>
              <p:nvPr userDrawn="1"/>
            </p:nvSpPr>
            <p:spPr>
              <a:xfrm>
                <a:off x="0" y="607504"/>
                <a:ext cx="10674541" cy="13652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38" name="Parallelogram 37">
                <a:extLst>
                  <a:ext uri="{FF2B5EF4-FFF2-40B4-BE49-F238E27FC236}">
                    <a16:creationId xmlns:a16="http://schemas.microsoft.com/office/drawing/2014/main" id="{2DCB9C4F-682D-B7B7-A4A3-FF48C1FD7AC2}"/>
                  </a:ext>
                </a:extLst>
              </p:cNvPr>
              <p:cNvSpPr/>
              <p:nvPr userDrawn="1"/>
            </p:nvSpPr>
            <p:spPr>
              <a:xfrm>
                <a:off x="10603901" y="607504"/>
                <a:ext cx="133432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Parallelogram 38">
                <a:extLst>
                  <a:ext uri="{FF2B5EF4-FFF2-40B4-BE49-F238E27FC236}">
                    <a16:creationId xmlns:a16="http://schemas.microsoft.com/office/drawing/2014/main" id="{536A8468-AA48-FAFE-162A-227E388B6CED}"/>
                  </a:ext>
                </a:extLst>
              </p:cNvPr>
              <p:cNvSpPr/>
              <p:nvPr userDrawn="1"/>
            </p:nvSpPr>
            <p:spPr>
              <a:xfrm>
                <a:off x="10797185" y="607504"/>
                <a:ext cx="196224" cy="136525"/>
              </a:xfrm>
              <a:prstGeom prst="parallelogram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Parallelogram 39">
                <a:extLst>
                  <a:ext uri="{FF2B5EF4-FFF2-40B4-BE49-F238E27FC236}">
                    <a16:creationId xmlns:a16="http://schemas.microsoft.com/office/drawing/2014/main" id="{DD12790B-3ABD-523C-BED3-F5BF0A6E6B6B}"/>
                  </a:ext>
                </a:extLst>
              </p:cNvPr>
              <p:cNvSpPr/>
              <p:nvPr userDrawn="1"/>
            </p:nvSpPr>
            <p:spPr>
              <a:xfrm>
                <a:off x="11053262" y="607504"/>
                <a:ext cx="196224" cy="136525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Parallelogram 40">
                <a:extLst>
                  <a:ext uri="{FF2B5EF4-FFF2-40B4-BE49-F238E27FC236}">
                    <a16:creationId xmlns:a16="http://schemas.microsoft.com/office/drawing/2014/main" id="{419CED0F-8E9A-2B1D-F9C0-D01E73AAADEC}"/>
                  </a:ext>
                </a:extLst>
              </p:cNvPr>
              <p:cNvSpPr/>
              <p:nvPr userDrawn="1"/>
            </p:nvSpPr>
            <p:spPr>
              <a:xfrm>
                <a:off x="11309338" y="607504"/>
                <a:ext cx="196224" cy="136525"/>
              </a:xfrm>
              <a:prstGeom prst="parallelogram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Parallelogram 41">
                <a:extLst>
                  <a:ext uri="{FF2B5EF4-FFF2-40B4-BE49-F238E27FC236}">
                    <a16:creationId xmlns:a16="http://schemas.microsoft.com/office/drawing/2014/main" id="{983A4947-CE0B-E3C1-C144-C4365F29860F}"/>
                  </a:ext>
                </a:extLst>
              </p:cNvPr>
              <p:cNvSpPr/>
              <p:nvPr userDrawn="1"/>
            </p:nvSpPr>
            <p:spPr>
              <a:xfrm>
                <a:off x="11565415" y="607504"/>
                <a:ext cx="196224" cy="136525"/>
              </a:xfrm>
              <a:prstGeom prst="parallelogram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Parallelogram 42">
                <a:extLst>
                  <a:ext uri="{FF2B5EF4-FFF2-40B4-BE49-F238E27FC236}">
                    <a16:creationId xmlns:a16="http://schemas.microsoft.com/office/drawing/2014/main" id="{A0947184-8294-BB23-70DC-1A85900AAAC0}"/>
                  </a:ext>
                </a:extLst>
              </p:cNvPr>
              <p:cNvSpPr/>
              <p:nvPr userDrawn="1"/>
            </p:nvSpPr>
            <p:spPr>
              <a:xfrm>
                <a:off x="11821491" y="607504"/>
                <a:ext cx="196224" cy="136525"/>
              </a:xfrm>
              <a:prstGeom prst="parallelogram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Parallelogram 43">
                <a:extLst>
                  <a:ext uri="{FF2B5EF4-FFF2-40B4-BE49-F238E27FC236}">
                    <a16:creationId xmlns:a16="http://schemas.microsoft.com/office/drawing/2014/main" id="{69ADF489-812F-E91C-532F-DCBAFC7EB139}"/>
                  </a:ext>
                </a:extLst>
              </p:cNvPr>
              <p:cNvSpPr/>
              <p:nvPr userDrawn="1"/>
            </p:nvSpPr>
            <p:spPr>
              <a:xfrm>
                <a:off x="12077568" y="607504"/>
                <a:ext cx="284233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C8B5D1E-87F9-A0E5-5FFF-EC718AED02BB}"/>
                </a:ext>
              </a:extLst>
            </p:cNvPr>
            <p:cNvSpPr/>
            <p:nvPr userDrawn="1"/>
          </p:nvSpPr>
          <p:spPr>
            <a:xfrm>
              <a:off x="12036349" y="0"/>
              <a:ext cx="161925" cy="1365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42003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79960F-7636-7041-F2AA-BF47EAADF89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5034" y="2505075"/>
            <a:ext cx="5532541" cy="3517107"/>
          </a:xfrm>
        </p:spPr>
        <p:txBody>
          <a:bodyPr/>
          <a:lstStyle/>
          <a:p>
            <a:pPr lvl="0"/>
            <a:r>
              <a:rPr lang="en-US" dirty="0"/>
              <a:t>Click on icons below or add text content here (Paste Special – Unformatted Text).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7D4AEF-38F6-1004-B53E-0E8D7A90B14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10301" y="1808735"/>
            <a:ext cx="5540375" cy="467739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676911-9B7C-8E8C-31E4-05C1572C868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554766" cy="3507581"/>
          </a:xfrm>
        </p:spPr>
        <p:txBody>
          <a:bodyPr/>
          <a:lstStyle/>
          <a:p>
            <a:pPr lvl="0"/>
            <a:r>
              <a:rPr lang="en-US" dirty="0"/>
              <a:t>Click on icons below or add text content here (Paste Special – Unformatted Text).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F35DB6-8544-D7A5-9AAD-9F5BD709D9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034" y="457199"/>
            <a:ext cx="11269766" cy="114299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1BA32-3540-5FFE-4E0A-00A72D640DE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0" y="1819273"/>
            <a:ext cx="5540375" cy="457201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563AC1-F35C-34D3-C989-5310C1F74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5A8D3-BBDD-E242-8D4A-11F137D29453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5BFB106-2CA5-2D63-3460-10734B87E5B1}"/>
              </a:ext>
            </a:extLst>
          </p:cNvPr>
          <p:cNvGrpSpPr/>
          <p:nvPr userDrawn="1"/>
        </p:nvGrpSpPr>
        <p:grpSpPr>
          <a:xfrm>
            <a:off x="224333" y="6509248"/>
            <a:ext cx="3593101" cy="292340"/>
            <a:chOff x="224333" y="6509248"/>
            <a:chExt cx="3593101" cy="2923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8C6DE4-A000-B403-3BE1-69C994AB606D}"/>
                </a:ext>
              </a:extLst>
            </p:cNvPr>
            <p:cNvSpPr txBox="1"/>
            <p:nvPr userDrawn="1"/>
          </p:nvSpPr>
          <p:spPr>
            <a:xfrm>
              <a:off x="576146" y="6532305"/>
              <a:ext cx="32412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1"/>
                  </a:solidFill>
                </a:rPr>
                <a:t>Passion. Purpose. Possibilities.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pic>
          <p:nvPicPr>
            <p:cNvPr id="13" name="Picture 12" descr="A picture containing the Peralta Community College District Logo. ">
              <a:extLst>
                <a:ext uri="{FF2B5EF4-FFF2-40B4-BE49-F238E27FC236}">
                  <a16:creationId xmlns:a16="http://schemas.microsoft.com/office/drawing/2014/main" id="{6E3BE88D-E1E5-A1ED-68EC-494A63188E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33" y="6509248"/>
              <a:ext cx="292340" cy="29234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7B9914-5C7C-38AF-C50C-8498A6532CA6}"/>
              </a:ext>
            </a:extLst>
          </p:cNvPr>
          <p:cNvGrpSpPr/>
          <p:nvPr userDrawn="1"/>
        </p:nvGrpSpPr>
        <p:grpSpPr>
          <a:xfrm>
            <a:off x="0" y="0"/>
            <a:ext cx="12198275" cy="136525"/>
            <a:chOff x="-1" y="0"/>
            <a:chExt cx="12198275" cy="13652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597AD3E-4A9B-1217-12F9-3D99ECBE09DE}"/>
                </a:ext>
              </a:extLst>
            </p:cNvPr>
            <p:cNvGrpSpPr/>
            <p:nvPr userDrawn="1"/>
          </p:nvGrpSpPr>
          <p:grpSpPr>
            <a:xfrm>
              <a:off x="-1" y="0"/>
              <a:ext cx="12191998" cy="136525"/>
              <a:chOff x="0" y="607504"/>
              <a:chExt cx="12361801" cy="136525"/>
            </a:xfrm>
            <a:effectLst/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FE8EB2-C2E0-6CD0-D180-33C8FB049DA1}"/>
                  </a:ext>
                </a:extLst>
              </p:cNvPr>
              <p:cNvSpPr/>
              <p:nvPr userDrawn="1"/>
            </p:nvSpPr>
            <p:spPr>
              <a:xfrm>
                <a:off x="0" y="607504"/>
                <a:ext cx="10674541" cy="13652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9" name="Parallelogram 28">
                <a:extLst>
                  <a:ext uri="{FF2B5EF4-FFF2-40B4-BE49-F238E27FC236}">
                    <a16:creationId xmlns:a16="http://schemas.microsoft.com/office/drawing/2014/main" id="{A9DA7CB2-ECF7-23BB-4710-BFC5A839364D}"/>
                  </a:ext>
                </a:extLst>
              </p:cNvPr>
              <p:cNvSpPr/>
              <p:nvPr userDrawn="1"/>
            </p:nvSpPr>
            <p:spPr>
              <a:xfrm>
                <a:off x="10603901" y="607504"/>
                <a:ext cx="133432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Parallelogram 29">
                <a:extLst>
                  <a:ext uri="{FF2B5EF4-FFF2-40B4-BE49-F238E27FC236}">
                    <a16:creationId xmlns:a16="http://schemas.microsoft.com/office/drawing/2014/main" id="{5AA71FBF-B5A1-6F0E-9012-495E23889B1F}"/>
                  </a:ext>
                </a:extLst>
              </p:cNvPr>
              <p:cNvSpPr/>
              <p:nvPr userDrawn="1"/>
            </p:nvSpPr>
            <p:spPr>
              <a:xfrm>
                <a:off x="10797185" y="607504"/>
                <a:ext cx="196224" cy="136525"/>
              </a:xfrm>
              <a:prstGeom prst="parallelogram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Parallelogram 30">
                <a:extLst>
                  <a:ext uri="{FF2B5EF4-FFF2-40B4-BE49-F238E27FC236}">
                    <a16:creationId xmlns:a16="http://schemas.microsoft.com/office/drawing/2014/main" id="{37F946D5-F35B-5525-5287-6826F169C065}"/>
                  </a:ext>
                </a:extLst>
              </p:cNvPr>
              <p:cNvSpPr/>
              <p:nvPr userDrawn="1"/>
            </p:nvSpPr>
            <p:spPr>
              <a:xfrm>
                <a:off x="11053262" y="607504"/>
                <a:ext cx="196224" cy="136525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Parallelogram 31">
                <a:extLst>
                  <a:ext uri="{FF2B5EF4-FFF2-40B4-BE49-F238E27FC236}">
                    <a16:creationId xmlns:a16="http://schemas.microsoft.com/office/drawing/2014/main" id="{4C91F421-2767-67CD-13C4-0E15F62419A4}"/>
                  </a:ext>
                </a:extLst>
              </p:cNvPr>
              <p:cNvSpPr/>
              <p:nvPr userDrawn="1"/>
            </p:nvSpPr>
            <p:spPr>
              <a:xfrm>
                <a:off x="11309338" y="607504"/>
                <a:ext cx="196224" cy="136525"/>
              </a:xfrm>
              <a:prstGeom prst="parallelogram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Parallelogram 32">
                <a:extLst>
                  <a:ext uri="{FF2B5EF4-FFF2-40B4-BE49-F238E27FC236}">
                    <a16:creationId xmlns:a16="http://schemas.microsoft.com/office/drawing/2014/main" id="{A2743B22-65AD-5E0F-99EA-FE27B4AFD1C6}"/>
                  </a:ext>
                </a:extLst>
              </p:cNvPr>
              <p:cNvSpPr/>
              <p:nvPr userDrawn="1"/>
            </p:nvSpPr>
            <p:spPr>
              <a:xfrm>
                <a:off x="11565415" y="607504"/>
                <a:ext cx="196224" cy="136525"/>
              </a:xfrm>
              <a:prstGeom prst="parallelogram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Parallelogram 33">
                <a:extLst>
                  <a:ext uri="{FF2B5EF4-FFF2-40B4-BE49-F238E27FC236}">
                    <a16:creationId xmlns:a16="http://schemas.microsoft.com/office/drawing/2014/main" id="{76237670-E35B-C223-672B-D308D08CB22F}"/>
                  </a:ext>
                </a:extLst>
              </p:cNvPr>
              <p:cNvSpPr/>
              <p:nvPr userDrawn="1"/>
            </p:nvSpPr>
            <p:spPr>
              <a:xfrm>
                <a:off x="11821491" y="607504"/>
                <a:ext cx="196224" cy="136525"/>
              </a:xfrm>
              <a:prstGeom prst="parallelogram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C3D8F249-AAE7-CA8A-A063-428DCB476CE3}"/>
                  </a:ext>
                </a:extLst>
              </p:cNvPr>
              <p:cNvSpPr/>
              <p:nvPr userDrawn="1"/>
            </p:nvSpPr>
            <p:spPr>
              <a:xfrm>
                <a:off x="12077568" y="607504"/>
                <a:ext cx="284233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FF9337D-AF61-E62E-F056-21E5101B7C0A}"/>
                </a:ext>
              </a:extLst>
            </p:cNvPr>
            <p:cNvSpPr/>
            <p:nvPr userDrawn="1"/>
          </p:nvSpPr>
          <p:spPr>
            <a:xfrm>
              <a:off x="12036349" y="0"/>
              <a:ext cx="161925" cy="1365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86118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44BC2-195D-AB54-E4EC-80908F18D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114300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362D5-521A-6EBB-7658-B66761D35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5A8D3-BBDD-E242-8D4A-11F137D29453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79ADF0-3A3B-306D-B23D-D3C6A62C3651}"/>
              </a:ext>
            </a:extLst>
          </p:cNvPr>
          <p:cNvGrpSpPr/>
          <p:nvPr userDrawn="1"/>
        </p:nvGrpSpPr>
        <p:grpSpPr>
          <a:xfrm>
            <a:off x="224333" y="6509248"/>
            <a:ext cx="3593101" cy="292340"/>
            <a:chOff x="224333" y="6509248"/>
            <a:chExt cx="3593101" cy="29234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BC2CC1-0FA1-00D5-0939-CFF00A6A4587}"/>
                </a:ext>
              </a:extLst>
            </p:cNvPr>
            <p:cNvSpPr txBox="1"/>
            <p:nvPr userDrawn="1"/>
          </p:nvSpPr>
          <p:spPr>
            <a:xfrm>
              <a:off x="576146" y="6532305"/>
              <a:ext cx="32412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1"/>
                  </a:solidFill>
                </a:rPr>
                <a:t>Passion. Purpose. Possibilities.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pic>
          <p:nvPicPr>
            <p:cNvPr id="20" name="Picture 19" descr="A picture containing the Peralta Community College District Logo. ">
              <a:extLst>
                <a:ext uri="{FF2B5EF4-FFF2-40B4-BE49-F238E27FC236}">
                  <a16:creationId xmlns:a16="http://schemas.microsoft.com/office/drawing/2014/main" id="{5300DE3B-D70F-9556-0AA1-2D8B21C428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33" y="6509248"/>
              <a:ext cx="292340" cy="29234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07A965-6C81-6B09-7A1D-08A7AE742354}"/>
              </a:ext>
            </a:extLst>
          </p:cNvPr>
          <p:cNvGrpSpPr/>
          <p:nvPr userDrawn="1"/>
        </p:nvGrpSpPr>
        <p:grpSpPr>
          <a:xfrm>
            <a:off x="0" y="0"/>
            <a:ext cx="12198275" cy="136525"/>
            <a:chOff x="-1" y="0"/>
            <a:chExt cx="12198275" cy="13652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D1C12-C266-775B-853E-8F9C8DE0DD87}"/>
                </a:ext>
              </a:extLst>
            </p:cNvPr>
            <p:cNvGrpSpPr/>
            <p:nvPr userDrawn="1"/>
          </p:nvGrpSpPr>
          <p:grpSpPr>
            <a:xfrm>
              <a:off x="-1" y="0"/>
              <a:ext cx="12191998" cy="136525"/>
              <a:chOff x="0" y="607504"/>
              <a:chExt cx="12361801" cy="136525"/>
            </a:xfrm>
            <a:effectLst/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37CE262-0BFB-5BD7-F4BE-E472831D09AF}"/>
                  </a:ext>
                </a:extLst>
              </p:cNvPr>
              <p:cNvSpPr/>
              <p:nvPr userDrawn="1"/>
            </p:nvSpPr>
            <p:spPr>
              <a:xfrm>
                <a:off x="0" y="607504"/>
                <a:ext cx="10674541" cy="13652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5" name="Parallelogram 24">
                <a:extLst>
                  <a:ext uri="{FF2B5EF4-FFF2-40B4-BE49-F238E27FC236}">
                    <a16:creationId xmlns:a16="http://schemas.microsoft.com/office/drawing/2014/main" id="{2575FB62-69D0-5502-A31E-8612AF461E29}"/>
                  </a:ext>
                </a:extLst>
              </p:cNvPr>
              <p:cNvSpPr/>
              <p:nvPr userDrawn="1"/>
            </p:nvSpPr>
            <p:spPr>
              <a:xfrm>
                <a:off x="10603901" y="607504"/>
                <a:ext cx="133432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Parallelogram 25">
                <a:extLst>
                  <a:ext uri="{FF2B5EF4-FFF2-40B4-BE49-F238E27FC236}">
                    <a16:creationId xmlns:a16="http://schemas.microsoft.com/office/drawing/2014/main" id="{944CC717-C801-0616-EA76-5192CBA3930F}"/>
                  </a:ext>
                </a:extLst>
              </p:cNvPr>
              <p:cNvSpPr/>
              <p:nvPr userDrawn="1"/>
            </p:nvSpPr>
            <p:spPr>
              <a:xfrm>
                <a:off x="10797185" y="607504"/>
                <a:ext cx="196224" cy="136525"/>
              </a:xfrm>
              <a:prstGeom prst="parallelogram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Parallelogram 26">
                <a:extLst>
                  <a:ext uri="{FF2B5EF4-FFF2-40B4-BE49-F238E27FC236}">
                    <a16:creationId xmlns:a16="http://schemas.microsoft.com/office/drawing/2014/main" id="{F196BC57-EB62-ACC8-30ED-26273EE1568C}"/>
                  </a:ext>
                </a:extLst>
              </p:cNvPr>
              <p:cNvSpPr/>
              <p:nvPr userDrawn="1"/>
            </p:nvSpPr>
            <p:spPr>
              <a:xfrm>
                <a:off x="11053262" y="607504"/>
                <a:ext cx="196224" cy="136525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Parallelogram 27">
                <a:extLst>
                  <a:ext uri="{FF2B5EF4-FFF2-40B4-BE49-F238E27FC236}">
                    <a16:creationId xmlns:a16="http://schemas.microsoft.com/office/drawing/2014/main" id="{1FFE777F-183F-61F3-5AF7-D2D23EC45E56}"/>
                  </a:ext>
                </a:extLst>
              </p:cNvPr>
              <p:cNvSpPr/>
              <p:nvPr userDrawn="1"/>
            </p:nvSpPr>
            <p:spPr>
              <a:xfrm>
                <a:off x="11309338" y="607504"/>
                <a:ext cx="196224" cy="136525"/>
              </a:xfrm>
              <a:prstGeom prst="parallelogram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Parallelogram 28">
                <a:extLst>
                  <a:ext uri="{FF2B5EF4-FFF2-40B4-BE49-F238E27FC236}">
                    <a16:creationId xmlns:a16="http://schemas.microsoft.com/office/drawing/2014/main" id="{CD80C422-C7AF-79DE-F66A-6950E978DC82}"/>
                  </a:ext>
                </a:extLst>
              </p:cNvPr>
              <p:cNvSpPr/>
              <p:nvPr userDrawn="1"/>
            </p:nvSpPr>
            <p:spPr>
              <a:xfrm>
                <a:off x="11565415" y="607504"/>
                <a:ext cx="196224" cy="136525"/>
              </a:xfrm>
              <a:prstGeom prst="parallelogram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Parallelogram 29">
                <a:extLst>
                  <a:ext uri="{FF2B5EF4-FFF2-40B4-BE49-F238E27FC236}">
                    <a16:creationId xmlns:a16="http://schemas.microsoft.com/office/drawing/2014/main" id="{F5452C84-DCEF-9CF0-ADB7-F32311D724F5}"/>
                  </a:ext>
                </a:extLst>
              </p:cNvPr>
              <p:cNvSpPr/>
              <p:nvPr userDrawn="1"/>
            </p:nvSpPr>
            <p:spPr>
              <a:xfrm>
                <a:off x="11821491" y="607504"/>
                <a:ext cx="196224" cy="136525"/>
              </a:xfrm>
              <a:prstGeom prst="parallelogram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Parallelogram 30">
                <a:extLst>
                  <a:ext uri="{FF2B5EF4-FFF2-40B4-BE49-F238E27FC236}">
                    <a16:creationId xmlns:a16="http://schemas.microsoft.com/office/drawing/2014/main" id="{C4D48D17-333A-BB12-B5D6-9E8FC22586DD}"/>
                  </a:ext>
                </a:extLst>
              </p:cNvPr>
              <p:cNvSpPr/>
              <p:nvPr userDrawn="1"/>
            </p:nvSpPr>
            <p:spPr>
              <a:xfrm>
                <a:off x="12077568" y="607504"/>
                <a:ext cx="284233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4377CDD-00D4-0A55-CBB0-ECEC484D47BF}"/>
                </a:ext>
              </a:extLst>
            </p:cNvPr>
            <p:cNvSpPr/>
            <p:nvPr userDrawn="1"/>
          </p:nvSpPr>
          <p:spPr>
            <a:xfrm>
              <a:off x="12036349" y="0"/>
              <a:ext cx="161925" cy="1365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14038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C3DE2-BE29-2FDC-361B-F2B74930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5A8D3-BBDD-E242-8D4A-11F137D29453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B3491F-2341-222D-0431-9F3B110459D6}"/>
              </a:ext>
            </a:extLst>
          </p:cNvPr>
          <p:cNvGrpSpPr/>
          <p:nvPr userDrawn="1"/>
        </p:nvGrpSpPr>
        <p:grpSpPr>
          <a:xfrm>
            <a:off x="224333" y="6509248"/>
            <a:ext cx="3593101" cy="292340"/>
            <a:chOff x="224333" y="6509248"/>
            <a:chExt cx="3593101" cy="29234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9B92A8-F7BB-1EFB-CBD0-B3F92EBBD54B}"/>
                </a:ext>
              </a:extLst>
            </p:cNvPr>
            <p:cNvSpPr txBox="1"/>
            <p:nvPr userDrawn="1"/>
          </p:nvSpPr>
          <p:spPr>
            <a:xfrm>
              <a:off x="576146" y="6532305"/>
              <a:ext cx="32412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1"/>
                  </a:solidFill>
                </a:rPr>
                <a:t>Passion. Purpose. Possibilities.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pic>
          <p:nvPicPr>
            <p:cNvPr id="19" name="Picture 18" descr="A picture containing the Peralta Community College District Logo. ">
              <a:extLst>
                <a:ext uri="{FF2B5EF4-FFF2-40B4-BE49-F238E27FC236}">
                  <a16:creationId xmlns:a16="http://schemas.microsoft.com/office/drawing/2014/main" id="{067D442F-00E8-9A0A-803F-31663FED3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33" y="6509248"/>
              <a:ext cx="292340" cy="29234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E3BF71-06F7-8494-5507-4C9CE448A5C8}"/>
              </a:ext>
            </a:extLst>
          </p:cNvPr>
          <p:cNvGrpSpPr/>
          <p:nvPr userDrawn="1"/>
        </p:nvGrpSpPr>
        <p:grpSpPr>
          <a:xfrm>
            <a:off x="0" y="0"/>
            <a:ext cx="12198275" cy="136525"/>
            <a:chOff x="-1" y="0"/>
            <a:chExt cx="12198275" cy="1365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2CD5D81-4B20-7AAA-1460-E13A44648191}"/>
                </a:ext>
              </a:extLst>
            </p:cNvPr>
            <p:cNvGrpSpPr/>
            <p:nvPr userDrawn="1"/>
          </p:nvGrpSpPr>
          <p:grpSpPr>
            <a:xfrm>
              <a:off x="-1" y="0"/>
              <a:ext cx="12191998" cy="136525"/>
              <a:chOff x="0" y="607504"/>
              <a:chExt cx="12361801" cy="136525"/>
            </a:xfrm>
            <a:effectLst/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B058D4B-18D1-4484-BD84-E3E5D78F2F20}"/>
                  </a:ext>
                </a:extLst>
              </p:cNvPr>
              <p:cNvSpPr/>
              <p:nvPr userDrawn="1"/>
            </p:nvSpPr>
            <p:spPr>
              <a:xfrm>
                <a:off x="0" y="607504"/>
                <a:ext cx="10674541" cy="13652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4" name="Parallelogram 23">
                <a:extLst>
                  <a:ext uri="{FF2B5EF4-FFF2-40B4-BE49-F238E27FC236}">
                    <a16:creationId xmlns:a16="http://schemas.microsoft.com/office/drawing/2014/main" id="{C1986BA6-905D-04C1-596D-E6D3F3AD3489}"/>
                  </a:ext>
                </a:extLst>
              </p:cNvPr>
              <p:cNvSpPr/>
              <p:nvPr userDrawn="1"/>
            </p:nvSpPr>
            <p:spPr>
              <a:xfrm>
                <a:off x="10603901" y="607504"/>
                <a:ext cx="133432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Parallelogram 24">
                <a:extLst>
                  <a:ext uri="{FF2B5EF4-FFF2-40B4-BE49-F238E27FC236}">
                    <a16:creationId xmlns:a16="http://schemas.microsoft.com/office/drawing/2014/main" id="{C6C05180-AB84-2692-66D2-B7B089493D9A}"/>
                  </a:ext>
                </a:extLst>
              </p:cNvPr>
              <p:cNvSpPr/>
              <p:nvPr userDrawn="1"/>
            </p:nvSpPr>
            <p:spPr>
              <a:xfrm>
                <a:off x="10797185" y="607504"/>
                <a:ext cx="196224" cy="136525"/>
              </a:xfrm>
              <a:prstGeom prst="parallelogram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Parallelogram 25">
                <a:extLst>
                  <a:ext uri="{FF2B5EF4-FFF2-40B4-BE49-F238E27FC236}">
                    <a16:creationId xmlns:a16="http://schemas.microsoft.com/office/drawing/2014/main" id="{39B0263A-87A2-8BD4-973E-47D81398937F}"/>
                  </a:ext>
                </a:extLst>
              </p:cNvPr>
              <p:cNvSpPr/>
              <p:nvPr userDrawn="1"/>
            </p:nvSpPr>
            <p:spPr>
              <a:xfrm>
                <a:off x="11053262" y="607504"/>
                <a:ext cx="196224" cy="136525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Parallelogram 26">
                <a:extLst>
                  <a:ext uri="{FF2B5EF4-FFF2-40B4-BE49-F238E27FC236}">
                    <a16:creationId xmlns:a16="http://schemas.microsoft.com/office/drawing/2014/main" id="{2944BCDC-854A-73C7-AD4F-F679E3292B08}"/>
                  </a:ext>
                </a:extLst>
              </p:cNvPr>
              <p:cNvSpPr/>
              <p:nvPr userDrawn="1"/>
            </p:nvSpPr>
            <p:spPr>
              <a:xfrm>
                <a:off x="11309338" y="607504"/>
                <a:ext cx="196224" cy="136525"/>
              </a:xfrm>
              <a:prstGeom prst="parallelogram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Parallelogram 27">
                <a:extLst>
                  <a:ext uri="{FF2B5EF4-FFF2-40B4-BE49-F238E27FC236}">
                    <a16:creationId xmlns:a16="http://schemas.microsoft.com/office/drawing/2014/main" id="{CB0E565D-76AC-7C5E-E066-BECFD58D17C7}"/>
                  </a:ext>
                </a:extLst>
              </p:cNvPr>
              <p:cNvSpPr/>
              <p:nvPr userDrawn="1"/>
            </p:nvSpPr>
            <p:spPr>
              <a:xfrm>
                <a:off x="11565415" y="607504"/>
                <a:ext cx="196224" cy="136525"/>
              </a:xfrm>
              <a:prstGeom prst="parallelogram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Parallelogram 28">
                <a:extLst>
                  <a:ext uri="{FF2B5EF4-FFF2-40B4-BE49-F238E27FC236}">
                    <a16:creationId xmlns:a16="http://schemas.microsoft.com/office/drawing/2014/main" id="{4D49B7B8-0A5F-D1BD-FF65-08348715F74A}"/>
                  </a:ext>
                </a:extLst>
              </p:cNvPr>
              <p:cNvSpPr/>
              <p:nvPr userDrawn="1"/>
            </p:nvSpPr>
            <p:spPr>
              <a:xfrm>
                <a:off x="11821491" y="607504"/>
                <a:ext cx="196224" cy="136525"/>
              </a:xfrm>
              <a:prstGeom prst="parallelogram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Parallelogram 29">
                <a:extLst>
                  <a:ext uri="{FF2B5EF4-FFF2-40B4-BE49-F238E27FC236}">
                    <a16:creationId xmlns:a16="http://schemas.microsoft.com/office/drawing/2014/main" id="{936BDEEA-6B9C-E23B-5752-EB147DDF8B26}"/>
                  </a:ext>
                </a:extLst>
              </p:cNvPr>
              <p:cNvSpPr/>
              <p:nvPr userDrawn="1"/>
            </p:nvSpPr>
            <p:spPr>
              <a:xfrm>
                <a:off x="12077568" y="607504"/>
                <a:ext cx="284233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44FD48D-0D6C-E0B2-5A97-25A9F05B11A7}"/>
                </a:ext>
              </a:extLst>
            </p:cNvPr>
            <p:cNvSpPr/>
            <p:nvPr userDrawn="1"/>
          </p:nvSpPr>
          <p:spPr>
            <a:xfrm>
              <a:off x="12036349" y="0"/>
              <a:ext cx="161925" cy="1365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8465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E2D85-9335-1D57-9117-E3022A4AF2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3606800" cy="13020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798C8-C3AE-1379-7587-2D1B287ED75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92599" y="457201"/>
            <a:ext cx="7442200" cy="54038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on icons below or add text content here (Paste Special – Unformatted Text).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D5118-6302-6C3B-268F-A0B1C812158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987812"/>
            <a:ext cx="3606800" cy="388117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content (Paste Special – Unformatted Text).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4936C1-85DF-64AE-D2D0-E45D292F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5A8D3-BBDD-E242-8D4A-11F137D29453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C44B9C-E3FD-A26F-4E28-FA64F8620FDD}"/>
              </a:ext>
            </a:extLst>
          </p:cNvPr>
          <p:cNvGrpSpPr/>
          <p:nvPr userDrawn="1"/>
        </p:nvGrpSpPr>
        <p:grpSpPr>
          <a:xfrm>
            <a:off x="224333" y="6509248"/>
            <a:ext cx="3593101" cy="292340"/>
            <a:chOff x="224333" y="6509248"/>
            <a:chExt cx="3593101" cy="29234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1D63320-4419-89FC-DD8D-318E6FBE4180}"/>
                </a:ext>
              </a:extLst>
            </p:cNvPr>
            <p:cNvSpPr txBox="1"/>
            <p:nvPr userDrawn="1"/>
          </p:nvSpPr>
          <p:spPr>
            <a:xfrm>
              <a:off x="576146" y="6532305"/>
              <a:ext cx="32412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1"/>
                  </a:solidFill>
                </a:rPr>
                <a:t>Passion. Purpose. Possibilities.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pic>
          <p:nvPicPr>
            <p:cNvPr id="11" name="Picture 10" descr="A picture containing the Peralta Community College District Logo. ">
              <a:extLst>
                <a:ext uri="{FF2B5EF4-FFF2-40B4-BE49-F238E27FC236}">
                  <a16:creationId xmlns:a16="http://schemas.microsoft.com/office/drawing/2014/main" id="{26E8ACD8-60E8-1528-31B3-5A4D7A0B9D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33" y="6509248"/>
              <a:ext cx="292340" cy="29234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E9A3E8-86C4-AFB3-11B9-BFCFA11A798A}"/>
              </a:ext>
            </a:extLst>
          </p:cNvPr>
          <p:cNvGrpSpPr/>
          <p:nvPr userDrawn="1"/>
        </p:nvGrpSpPr>
        <p:grpSpPr>
          <a:xfrm>
            <a:off x="0" y="0"/>
            <a:ext cx="12198275" cy="136525"/>
            <a:chOff x="-1" y="0"/>
            <a:chExt cx="12198275" cy="1365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34EFB41-3618-147A-22DC-31A144ADE1A7}"/>
                </a:ext>
              </a:extLst>
            </p:cNvPr>
            <p:cNvGrpSpPr/>
            <p:nvPr userDrawn="1"/>
          </p:nvGrpSpPr>
          <p:grpSpPr>
            <a:xfrm>
              <a:off x="-1" y="0"/>
              <a:ext cx="12191998" cy="136525"/>
              <a:chOff x="0" y="607504"/>
              <a:chExt cx="12361801" cy="136525"/>
            </a:xfrm>
            <a:effectLst/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625FF26-2672-16F3-B413-367EBAA4C19E}"/>
                  </a:ext>
                </a:extLst>
              </p:cNvPr>
              <p:cNvSpPr/>
              <p:nvPr userDrawn="1"/>
            </p:nvSpPr>
            <p:spPr>
              <a:xfrm>
                <a:off x="0" y="607504"/>
                <a:ext cx="10674541" cy="13652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6" name="Parallelogram 15">
                <a:extLst>
                  <a:ext uri="{FF2B5EF4-FFF2-40B4-BE49-F238E27FC236}">
                    <a16:creationId xmlns:a16="http://schemas.microsoft.com/office/drawing/2014/main" id="{C1F7FE45-8FBF-AA0C-D2E6-4E457138571D}"/>
                  </a:ext>
                </a:extLst>
              </p:cNvPr>
              <p:cNvSpPr/>
              <p:nvPr userDrawn="1"/>
            </p:nvSpPr>
            <p:spPr>
              <a:xfrm>
                <a:off x="10603901" y="607504"/>
                <a:ext cx="133432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Parallelogram 16">
                <a:extLst>
                  <a:ext uri="{FF2B5EF4-FFF2-40B4-BE49-F238E27FC236}">
                    <a16:creationId xmlns:a16="http://schemas.microsoft.com/office/drawing/2014/main" id="{B2B3FC12-37B5-DA72-6E01-88E03DED9071}"/>
                  </a:ext>
                </a:extLst>
              </p:cNvPr>
              <p:cNvSpPr/>
              <p:nvPr userDrawn="1"/>
            </p:nvSpPr>
            <p:spPr>
              <a:xfrm>
                <a:off x="10797185" y="607504"/>
                <a:ext cx="196224" cy="136525"/>
              </a:xfrm>
              <a:prstGeom prst="parallelogram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A2C36E21-C970-2B9B-EAF8-0FA7E4407154}"/>
                  </a:ext>
                </a:extLst>
              </p:cNvPr>
              <p:cNvSpPr/>
              <p:nvPr userDrawn="1"/>
            </p:nvSpPr>
            <p:spPr>
              <a:xfrm>
                <a:off x="11053262" y="607504"/>
                <a:ext cx="196224" cy="136525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B1F45A61-A0F0-2426-651F-0C5B8499E5B8}"/>
                  </a:ext>
                </a:extLst>
              </p:cNvPr>
              <p:cNvSpPr/>
              <p:nvPr userDrawn="1"/>
            </p:nvSpPr>
            <p:spPr>
              <a:xfrm>
                <a:off x="11309338" y="607504"/>
                <a:ext cx="196224" cy="136525"/>
              </a:xfrm>
              <a:prstGeom prst="parallelogram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25D52BFF-0FDB-1EEF-E774-3713E2B60266}"/>
                  </a:ext>
                </a:extLst>
              </p:cNvPr>
              <p:cNvSpPr/>
              <p:nvPr userDrawn="1"/>
            </p:nvSpPr>
            <p:spPr>
              <a:xfrm>
                <a:off x="11565415" y="607504"/>
                <a:ext cx="196224" cy="136525"/>
              </a:xfrm>
              <a:prstGeom prst="parallelogram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Parallelogram 26">
                <a:extLst>
                  <a:ext uri="{FF2B5EF4-FFF2-40B4-BE49-F238E27FC236}">
                    <a16:creationId xmlns:a16="http://schemas.microsoft.com/office/drawing/2014/main" id="{EF6DBCA9-38FE-042C-A067-AA9A239A03F1}"/>
                  </a:ext>
                </a:extLst>
              </p:cNvPr>
              <p:cNvSpPr/>
              <p:nvPr userDrawn="1"/>
            </p:nvSpPr>
            <p:spPr>
              <a:xfrm>
                <a:off x="11821491" y="607504"/>
                <a:ext cx="196224" cy="136525"/>
              </a:xfrm>
              <a:prstGeom prst="parallelogram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Parallelogram 27">
                <a:extLst>
                  <a:ext uri="{FF2B5EF4-FFF2-40B4-BE49-F238E27FC236}">
                    <a16:creationId xmlns:a16="http://schemas.microsoft.com/office/drawing/2014/main" id="{4ECC8004-2B12-010B-0449-B92EB9FA15EB}"/>
                  </a:ext>
                </a:extLst>
              </p:cNvPr>
              <p:cNvSpPr/>
              <p:nvPr userDrawn="1"/>
            </p:nvSpPr>
            <p:spPr>
              <a:xfrm>
                <a:off x="12077568" y="607504"/>
                <a:ext cx="284233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78851AD-D8FF-7747-19E7-016A4C0ACC37}"/>
                </a:ext>
              </a:extLst>
            </p:cNvPr>
            <p:cNvSpPr/>
            <p:nvPr userDrawn="1"/>
          </p:nvSpPr>
          <p:spPr>
            <a:xfrm>
              <a:off x="12036349" y="0"/>
              <a:ext cx="161925" cy="1365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85123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DB031-2EB1-67E4-058A-460EEACABA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1449" y="457201"/>
            <a:ext cx="6475515" cy="5403850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7A9BC-A3F9-6DF0-4102-C6095C33DF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034" y="457200"/>
            <a:ext cx="4557816" cy="13229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A30695-CCB9-4235-402D-C246F0F1086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65034" y="2016696"/>
            <a:ext cx="4557816" cy="385229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content (Paste Special – Unformatted Text).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2FEAC4-0276-79B0-13E4-3B45AF7AB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5A8D3-BBDD-E242-8D4A-11F137D29453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CDE652-460D-C17B-DCD8-B1C71744E650}"/>
              </a:ext>
            </a:extLst>
          </p:cNvPr>
          <p:cNvGrpSpPr/>
          <p:nvPr userDrawn="1"/>
        </p:nvGrpSpPr>
        <p:grpSpPr>
          <a:xfrm>
            <a:off x="224333" y="6509248"/>
            <a:ext cx="3593101" cy="292340"/>
            <a:chOff x="224333" y="6509248"/>
            <a:chExt cx="3593101" cy="29234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92FA54-D679-7594-CCBB-315E7A7DDDEB}"/>
                </a:ext>
              </a:extLst>
            </p:cNvPr>
            <p:cNvSpPr txBox="1"/>
            <p:nvPr userDrawn="1"/>
          </p:nvSpPr>
          <p:spPr>
            <a:xfrm>
              <a:off x="576146" y="6532305"/>
              <a:ext cx="32412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1"/>
                  </a:solidFill>
                </a:rPr>
                <a:t>Passion. Purpose. Possibilities.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pic>
          <p:nvPicPr>
            <p:cNvPr id="11" name="Picture 10" descr="A picture containing the Peralta Community College District Logo. ">
              <a:extLst>
                <a:ext uri="{FF2B5EF4-FFF2-40B4-BE49-F238E27FC236}">
                  <a16:creationId xmlns:a16="http://schemas.microsoft.com/office/drawing/2014/main" id="{5CAD1472-69EB-D4F8-FBB5-6A09578192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33" y="6509248"/>
              <a:ext cx="292340" cy="29234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6CFBD9-BB0B-7F07-341A-54CE00A1D8D8}"/>
              </a:ext>
            </a:extLst>
          </p:cNvPr>
          <p:cNvGrpSpPr/>
          <p:nvPr userDrawn="1"/>
        </p:nvGrpSpPr>
        <p:grpSpPr>
          <a:xfrm>
            <a:off x="0" y="0"/>
            <a:ext cx="12198275" cy="136525"/>
            <a:chOff x="-1" y="0"/>
            <a:chExt cx="12198275" cy="1365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86B151E-727E-C308-9277-4998488E46A8}"/>
                </a:ext>
              </a:extLst>
            </p:cNvPr>
            <p:cNvGrpSpPr/>
            <p:nvPr userDrawn="1"/>
          </p:nvGrpSpPr>
          <p:grpSpPr>
            <a:xfrm>
              <a:off x="-1" y="0"/>
              <a:ext cx="12191998" cy="136525"/>
              <a:chOff x="0" y="607504"/>
              <a:chExt cx="12361801" cy="136525"/>
            </a:xfrm>
            <a:effectLst/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2C20076-1AEF-BD38-972D-9CEDDBBE1551}"/>
                  </a:ext>
                </a:extLst>
              </p:cNvPr>
              <p:cNvSpPr/>
              <p:nvPr userDrawn="1"/>
            </p:nvSpPr>
            <p:spPr>
              <a:xfrm>
                <a:off x="0" y="607504"/>
                <a:ext cx="10674541" cy="13652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7" name="Parallelogram 26">
                <a:extLst>
                  <a:ext uri="{FF2B5EF4-FFF2-40B4-BE49-F238E27FC236}">
                    <a16:creationId xmlns:a16="http://schemas.microsoft.com/office/drawing/2014/main" id="{7A2C0E73-1F3E-1ADD-46AF-3FE3350E5B90}"/>
                  </a:ext>
                </a:extLst>
              </p:cNvPr>
              <p:cNvSpPr/>
              <p:nvPr userDrawn="1"/>
            </p:nvSpPr>
            <p:spPr>
              <a:xfrm>
                <a:off x="10603901" y="607504"/>
                <a:ext cx="133432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Parallelogram 27">
                <a:extLst>
                  <a:ext uri="{FF2B5EF4-FFF2-40B4-BE49-F238E27FC236}">
                    <a16:creationId xmlns:a16="http://schemas.microsoft.com/office/drawing/2014/main" id="{8E31A357-0D7D-8A7A-035C-F965C7AC69CA}"/>
                  </a:ext>
                </a:extLst>
              </p:cNvPr>
              <p:cNvSpPr/>
              <p:nvPr userDrawn="1"/>
            </p:nvSpPr>
            <p:spPr>
              <a:xfrm>
                <a:off x="10797185" y="607504"/>
                <a:ext cx="196224" cy="136525"/>
              </a:xfrm>
              <a:prstGeom prst="parallelogram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Parallelogram 28">
                <a:extLst>
                  <a:ext uri="{FF2B5EF4-FFF2-40B4-BE49-F238E27FC236}">
                    <a16:creationId xmlns:a16="http://schemas.microsoft.com/office/drawing/2014/main" id="{E934B031-94F8-A76C-1C3E-203A40AFAC4F}"/>
                  </a:ext>
                </a:extLst>
              </p:cNvPr>
              <p:cNvSpPr/>
              <p:nvPr userDrawn="1"/>
            </p:nvSpPr>
            <p:spPr>
              <a:xfrm>
                <a:off x="11053262" y="607504"/>
                <a:ext cx="196224" cy="136525"/>
              </a:xfrm>
              <a:prstGeom prst="parallelogram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Parallelogram 29">
                <a:extLst>
                  <a:ext uri="{FF2B5EF4-FFF2-40B4-BE49-F238E27FC236}">
                    <a16:creationId xmlns:a16="http://schemas.microsoft.com/office/drawing/2014/main" id="{290E795F-FD42-C5BE-FDC3-783A3A124D52}"/>
                  </a:ext>
                </a:extLst>
              </p:cNvPr>
              <p:cNvSpPr/>
              <p:nvPr userDrawn="1"/>
            </p:nvSpPr>
            <p:spPr>
              <a:xfrm>
                <a:off x="11309338" y="607504"/>
                <a:ext cx="196224" cy="136525"/>
              </a:xfrm>
              <a:prstGeom prst="parallelogram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Parallelogram 30">
                <a:extLst>
                  <a:ext uri="{FF2B5EF4-FFF2-40B4-BE49-F238E27FC236}">
                    <a16:creationId xmlns:a16="http://schemas.microsoft.com/office/drawing/2014/main" id="{88590942-6626-65C3-C3C3-8B4AB0C623CB}"/>
                  </a:ext>
                </a:extLst>
              </p:cNvPr>
              <p:cNvSpPr/>
              <p:nvPr userDrawn="1"/>
            </p:nvSpPr>
            <p:spPr>
              <a:xfrm>
                <a:off x="11565415" y="607504"/>
                <a:ext cx="196224" cy="136525"/>
              </a:xfrm>
              <a:prstGeom prst="parallelogram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Parallelogram 31">
                <a:extLst>
                  <a:ext uri="{FF2B5EF4-FFF2-40B4-BE49-F238E27FC236}">
                    <a16:creationId xmlns:a16="http://schemas.microsoft.com/office/drawing/2014/main" id="{29300DBC-722D-D4AF-DC96-FAF1DBF1F10B}"/>
                  </a:ext>
                </a:extLst>
              </p:cNvPr>
              <p:cNvSpPr/>
              <p:nvPr userDrawn="1"/>
            </p:nvSpPr>
            <p:spPr>
              <a:xfrm>
                <a:off x="11821491" y="607504"/>
                <a:ext cx="196224" cy="136525"/>
              </a:xfrm>
              <a:prstGeom prst="parallelogram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Parallelogram 32">
                <a:extLst>
                  <a:ext uri="{FF2B5EF4-FFF2-40B4-BE49-F238E27FC236}">
                    <a16:creationId xmlns:a16="http://schemas.microsoft.com/office/drawing/2014/main" id="{71516BE9-8C23-7FBE-B2AB-E4BB53F00A4D}"/>
                  </a:ext>
                </a:extLst>
              </p:cNvPr>
              <p:cNvSpPr/>
              <p:nvPr userDrawn="1"/>
            </p:nvSpPr>
            <p:spPr>
              <a:xfrm>
                <a:off x="12077568" y="607504"/>
                <a:ext cx="284233" cy="136525"/>
              </a:xfrm>
              <a:prstGeom prst="parallelogram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B638394-6C9C-D6B3-98D7-FB889A2C9C94}"/>
                </a:ext>
              </a:extLst>
            </p:cNvPr>
            <p:cNvSpPr/>
            <p:nvPr userDrawn="1"/>
          </p:nvSpPr>
          <p:spPr>
            <a:xfrm>
              <a:off x="12036349" y="0"/>
              <a:ext cx="161925" cy="1365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0182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5759F3-B916-488B-A65E-15B7938AE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2F7B8-B29B-042D-7BA8-D435A2A7B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9D40A-E9E4-E1F0-7896-8AA3A0508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7280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A7D5A8D3-BBDD-E242-8D4A-11F137D294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60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0C0F5B01-DD00-FF1E-0A29-504DA2C183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8048" y="2900553"/>
            <a:ext cx="5514252" cy="1474521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94EA75-7F56-4464-F208-046138C94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9833" y="1497662"/>
            <a:ext cx="6197599" cy="1697293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Times New Roman"/>
              </a:rPr>
              <a:t>Fall 2025</a:t>
            </a:r>
            <a:br>
              <a:rPr lang="en-US" dirty="0">
                <a:latin typeface="Arial"/>
                <a:cs typeface="Times New Roman"/>
              </a:rPr>
            </a:br>
            <a:r>
              <a:rPr lang="en-US" dirty="0">
                <a:latin typeface="Arial"/>
                <a:cs typeface="Times New Roman"/>
              </a:rPr>
              <a:t>Bond Project Update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69B0F6-322E-11A8-6452-8CC6EC827C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24966" y="4511691"/>
            <a:ext cx="5547334" cy="25241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i="0" dirty="0">
                <a:latin typeface="Arial"/>
                <a:cs typeface="Arial"/>
              </a:rPr>
              <a:t>September 2025</a:t>
            </a:r>
          </a:p>
        </p:txBody>
      </p:sp>
    </p:spTree>
    <p:extLst>
      <p:ext uri="{BB962C8B-B14F-4D97-AF65-F5344CB8AC3E}">
        <p14:creationId xmlns:p14="http://schemas.microsoft.com/office/powerpoint/2010/main" val="3266107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0C0F5B01-DD00-FF1E-0A29-504DA2C183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8048" y="2900553"/>
            <a:ext cx="5514252" cy="1474521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94EA75-7F56-4464-F208-046138C94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9833" y="1497662"/>
            <a:ext cx="6197599" cy="2872642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Times New Roman"/>
              </a:rPr>
              <a:t>Fall 2025 </a:t>
            </a:r>
            <a:br>
              <a:rPr lang="en-US" dirty="0">
                <a:latin typeface="Arial"/>
                <a:cs typeface="Times New Roman"/>
              </a:rPr>
            </a:br>
            <a:r>
              <a:rPr lang="en-US" dirty="0">
                <a:latin typeface="Arial"/>
                <a:cs typeface="Times New Roman"/>
              </a:rPr>
              <a:t>Bond Project Update</a:t>
            </a:r>
            <a:br>
              <a:rPr lang="en-US" dirty="0">
                <a:latin typeface="Arial"/>
                <a:cs typeface="Times New Roman"/>
              </a:rPr>
            </a:br>
            <a:br>
              <a:rPr lang="en-US" dirty="0">
                <a:latin typeface="Arial"/>
                <a:cs typeface="Times New Roman"/>
              </a:rPr>
            </a:br>
            <a:r>
              <a:rPr lang="en-US" dirty="0">
                <a:latin typeface="Arial"/>
                <a:cs typeface="Times New Roman"/>
              </a:rPr>
              <a:t>Thank You!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69B0F6-322E-11A8-6452-8CC6EC827C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24966" y="4511691"/>
            <a:ext cx="5547334" cy="25241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i="0" dirty="0">
                <a:latin typeface="Arial"/>
                <a:cs typeface="Arial"/>
              </a:rPr>
              <a:t>September 2025</a:t>
            </a:r>
          </a:p>
        </p:txBody>
      </p:sp>
    </p:spTree>
    <p:extLst>
      <p:ext uri="{BB962C8B-B14F-4D97-AF65-F5344CB8AC3E}">
        <p14:creationId xmlns:p14="http://schemas.microsoft.com/office/powerpoint/2010/main" val="1528972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94693"/>
            <a:ext cx="12188952" cy="35521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798"/>
              </a:lnSpc>
              <a:buNone/>
            </a:pPr>
            <a:r>
              <a:rPr lang="en-US" sz="2400" b="1" kern="0" spc="63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Berkeley City College – 2118 Milvia Street</a:t>
            </a:r>
            <a:endParaRPr lang="en-US" sz="2400" dirty="0"/>
          </a:p>
        </p:txBody>
      </p:sp>
      <p:sp>
        <p:nvSpPr>
          <p:cNvPr id="3" name="Object 2"/>
          <p:cNvSpPr/>
          <p:nvPr/>
        </p:nvSpPr>
        <p:spPr>
          <a:xfrm>
            <a:off x="601884" y="945814"/>
            <a:ext cx="11291867" cy="84826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798"/>
              </a:lnSpc>
              <a:spcBef>
                <a:spcPts val="1513"/>
              </a:spcBef>
              <a:buNone/>
            </a:pPr>
            <a:r>
              <a:rPr lang="en-US" sz="2104" kern="0" spc="63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A six-story, 60,000 SF building with classrooms, student services, and collaborative spaces. Substantial completion is scheduled for December 31, 2025, with a project budget of $101.2M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601884" y="2191562"/>
            <a:ext cx="11291867" cy="1339643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lIns="0" tIns="0" rIns="0" bIns="0" rtlCol="0" anchor="t"/>
          <a:lstStyle/>
          <a:p>
            <a:pPr algn="ctr">
              <a:lnSpc>
                <a:spcPts val="2798"/>
              </a:lnSpc>
              <a:spcBef>
                <a:spcPts val="1513"/>
              </a:spcBef>
              <a:buNone/>
            </a:pPr>
            <a:r>
              <a:rPr lang="en-US" sz="2104" b="1" kern="0" spc="63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Summer Progress</a:t>
            </a:r>
            <a:r>
              <a:rPr lang="en-US" sz="2104" kern="0" spc="63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: Interior build-out and finishes advanced with drywall, painting, ceilings, lighting, restrooms, and stairs, while major systems moved forward with electrical, mechanical, windows, roofing, and elevators.   </a:t>
            </a:r>
            <a:br>
              <a:rPr lang="en-US" sz="2104" kern="0" spc="63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</a:br>
            <a:r>
              <a:rPr lang="en-US" sz="2104" kern="0" spc="63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 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3666208"/>
            <a:ext cx="3618595" cy="2371132"/>
          </a:xfrm>
          <a:prstGeom prst="rect">
            <a:avLst/>
          </a:prstGeom>
          <a:solidFill>
            <a:srgbClr val="143F9C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Object 5" descr="roof mechanical.JPG"/>
          <p:cNvPicPr>
            <a:picLocks noChangeAspect="1"/>
          </p:cNvPicPr>
          <p:nvPr/>
        </p:nvPicPr>
        <p:blipFill>
          <a:blip r:embed="rId3"/>
          <a:srcRect l="4627" t="12836" r="19751" b="12836"/>
          <a:stretch/>
        </p:blipFill>
        <p:spPr>
          <a:xfrm>
            <a:off x="476131" y="3666208"/>
            <a:ext cx="3618595" cy="2371132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295201" y="6172343"/>
            <a:ext cx="3980455" cy="2591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Roof / Mechanical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4285178" y="3666208"/>
            <a:ext cx="3618595" cy="2371132"/>
          </a:xfrm>
          <a:prstGeom prst="rect">
            <a:avLst/>
          </a:prstGeom>
          <a:solidFill>
            <a:srgbClr val="143F9C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Object 8" descr="exterior.png"/>
          <p:cNvPicPr>
            <a:picLocks noChangeAspect="1"/>
          </p:cNvPicPr>
          <p:nvPr/>
        </p:nvPicPr>
        <p:blipFill>
          <a:blip r:embed="rId4"/>
          <a:srcRect t="4951" b="4951"/>
          <a:stretch/>
        </p:blipFill>
        <p:spPr>
          <a:xfrm>
            <a:off x="4285178" y="3666208"/>
            <a:ext cx="3618595" cy="2371132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4104249" y="6172343"/>
            <a:ext cx="3980455" cy="2591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Windows / Glazing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8094226" y="3666208"/>
            <a:ext cx="3618595" cy="2371132"/>
          </a:xfrm>
          <a:prstGeom prst="rect">
            <a:avLst/>
          </a:prstGeom>
          <a:solidFill>
            <a:srgbClr val="143F9C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Object 11" descr="elevator shaft.JPG"/>
          <p:cNvPicPr>
            <a:picLocks noChangeAspect="1"/>
          </p:cNvPicPr>
          <p:nvPr/>
        </p:nvPicPr>
        <p:blipFill>
          <a:blip r:embed="rId5"/>
          <a:srcRect l="8055" r="8055"/>
          <a:stretch/>
        </p:blipFill>
        <p:spPr>
          <a:xfrm>
            <a:off x="8094226" y="3666208"/>
            <a:ext cx="3618595" cy="2371132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7913296" y="6172343"/>
            <a:ext cx="3980455" cy="2591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Elevator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92808"/>
            <a:ext cx="12188952" cy="36354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864"/>
              </a:lnSpc>
              <a:buNone/>
            </a:pPr>
            <a:r>
              <a:rPr lang="en-US" sz="2400" b="1" kern="0" spc="65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Merritt College – Child Development Center</a:t>
            </a:r>
            <a:endParaRPr lang="en-US" sz="2400" b="1" dirty="0"/>
          </a:p>
        </p:txBody>
      </p:sp>
      <p:sp>
        <p:nvSpPr>
          <p:cNvPr id="3" name="Object 2"/>
          <p:cNvSpPr/>
          <p:nvPr/>
        </p:nvSpPr>
        <p:spPr>
          <a:xfrm>
            <a:off x="625032" y="956924"/>
            <a:ext cx="10914927" cy="10906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864"/>
              </a:lnSpc>
              <a:spcBef>
                <a:spcPts val="1548"/>
              </a:spcBef>
              <a:buNone/>
            </a:pPr>
            <a:r>
              <a:rPr lang="en-US" sz="2153" kern="0" spc="65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A two-story building combining Child Care and the Lab Practicum Program, with preschool and adult classrooms, administrative offices, support spaces, and a children’s play yard. Substantial completion is scheduled for August 9, 2026, with a budget of $39.3M.  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196770" y="2248132"/>
            <a:ext cx="11516051" cy="1090637"/>
          </a:xfrm>
          <a:prstGeom prst="rect">
            <a:avLst/>
          </a:prstGeom>
          <a:noFill/>
          <a:ln w="31750" cmpd="sng">
            <a:solidFill>
              <a:schemeClr val="accent1"/>
            </a:solidFill>
          </a:ln>
        </p:spPr>
        <p:txBody>
          <a:bodyPr wrap="square" lIns="0" tIns="0" rIns="0" bIns="0" rtlCol="0" anchor="t"/>
          <a:lstStyle/>
          <a:p>
            <a:pPr algn="ctr">
              <a:lnSpc>
                <a:spcPts val="2864"/>
              </a:lnSpc>
              <a:spcBef>
                <a:spcPts val="1548"/>
              </a:spcBef>
              <a:buNone/>
            </a:pPr>
            <a:r>
              <a:rPr lang="en-US" sz="2153" b="1" kern="0" spc="65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Summer Progress</a:t>
            </a:r>
            <a:r>
              <a:rPr lang="en-US" sz="2153" kern="0" spc="65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: The contractor was terminated in April, and a Takeover Agreement was approved at the August 26 Board of Trustees meeting. Work resumed on August 28 with structural steel corrective work.   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3732867"/>
            <a:ext cx="3618595" cy="2304474"/>
          </a:xfrm>
          <a:prstGeom prst="rect">
            <a:avLst/>
          </a:prstGeom>
          <a:solidFill>
            <a:srgbClr val="143F9C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Object 5" descr="CDC rendering.png"/>
          <p:cNvPicPr>
            <a:picLocks noChangeAspect="1"/>
          </p:cNvPicPr>
          <p:nvPr/>
        </p:nvPicPr>
        <p:blipFill>
          <a:blip r:embed="rId3"/>
          <a:srcRect l="5893" r="5893"/>
          <a:stretch/>
        </p:blipFill>
        <p:spPr>
          <a:xfrm>
            <a:off x="476131" y="3732867"/>
            <a:ext cx="3618595" cy="2304474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295201" y="6172343"/>
            <a:ext cx="3980455" cy="2591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Child Development Center Rendering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4285178" y="3732867"/>
            <a:ext cx="3618595" cy="2304474"/>
          </a:xfrm>
          <a:prstGeom prst="rect">
            <a:avLst/>
          </a:prstGeom>
          <a:solidFill>
            <a:srgbClr val="143F9C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Object 8" descr="cdc more structural.png"/>
          <p:cNvPicPr>
            <a:picLocks noChangeAspect="1"/>
          </p:cNvPicPr>
          <p:nvPr/>
        </p:nvPicPr>
        <p:blipFill>
          <a:blip r:embed="rId4"/>
          <a:srcRect l="21980" t="4682" r="7505" b="4682"/>
          <a:stretch/>
        </p:blipFill>
        <p:spPr>
          <a:xfrm>
            <a:off x="4285178" y="3732867"/>
            <a:ext cx="3618595" cy="2304474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4104249" y="6172343"/>
            <a:ext cx="3980455" cy="2591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Structural Steel Work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8094226" y="3732867"/>
            <a:ext cx="3618595" cy="2304474"/>
          </a:xfrm>
          <a:prstGeom prst="rect">
            <a:avLst/>
          </a:prstGeom>
          <a:solidFill>
            <a:srgbClr val="143F9C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Object 11" descr="cdc structural.png"/>
          <p:cNvPicPr>
            <a:picLocks noChangeAspect="1"/>
          </p:cNvPicPr>
          <p:nvPr/>
        </p:nvPicPr>
        <p:blipFill>
          <a:blip r:embed="rId5"/>
          <a:srcRect l="5805" r="5805"/>
          <a:stretch/>
        </p:blipFill>
        <p:spPr>
          <a:xfrm>
            <a:off x="8094226" y="3732867"/>
            <a:ext cx="3618595" cy="2304474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7913296" y="6172343"/>
            <a:ext cx="3980455" cy="2591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Framing Work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98859"/>
            <a:ext cx="12188952" cy="3371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655"/>
              </a:lnSpc>
              <a:buNone/>
            </a:pPr>
            <a:r>
              <a:rPr lang="en-US" sz="2400" b="1" kern="0" spc="60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Merritt College – Horticulture Center</a:t>
            </a:r>
            <a:endParaRPr lang="en-US" sz="2400" b="1" dirty="0"/>
          </a:p>
        </p:txBody>
      </p:sp>
      <p:sp>
        <p:nvSpPr>
          <p:cNvPr id="3" name="Object 2"/>
          <p:cNvSpPr/>
          <p:nvPr/>
        </p:nvSpPr>
        <p:spPr>
          <a:xfrm>
            <a:off x="476131" y="921909"/>
            <a:ext cx="11144852" cy="10114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655"/>
              </a:lnSpc>
              <a:spcBef>
                <a:spcPts val="1435"/>
              </a:spcBef>
              <a:buNone/>
            </a:pPr>
            <a:r>
              <a:rPr lang="en-US" sz="1997" kern="0" spc="60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A new horticulture complex with three class labs, a library, five greenhouses, a head house, workshop, soil bins, and landscaped site improvements. The project reached substantial completion on August 18, 2025, with a budget of $40.6M. 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748899" y="2119279"/>
            <a:ext cx="11144852" cy="1011481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lIns="0" tIns="0" rIns="0" bIns="0" rtlCol="0" anchor="t"/>
          <a:lstStyle/>
          <a:p>
            <a:pPr algn="ctr">
              <a:lnSpc>
                <a:spcPts val="2655"/>
              </a:lnSpc>
              <a:spcBef>
                <a:spcPts val="1435"/>
              </a:spcBef>
              <a:buNone/>
            </a:pPr>
            <a:r>
              <a:rPr lang="en-US" sz="1997" b="1" kern="0" spc="60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Summer Progress: </a:t>
            </a:r>
            <a:r>
              <a:rPr lang="en-US" sz="1997" kern="0" spc="60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Work focused on greenhouse systems, electrical and fire safety, workshop and site improvements, and final commissioning. A ribbon cutting was held on September 2, 2025.       </a:t>
            </a:r>
            <a:br>
              <a:rPr lang="en-US" sz="1997" kern="0" spc="60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</a:br>
            <a:r>
              <a:rPr lang="en-US" sz="1997" kern="0" spc="60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 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3532892"/>
            <a:ext cx="3618595" cy="2504449"/>
          </a:xfrm>
          <a:prstGeom prst="rect">
            <a:avLst/>
          </a:prstGeom>
          <a:solidFill>
            <a:srgbClr val="143F9C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Object 5" descr="Overall Site 3of3.jpg"/>
          <p:cNvPicPr>
            <a:picLocks noChangeAspect="1"/>
          </p:cNvPicPr>
          <p:nvPr/>
        </p:nvPicPr>
        <p:blipFill>
          <a:blip r:embed="rId3"/>
          <a:srcRect l="13869" r="13869"/>
          <a:stretch/>
        </p:blipFill>
        <p:spPr>
          <a:xfrm>
            <a:off x="476131" y="3532892"/>
            <a:ext cx="3618595" cy="2504449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295201" y="6172343"/>
            <a:ext cx="3980455" cy="2591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Horticulture Center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4285178" y="3532892"/>
            <a:ext cx="3618595" cy="2504449"/>
          </a:xfrm>
          <a:prstGeom prst="rect">
            <a:avLst/>
          </a:prstGeom>
          <a:solidFill>
            <a:srgbClr val="143F9C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Object 8" descr="Picture7.png"/>
          <p:cNvPicPr>
            <a:picLocks noChangeAspect="1"/>
          </p:cNvPicPr>
          <p:nvPr/>
        </p:nvPicPr>
        <p:blipFill>
          <a:blip r:embed="rId4"/>
          <a:srcRect t="3819" b="3819"/>
          <a:stretch/>
        </p:blipFill>
        <p:spPr>
          <a:xfrm>
            <a:off x="4285178" y="3532892"/>
            <a:ext cx="3618595" cy="2504449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4104249" y="6172343"/>
            <a:ext cx="3980455" cy="2591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Landscape and Walkways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8094226" y="3532892"/>
            <a:ext cx="3618595" cy="2504449"/>
          </a:xfrm>
          <a:prstGeom prst="rect">
            <a:avLst/>
          </a:prstGeom>
          <a:solidFill>
            <a:srgbClr val="143F9C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Object 11" descr="Picture9.png"/>
          <p:cNvPicPr>
            <a:picLocks noChangeAspect="1"/>
          </p:cNvPicPr>
          <p:nvPr/>
        </p:nvPicPr>
        <p:blipFill>
          <a:blip r:embed="rId5"/>
          <a:srcRect t="3840" b="3840"/>
          <a:stretch/>
        </p:blipFill>
        <p:spPr>
          <a:xfrm>
            <a:off x="8094226" y="3532892"/>
            <a:ext cx="3618595" cy="2504449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7913296" y="6172343"/>
            <a:ext cx="3980455" cy="2591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Greenhouses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91221"/>
            <a:ext cx="12188952" cy="3704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919"/>
              </a:lnSpc>
              <a:buNone/>
            </a:pPr>
            <a:r>
              <a:rPr lang="en-US" sz="2400" b="1" kern="0" spc="66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Merritt College – Substation C</a:t>
            </a:r>
            <a:endParaRPr lang="en-US" sz="2400" b="1" dirty="0"/>
          </a:p>
        </p:txBody>
      </p:sp>
      <p:sp>
        <p:nvSpPr>
          <p:cNvPr id="3" name="Object 2"/>
          <p:cNvSpPr/>
          <p:nvPr/>
        </p:nvSpPr>
        <p:spPr>
          <a:xfrm>
            <a:off x="476130" y="966050"/>
            <a:ext cx="11236691" cy="111146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919"/>
              </a:lnSpc>
              <a:spcBef>
                <a:spcPts val="1578"/>
              </a:spcBef>
              <a:buNone/>
            </a:pPr>
            <a:r>
              <a:rPr lang="en-US" sz="2195" kern="0" spc="66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 Upgrading the 12kV electrical system and adding capacity to support the new Child Development Center. Substantial completion is scheduled for November 6, 2025, with a budget of $3.5M   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567158" y="2281858"/>
            <a:ext cx="10995951" cy="1111468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lIns="0" tIns="0" rIns="0" bIns="0" rtlCol="0" anchor="t"/>
          <a:lstStyle/>
          <a:p>
            <a:pPr algn="ctr">
              <a:lnSpc>
                <a:spcPts val="2919"/>
              </a:lnSpc>
              <a:spcBef>
                <a:spcPts val="1578"/>
              </a:spcBef>
              <a:buNone/>
            </a:pPr>
            <a:r>
              <a:rPr lang="en-US" sz="2195" b="1" kern="0" spc="66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 Summer Progress:</a:t>
            </a:r>
            <a:r>
              <a:rPr lang="en-US" sz="2195" kern="0" spc="66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 Excavation and conduit trenching, placement of conduits from manhole #13 to the new electrical vault, and vault backfilling.    </a:t>
            </a:r>
            <a:br>
              <a:rPr lang="en-US" sz="2195" kern="0" spc="66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</a:br>
            <a:r>
              <a:rPr lang="en-US" sz="2195" kern="0" spc="66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 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3780480"/>
            <a:ext cx="3618595" cy="2256861"/>
          </a:xfrm>
          <a:prstGeom prst="rect">
            <a:avLst/>
          </a:prstGeom>
          <a:solidFill>
            <a:srgbClr val="143F9C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Object 5" descr="sub c.png"/>
          <p:cNvPicPr>
            <a:picLocks noChangeAspect="1"/>
          </p:cNvPicPr>
          <p:nvPr/>
        </p:nvPicPr>
        <p:blipFill>
          <a:blip r:embed="rId3"/>
          <a:srcRect t="7211" b="45970"/>
          <a:stretch/>
        </p:blipFill>
        <p:spPr>
          <a:xfrm>
            <a:off x="476131" y="3780480"/>
            <a:ext cx="3618595" cy="2256861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295201" y="6172343"/>
            <a:ext cx="3980455" cy="2591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Electrical Vault Installation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4285178" y="3780480"/>
            <a:ext cx="3618595" cy="2256861"/>
          </a:xfrm>
          <a:prstGeom prst="rect">
            <a:avLst/>
          </a:prstGeom>
          <a:solidFill>
            <a:srgbClr val="143F9C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Object 8" descr="sub c.JPG"/>
          <p:cNvPicPr>
            <a:picLocks noChangeAspect="1"/>
          </p:cNvPicPr>
          <p:nvPr/>
        </p:nvPicPr>
        <p:blipFill>
          <a:blip r:embed="rId4"/>
          <a:srcRect t="7301" b="7300"/>
          <a:stretch/>
        </p:blipFill>
        <p:spPr>
          <a:xfrm>
            <a:off x="4285178" y="3780480"/>
            <a:ext cx="3618595" cy="2256861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4104249" y="6172343"/>
            <a:ext cx="3980455" cy="2591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Excavation and Site Work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8094226" y="3780480"/>
            <a:ext cx="3618595" cy="2256861"/>
          </a:xfrm>
          <a:prstGeom prst="rect">
            <a:avLst/>
          </a:prstGeom>
          <a:solidFill>
            <a:srgbClr val="143F9C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Object 11" descr="sub c trenching.png"/>
          <p:cNvPicPr>
            <a:picLocks noChangeAspect="1"/>
          </p:cNvPicPr>
          <p:nvPr/>
        </p:nvPicPr>
        <p:blipFill>
          <a:blip r:embed="rId5"/>
          <a:srcRect l="13668" t="28241"/>
          <a:stretch/>
        </p:blipFill>
        <p:spPr>
          <a:xfrm>
            <a:off x="8094226" y="3780480"/>
            <a:ext cx="3618595" cy="2256861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7913296" y="6172343"/>
            <a:ext cx="3980455" cy="2591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Conduit Installation to Vault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403323"/>
            <a:ext cx="12188952" cy="3176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502"/>
              </a:lnSpc>
              <a:buNone/>
            </a:pPr>
            <a:r>
              <a:rPr lang="en-US" sz="2400" b="1" kern="0" spc="56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College of Alameda - New Transportation and Technology Center</a:t>
            </a:r>
            <a:endParaRPr lang="en-US" sz="2400" b="1" dirty="0"/>
          </a:p>
        </p:txBody>
      </p:sp>
      <p:sp>
        <p:nvSpPr>
          <p:cNvPr id="3" name="Object 2"/>
          <p:cNvSpPr/>
          <p:nvPr/>
        </p:nvSpPr>
        <p:spPr>
          <a:xfrm>
            <a:off x="476131" y="896118"/>
            <a:ext cx="11005956" cy="12704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502"/>
              </a:lnSpc>
              <a:spcBef>
                <a:spcPts val="1352"/>
              </a:spcBef>
              <a:buNone/>
            </a:pPr>
            <a:r>
              <a:rPr lang="en-US" sz="1881" kern="0" spc="56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A new $17.95M facility for automotive, diesel, and auto body/paint programs, designed for hands-on learning, industry partnerships, and workforce training. The project includes demolition of Buildings B and E. The center opened for students in Fall 2025, with a ribbon cutting scheduled for September 30 and final completion targeted for November 2025   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295200" y="2341771"/>
            <a:ext cx="11417621" cy="952857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lIns="0" tIns="0" rIns="0" bIns="0" rtlCol="0" anchor="t"/>
          <a:lstStyle/>
          <a:p>
            <a:pPr algn="ctr">
              <a:lnSpc>
                <a:spcPts val="2502"/>
              </a:lnSpc>
              <a:spcBef>
                <a:spcPts val="1352"/>
              </a:spcBef>
              <a:buNone/>
            </a:pPr>
            <a:r>
              <a:rPr lang="en-US" sz="1881" b="1" kern="0" spc="56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Summer Progress:</a:t>
            </a:r>
            <a:r>
              <a:rPr lang="en-US" sz="1881" kern="0" spc="56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 Equipment relocation and installation, interior finishes, HVAC startup and testing, user group move-in, IT and AV system installation, and demolition of Buildings B and E.  </a:t>
            </a:r>
            <a:br>
              <a:rPr lang="en-US" sz="1881" kern="0" spc="56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</a:br>
            <a:r>
              <a:rPr lang="en-US" sz="1881" kern="0" spc="56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 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3694776"/>
            <a:ext cx="3618595" cy="2342564"/>
          </a:xfrm>
          <a:prstGeom prst="rect">
            <a:avLst/>
          </a:prstGeom>
          <a:solidFill>
            <a:srgbClr val="143F9C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Object 5" descr="DJI_20241010131855_0172_D.jpg"/>
          <p:cNvPicPr>
            <a:picLocks noChangeAspect="1"/>
          </p:cNvPicPr>
          <p:nvPr/>
        </p:nvPicPr>
        <p:blipFill>
          <a:blip r:embed="rId3"/>
          <a:srcRect t="7150" b="6447"/>
          <a:stretch/>
        </p:blipFill>
        <p:spPr>
          <a:xfrm>
            <a:off x="476131" y="3694776"/>
            <a:ext cx="3618595" cy="2342564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295201" y="6172343"/>
            <a:ext cx="3980455" cy="2591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New Facility – Aerial view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4285178" y="3694776"/>
            <a:ext cx="3618595" cy="2342564"/>
          </a:xfrm>
          <a:prstGeom prst="rect">
            <a:avLst/>
          </a:prstGeom>
          <a:solidFill>
            <a:srgbClr val="143F9C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Object 8" descr="nttc lift.jpeg"/>
          <p:cNvPicPr>
            <a:picLocks noChangeAspect="1"/>
          </p:cNvPicPr>
          <p:nvPr/>
        </p:nvPicPr>
        <p:blipFill>
          <a:blip r:embed="rId4"/>
          <a:srcRect l="6516" r="6516"/>
          <a:stretch/>
        </p:blipFill>
        <p:spPr>
          <a:xfrm>
            <a:off x="4285178" y="3694776"/>
            <a:ext cx="3618595" cy="2342564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4104249" y="6172343"/>
            <a:ext cx="3980455" cy="2591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Automotive Lab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8094226" y="3694776"/>
            <a:ext cx="3618595" cy="2342564"/>
          </a:xfrm>
          <a:prstGeom prst="rect">
            <a:avLst/>
          </a:prstGeom>
          <a:solidFill>
            <a:srgbClr val="143F9C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Object 11" descr="demo d.jpeg"/>
          <p:cNvPicPr>
            <a:picLocks noChangeAspect="1"/>
          </p:cNvPicPr>
          <p:nvPr/>
        </p:nvPicPr>
        <p:blipFill>
          <a:blip r:embed="rId5"/>
          <a:srcRect t="6842" b="6842"/>
          <a:stretch/>
        </p:blipFill>
        <p:spPr>
          <a:xfrm>
            <a:off x="8094226" y="3694776"/>
            <a:ext cx="3618595" cy="2342564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7913296" y="6172343"/>
            <a:ext cx="3980455" cy="2591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Demolition Building E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403323"/>
            <a:ext cx="12188952" cy="3176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502"/>
              </a:lnSpc>
              <a:buNone/>
            </a:pPr>
            <a:r>
              <a:rPr lang="en-US" sz="2400" b="1" kern="0" spc="56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Laney College Central Utility Plant</a:t>
            </a:r>
            <a:endParaRPr lang="en-US" sz="2400" b="1" dirty="0"/>
          </a:p>
        </p:txBody>
      </p:sp>
      <p:sp>
        <p:nvSpPr>
          <p:cNvPr id="3" name="Object 2"/>
          <p:cNvSpPr/>
          <p:nvPr/>
        </p:nvSpPr>
        <p:spPr>
          <a:xfrm>
            <a:off x="914400" y="896118"/>
            <a:ext cx="10637134" cy="95285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502"/>
              </a:lnSpc>
              <a:spcBef>
                <a:spcPts val="1352"/>
              </a:spcBef>
              <a:buNone/>
            </a:pPr>
            <a:r>
              <a:rPr lang="en-US" sz="1881" kern="0" spc="56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A $21.36M project delivering a new Central Utility Plant, ADA/path of travel upgrades across campus, and a new Building AA with mechanical and electrical infrastructure to support the Library/LRC. Completion is scheduled for October 2025   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0" y="2024152"/>
            <a:ext cx="11236691" cy="952857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lIns="0" tIns="0" rIns="0" bIns="0" rtlCol="0" anchor="t"/>
          <a:lstStyle/>
          <a:p>
            <a:pPr algn="ctr">
              <a:lnSpc>
                <a:spcPts val="2502"/>
              </a:lnSpc>
              <a:spcBef>
                <a:spcPts val="1352"/>
              </a:spcBef>
              <a:buNone/>
            </a:pPr>
            <a:r>
              <a:rPr lang="en-US" sz="1881" b="1" kern="0" spc="56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Summer Progress:</a:t>
            </a:r>
            <a:r>
              <a:rPr lang="en-US" sz="1881" kern="0" spc="56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 Work included site paving prep, fire alarm and electrical connections, controls wiring, inspections, and commissioning prep. Building AA structure is complete with electrical work underway. </a:t>
            </a:r>
            <a:br>
              <a:rPr lang="en-US" sz="1881" kern="0" spc="56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</a:br>
            <a:r>
              <a:rPr lang="en-US" sz="1881" kern="0" spc="56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 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3380530"/>
            <a:ext cx="3618595" cy="2656811"/>
          </a:xfrm>
          <a:prstGeom prst="rect">
            <a:avLst/>
          </a:prstGeom>
          <a:solidFill>
            <a:srgbClr val="143F9C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Object 5" descr="030 - boiler room, 4 boilers.jpg"/>
          <p:cNvPicPr>
            <a:picLocks noChangeAspect="1"/>
          </p:cNvPicPr>
          <p:nvPr/>
        </p:nvPicPr>
        <p:blipFill>
          <a:blip r:embed="rId3"/>
          <a:srcRect t="1053" b="1053"/>
          <a:stretch/>
        </p:blipFill>
        <p:spPr>
          <a:xfrm>
            <a:off x="476131" y="3380530"/>
            <a:ext cx="3618595" cy="2656811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295201" y="6172343"/>
            <a:ext cx="3980455" cy="2591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New Boilers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4285178" y="3380530"/>
            <a:ext cx="3618595" cy="2656811"/>
          </a:xfrm>
          <a:prstGeom prst="rect">
            <a:avLst/>
          </a:prstGeom>
          <a:solidFill>
            <a:srgbClr val="143F9C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Object 8" descr="013 - chiller rm, installation of chiller piping.jpg"/>
          <p:cNvPicPr>
            <a:picLocks noChangeAspect="1"/>
          </p:cNvPicPr>
          <p:nvPr/>
        </p:nvPicPr>
        <p:blipFill>
          <a:blip r:embed="rId4"/>
          <a:srcRect t="1053" b="1053"/>
          <a:stretch/>
        </p:blipFill>
        <p:spPr>
          <a:xfrm>
            <a:off x="4285178" y="3380530"/>
            <a:ext cx="3618595" cy="2656811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4104249" y="6172343"/>
            <a:ext cx="3980455" cy="2591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Piping in Chiller Room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8094226" y="3380530"/>
            <a:ext cx="3618595" cy="2656811"/>
          </a:xfrm>
          <a:prstGeom prst="rect">
            <a:avLst/>
          </a:prstGeom>
          <a:solidFill>
            <a:srgbClr val="143F9C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Object 11" descr="building AA.JPG"/>
          <p:cNvPicPr>
            <a:picLocks noChangeAspect="1"/>
          </p:cNvPicPr>
          <p:nvPr/>
        </p:nvPicPr>
        <p:blipFill>
          <a:blip r:embed="rId5"/>
          <a:srcRect l="9386" r="6737"/>
          <a:stretch/>
        </p:blipFill>
        <p:spPr>
          <a:xfrm>
            <a:off x="8094226" y="3380530"/>
            <a:ext cx="3618595" cy="2656811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7913296" y="6172343"/>
            <a:ext cx="3980455" cy="2591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Building AA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9020"/>
            <a:ext cx="12188952" cy="4234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336"/>
              </a:lnSpc>
              <a:buNone/>
            </a:pPr>
            <a:r>
              <a:rPr lang="en-US" sz="2508" b="1" kern="0" spc="75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Laney College - Library and Learning Resource Center</a:t>
            </a:r>
            <a:endParaRPr lang="en-US" b="1" dirty="0"/>
          </a:p>
        </p:txBody>
      </p:sp>
      <p:sp>
        <p:nvSpPr>
          <p:cNvPr id="3" name="Object 2"/>
          <p:cNvSpPr/>
          <p:nvPr/>
        </p:nvSpPr>
        <p:spPr>
          <a:xfrm>
            <a:off x="295202" y="1036081"/>
            <a:ext cx="11129012" cy="8469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336"/>
              </a:lnSpc>
              <a:spcBef>
                <a:spcPts val="1803"/>
              </a:spcBef>
              <a:buNone/>
            </a:pPr>
            <a:r>
              <a:rPr lang="en-US" sz="2400" kern="0" spc="75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A $93M project constructing a new Library and Learning Resource Center, providing modern spaces for study, collaboration, and student support. </a:t>
            </a:r>
            <a:r>
              <a:rPr lang="en-US" kern="0" spc="75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 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393538" y="2116601"/>
            <a:ext cx="11204295" cy="1270377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lIns="0" tIns="0" rIns="0" bIns="0" rtlCol="0" anchor="t"/>
          <a:lstStyle/>
          <a:p>
            <a:pPr algn="ctr">
              <a:lnSpc>
                <a:spcPts val="3336"/>
              </a:lnSpc>
              <a:spcBef>
                <a:spcPts val="1803"/>
              </a:spcBef>
              <a:buNone/>
            </a:pPr>
            <a:r>
              <a:rPr lang="en-US" sz="2400" b="1" kern="0" spc="75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Summer Progress:</a:t>
            </a:r>
            <a:r>
              <a:rPr lang="en-US" sz="2400" kern="0" spc="75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 Initial site work and mobilization advanced, with early construction activities and procurement underway.</a:t>
            </a:r>
            <a:br>
              <a:rPr lang="en-US" sz="2508" kern="0" spc="75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</a:br>
            <a:r>
              <a:rPr lang="en-US" sz="2508" kern="0" spc="75" dirty="0">
                <a:solidFill>
                  <a:srgbClr val="000000">
                    <a:alpha val="80000"/>
                  </a:srgbClr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 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3770957"/>
            <a:ext cx="3618595" cy="2266383"/>
          </a:xfrm>
          <a:prstGeom prst="rect">
            <a:avLst/>
          </a:prstGeom>
          <a:solidFill>
            <a:srgbClr val="143F9C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Object 5" descr="LRC site work.JPG"/>
          <p:cNvPicPr>
            <a:picLocks noChangeAspect="1"/>
          </p:cNvPicPr>
          <p:nvPr/>
        </p:nvPicPr>
        <p:blipFill>
          <a:blip r:embed="rId3"/>
          <a:srcRect t="26452" b="26452"/>
          <a:stretch/>
        </p:blipFill>
        <p:spPr>
          <a:xfrm>
            <a:off x="476131" y="3770957"/>
            <a:ext cx="3618595" cy="2266383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295201" y="6172343"/>
            <a:ext cx="3980455" cy="2591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Site Work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4285178" y="3770957"/>
            <a:ext cx="3618595" cy="2266383"/>
          </a:xfrm>
          <a:prstGeom prst="rect">
            <a:avLst/>
          </a:prstGeom>
          <a:solidFill>
            <a:srgbClr val="143F9C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Object 8" descr="lrc soil work.JPG"/>
          <p:cNvPicPr>
            <a:picLocks noChangeAspect="1"/>
          </p:cNvPicPr>
          <p:nvPr/>
        </p:nvPicPr>
        <p:blipFill>
          <a:blip r:embed="rId4"/>
          <a:srcRect t="8638" b="41894"/>
          <a:stretch/>
        </p:blipFill>
        <p:spPr>
          <a:xfrm>
            <a:off x="4285178" y="3770957"/>
            <a:ext cx="3618595" cy="2266383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4104249" y="6172343"/>
            <a:ext cx="3980455" cy="2591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Excavation and Soil Work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8094226" y="3770957"/>
            <a:ext cx="3618595" cy="2266383"/>
          </a:xfrm>
          <a:prstGeom prst="rect">
            <a:avLst/>
          </a:prstGeom>
          <a:solidFill>
            <a:srgbClr val="143F9C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Object 11" descr="lrc electric vault.JPG"/>
          <p:cNvPicPr>
            <a:picLocks noChangeAspect="1"/>
          </p:cNvPicPr>
          <p:nvPr/>
        </p:nvPicPr>
        <p:blipFill>
          <a:blip r:embed="rId5"/>
          <a:srcRect t="17699" b="27389"/>
          <a:stretch/>
        </p:blipFill>
        <p:spPr>
          <a:xfrm>
            <a:off x="8094226" y="3770957"/>
            <a:ext cx="3618595" cy="2266383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7913296" y="6172343"/>
            <a:ext cx="3980455" cy="2591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latin typeface="Jost" pitchFamily="34" charset="0"/>
                <a:ea typeface="Jost" pitchFamily="34" charset="-122"/>
                <a:cs typeface="Jost" pitchFamily="34" charset="-120"/>
              </a:rPr>
              <a:t>Electric Vault Installation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1D50B-DE19-AB85-B77F-C4581B7E0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Coming Soon - Bond Projects Across the District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6F7C7-15C8-2545-DC4D-F218DBA7F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076446"/>
            <a:ext cx="11277599" cy="550954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Upcoming bond-funded projects will continue modernizing facilities, improving infrastructure, and expanding student spaces:</a:t>
            </a:r>
            <a:endParaRPr lang="en-US" sz="2400" b="1" dirty="0"/>
          </a:p>
          <a:p>
            <a:pPr>
              <a:lnSpc>
                <a:spcPct val="150000"/>
              </a:lnSpc>
            </a:pPr>
            <a:r>
              <a:rPr lang="en-US" sz="2400" b="1" dirty="0"/>
              <a:t>Merritt College</a:t>
            </a:r>
            <a:r>
              <a:rPr lang="en-US" sz="2400" dirty="0"/>
              <a:t> – Substations B &amp; D upgrades; Allied Health shell space build-out (including the Center for Social Justice and Civic Engagement); ADA improvements; and Gym Modernization.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Laney College</a:t>
            </a:r>
            <a:r>
              <a:rPr lang="en-US" sz="2400" dirty="0"/>
              <a:t> – Theater Modernization, Locker Room Modernization, Campuswide Fire Alarm Modernization, and Student Center Modernization.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Berkeley City College</a:t>
            </a:r>
            <a:r>
              <a:rPr lang="en-US" sz="2400" dirty="0"/>
              <a:t> – Center Street Building Modernization.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College of Alameda</a:t>
            </a:r>
            <a:r>
              <a:rPr lang="en-US" sz="2400" dirty="0"/>
              <a:t> – Aviation Hangars A &amp; B Modernization, and campuswide ADA upgrades</a:t>
            </a:r>
            <a:r>
              <a:rPr lang="en-US" sz="29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77343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Peralta Community College District 2023">
      <a:dk1>
        <a:srgbClr val="000000"/>
      </a:dk1>
      <a:lt1>
        <a:srgbClr val="FFFFFF"/>
      </a:lt1>
      <a:dk2>
        <a:srgbClr val="203F5E"/>
      </a:dk2>
      <a:lt2>
        <a:srgbClr val="F0F1F6"/>
      </a:lt2>
      <a:accent1>
        <a:srgbClr val="0E4C90"/>
      </a:accent1>
      <a:accent2>
        <a:srgbClr val="D15E14"/>
      </a:accent2>
      <a:accent3>
        <a:srgbClr val="AA9767"/>
      </a:accent3>
      <a:accent4>
        <a:srgbClr val="1D8649"/>
      </a:accent4>
      <a:accent5>
        <a:srgbClr val="416BA9"/>
      </a:accent5>
      <a:accent6>
        <a:srgbClr val="103459"/>
      </a:accent6>
      <a:hlink>
        <a:srgbClr val="46B9F4"/>
      </a:hlink>
      <a:folHlink>
        <a:srgbClr val="D879A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9FE41371-1B41-8F4F-A108-AAC68DB346A7}" vid="{43F0D9B5-23C3-CE4D-A09E-E3024A529E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C0A3F26-FE1F-428D-9BE4-290D88CD85D7}">
  <we:reference id="wa200005566" version="3.0.0.3" store="en-US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28</TotalTime>
  <Words>761</Words>
  <Application>Microsoft Office PowerPoint</Application>
  <PresentationFormat>Widescreen</PresentationFormat>
  <Paragraphs>61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Wingdings</vt:lpstr>
      <vt:lpstr>Arial</vt:lpstr>
      <vt:lpstr>Aptos Display</vt:lpstr>
      <vt:lpstr>Jost</vt:lpstr>
      <vt:lpstr>1_Office Theme</vt:lpstr>
      <vt:lpstr>Fall 2025 Bond Project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Coming Soon - Bond Projects Across the District </vt:lpstr>
      <vt:lpstr>Fall 2025  Bond Project Update  Thank You!</vt:lpstr>
    </vt:vector>
  </TitlesOfParts>
  <Company>Beautiful.ai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 2025 CBOC Update</dc:title>
  <dc:subject>Fall 2025 CBOC Update</dc:subject>
  <dc:creator>amarsh8@gmail.com</dc:creator>
  <cp:lastModifiedBy>Amy Marshall</cp:lastModifiedBy>
  <cp:revision>2</cp:revision>
  <dcterms:created xsi:type="dcterms:W3CDTF">2025-09-08T03:12:40Z</dcterms:created>
  <dcterms:modified xsi:type="dcterms:W3CDTF">2025-09-08T03:56:17Z</dcterms:modified>
</cp:coreProperties>
</file>