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C:\Users\nathan\Documents\PCCD\COA\AB705%20ENGLISH%20CHARTS%20PCCD%20-%2018102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[AB705 ENGLISH CHARTS PCCD - 181026.xlsx]TRN 1YR FTC by CMPS pct!ptLVL-ES-PVT-HCNT</c:name>
    <c:fmtId val="67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493827295133815"/>
              <c:y val="-0.15600085446318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0375269919514857"/>
              <c:y val="-0.14364336474344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352068408832364"/>
              <c:y val="-0.106463862872716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704136817664729"/>
              <c:y val="-0.103237685209906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17862564617096"/>
              <c:y val="-0.078639341032095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-0.0280492725805396"/>
              <c:y val="-0.118721214810941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-0.00176031147076155"/>
              <c:y val="-0.10113916148433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389600191942766"/>
              <c:y val="-0.0858956486830403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48392664942143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880171022080924"/>
              <c:y val="-0.0387141319537148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161308883140479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22583243639667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6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-6.45451293217596E-17"/>
              <c:y val="-0.0290355989652861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7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161308883140479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8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-0.0193637624857805"/>
              <c:y val="-0.022583243639667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9"/>
        <c:spPr>
          <a:solidFill>
            <a:schemeClr val="accent4"/>
          </a:solidFill>
          <a:ln>
            <a:noFill/>
          </a:ln>
          <a:effectLst/>
          <a:sp3d/>
        </c:spPr>
        <c:dLbl>
          <c:idx val="0"/>
          <c:layout>
            <c:manualLayout>
              <c:x val="-0.0176034204416185"/>
              <c:y val="0.00322617766280956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1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493827295133815"/>
              <c:y val="-0.15600085446318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2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0375269919514857"/>
              <c:y val="-0.14364336474344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3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352068408832364"/>
              <c:y val="-0.106463862872716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4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704136817664729"/>
              <c:y val="-0.103237685209906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5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17862564617096"/>
              <c:y val="-0.078639341032095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6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7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880171022080924"/>
              <c:y val="-0.0387141319537148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8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48392664942143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9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389600191942766"/>
              <c:y val="-0.0858956486830403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0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-0.00176031147076155"/>
              <c:y val="-0.10113916148433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1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-0.0280492725805396"/>
              <c:y val="-0.118721214810941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3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161308883140479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4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22583243639667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5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-6.45451293217596E-17"/>
              <c:y val="-0.0290355989652861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6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161308883140479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7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-0.0193637624857805"/>
              <c:y val="-0.022583243639667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8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9"/>
        <c:spPr>
          <a:solidFill>
            <a:schemeClr val="accent4"/>
          </a:solidFill>
          <a:ln>
            <a:noFill/>
          </a:ln>
          <a:effectLst/>
          <a:sp3d/>
        </c:spPr>
        <c:dLbl>
          <c:idx val="0"/>
          <c:layout>
            <c:manualLayout>
              <c:x val="-0.0176034204416185"/>
              <c:y val="0.00322617766280956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1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493827295133815"/>
              <c:y val="-0.15600085446318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2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0375269919514857"/>
              <c:y val="-0.14364336474344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3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352068408832364"/>
              <c:y val="-0.106463862872716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4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704136817664729"/>
              <c:y val="-0.103237685209906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5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17862564617096"/>
              <c:y val="-0.078639341032095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6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7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880171022080924"/>
              <c:y val="-0.0387141319537148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8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48392664942143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9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389600191942766"/>
              <c:y val="-0.0858956486830403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50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-0.00176031147076155"/>
              <c:y val="-0.10113916148433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51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-0.0280492725805396"/>
              <c:y val="-0.118721214810941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5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53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161308883140479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54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22583243639667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55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-6.45451293217596E-17"/>
              <c:y val="-0.0290355989652861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56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161308883140479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57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-0.0193637624857805"/>
              <c:y val="-0.022583243639667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58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59"/>
        <c:spPr>
          <a:solidFill>
            <a:schemeClr val="accent4"/>
          </a:solidFill>
          <a:ln>
            <a:noFill/>
          </a:ln>
          <a:effectLst/>
          <a:sp3d/>
        </c:spPr>
        <c:dLbl>
          <c:idx val="0"/>
          <c:layout>
            <c:manualLayout>
              <c:x val="-0.0176034204416185"/>
              <c:y val="0.00322617766280956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1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493827295133815"/>
              <c:y val="-0.15600085446318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2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0375269919514857"/>
              <c:y val="-0.14364336474344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3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352068408832364"/>
              <c:y val="-0.106463862872716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4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704136817664729"/>
              <c:y val="-0.103237685209906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5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0.00399531001247805"/>
              <c:y val="-0.116058935861857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6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7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880171022080924"/>
              <c:y val="-0.0387141319537148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8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136612021857918"/>
              <c:y val="-0.0671024306163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9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389600191942766"/>
              <c:y val="-0.0858956486830403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0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-0.00176031147076155"/>
              <c:y val="-0.10113916148433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1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-0.0321476055247193"/>
              <c:y val="-0.0976726927192002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3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161308883140479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4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22583243639667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5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0136612021857923"/>
              <c:y val="-0.0500840651822824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6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-0.00819672131147541"/>
              <c:y val="-0.0629054326548576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7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-0.0193637624857805"/>
              <c:y val="-0.022583243639667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8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79"/>
        <c:spPr>
          <a:solidFill>
            <a:schemeClr val="accent4"/>
          </a:solidFill>
          <a:ln>
            <a:noFill/>
          </a:ln>
          <a:effectLst/>
          <a:sp3d/>
        </c:spPr>
        <c:dLbl>
          <c:idx val="0"/>
          <c:layout>
            <c:manualLayout>
              <c:x val="-0.0176034204416185"/>
              <c:y val="0.00322617766280956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1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493827295133815"/>
              <c:y val="-0.15600085446318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2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0375269919514857"/>
              <c:y val="-0.14364336474344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3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352068408832364"/>
              <c:y val="-0.106463862872716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4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0704136817664729"/>
              <c:y val="-0.103237685209906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5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0.00399531001247805"/>
              <c:y val="-0.116058935861857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6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7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880171022080924"/>
              <c:y val="-0.0387141319537148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8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136612021857918"/>
              <c:y val="-0.0671024306163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9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389600191942766"/>
              <c:y val="-0.0858956486830403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0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-0.00176031147076155"/>
              <c:y val="-0.10113916148433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1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-0.0321476055247193"/>
              <c:y val="-0.0976726927192002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3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161308883140479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4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"/>
              <c:y val="-0.022583243639667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5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0.00136612021857923"/>
              <c:y val="-0.0500840651822824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6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-0.00819672131147541"/>
              <c:y val="-0.0629054326548576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7"/>
        <c:spPr>
          <a:solidFill>
            <a:schemeClr val="accent3"/>
          </a:solidFill>
          <a:ln>
            <a:noFill/>
          </a:ln>
          <a:effectLst/>
          <a:sp3d/>
        </c:spPr>
        <c:dLbl>
          <c:idx val="0"/>
          <c:layout>
            <c:manualLayout>
              <c:x val="-0.0193637624857805"/>
              <c:y val="-0.022583243639667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8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9"/>
        <c:spPr>
          <a:solidFill>
            <a:schemeClr val="accent4"/>
          </a:solidFill>
          <a:ln>
            <a:noFill/>
          </a:ln>
          <a:effectLst/>
          <a:sp3d/>
        </c:spPr>
        <c:dLbl>
          <c:idx val="0"/>
          <c:layout>
            <c:manualLayout>
              <c:x val="-0.0176034204416185"/>
              <c:y val="0.00322617766280956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1"/>
        <c:dLbl>
          <c:idx val="0"/>
          <c:layout>
            <c:manualLayout>
              <c:x val="0.00493827295133815"/>
              <c:y val="-0.15600085446318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2"/>
        <c:dLbl>
          <c:idx val="0"/>
          <c:layout>
            <c:manualLayout>
              <c:x val="0.000375269919514857"/>
              <c:y val="-0.143643364743449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3"/>
        <c:dLbl>
          <c:idx val="0"/>
          <c:layout>
            <c:manualLayout>
              <c:x val="0.00352068408832364"/>
              <c:y val="-0.106463862872716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4"/>
        <c:dLbl>
          <c:idx val="0"/>
          <c:layout>
            <c:manualLayout>
              <c:x val="0.00704136817664729"/>
              <c:y val="-0.103237685209906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5"/>
        <c:dLbl>
          <c:idx val="0"/>
          <c:layout>
            <c:manualLayout>
              <c:x val="-0.00399531001247805"/>
              <c:y val="-0.116058935861857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6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7"/>
        <c:dLbl>
          <c:idx val="0"/>
          <c:layout>
            <c:manualLayout>
              <c:x val="0.00880171022080924"/>
              <c:y val="-0.0387141319537148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8"/>
        <c:dLbl>
          <c:idx val="0"/>
          <c:layout>
            <c:manualLayout>
              <c:x val="0.00136612021857918"/>
              <c:y val="-0.0671024306163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9"/>
        <c:dLbl>
          <c:idx val="0"/>
          <c:layout>
            <c:manualLayout>
              <c:x val="0.00389600191942766"/>
              <c:y val="-0.0858956486830403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0"/>
        <c:dLbl>
          <c:idx val="0"/>
          <c:layout>
            <c:manualLayout>
              <c:x val="-0.00176031147076155"/>
              <c:y val="-0.10113916148433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1"/>
        <c:dLbl>
          <c:idx val="0"/>
          <c:layout>
            <c:manualLayout>
              <c:x val="-0.0321476055247193"/>
              <c:y val="-0.0976726927192002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2"/>
        <c:spPr>
          <a:solidFill>
            <a:schemeClr val="accent1"/>
          </a:solidFill>
          <a:ln w="25400"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3"/>
        <c:dLbl>
          <c:idx val="0"/>
          <c:layout>
            <c:manualLayout>
              <c:x val="0.0"/>
              <c:y val="-0.0161308883140479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4"/>
        <c:dLbl>
          <c:idx val="0"/>
          <c:layout>
            <c:manualLayout>
              <c:x val="0.0"/>
              <c:y val="-0.022583243639667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5"/>
        <c:dLbl>
          <c:idx val="0"/>
          <c:layout>
            <c:manualLayout>
              <c:x val="0.00136612021857923"/>
              <c:y val="-0.0500840651822824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6"/>
        <c:dLbl>
          <c:idx val="0"/>
          <c:layout>
            <c:manualLayout>
              <c:x val="-0.00819672131147541"/>
              <c:y val="-0.0629054326548576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7"/>
        <c:dLbl>
          <c:idx val="0"/>
          <c:layout>
            <c:manualLayout>
              <c:x val="-0.0193637624857805"/>
              <c:y val="-0.022583243639667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8"/>
        <c:spPr>
          <a:solidFill>
            <a:schemeClr val="accent1"/>
          </a:solidFill>
          <a:ln w="25400"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9"/>
        <c:dLbl>
          <c:idx val="0"/>
          <c:layout>
            <c:manualLayout>
              <c:x val="-0.0176034204416185"/>
              <c:y val="0.00322617766280956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c:spPr>
          <c:txPr>
            <a:bodyPr rot="0" spcFirstLastPara="1" vertOverflow="ellipsis" horzOverflow="clip" vert="horz" wrap="square" lIns="36576" tIns="18288" rIns="36576" bIns="18288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0"/>
        <c:spPr>
          <a:solidFill>
            <a:schemeClr val="accent1"/>
          </a:solidFill>
          <a:ln w="25400"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1"/>
        <c:spPr>
          <a:solidFill>
            <a:schemeClr val="accent4"/>
          </a:solidFill>
          <a:ln w="25400"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3"/>
        <c:spPr>
          <a:solidFill>
            <a:schemeClr val="accent2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4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568504832291075"/>
              <c:y val="-0.145426933075162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5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568504832291066"/>
              <c:y val="-0.13633774975796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6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568504832291066"/>
              <c:y val="-0.149971524733761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7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125071063104037"/>
              <c:y val="-0.165877595538857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8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-0.0261512222853894"/>
              <c:y val="-0.102253312318474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29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113700966458215"/>
              <c:y val="-0.0840749456840783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0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261512222853894"/>
              <c:y val="-0.0886195373426771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1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0113700966458215"/>
              <c:y val="-0.0954364248305752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2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0.0181921546333145"/>
              <c:y val="0.00227229582929933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3"/>
        <c:spPr>
          <a:solidFill>
            <a:schemeClr val="accent3"/>
          </a:solidFill>
          <a:ln w="25400">
            <a:noFill/>
          </a:ln>
          <a:effectLst/>
          <a:sp3d/>
        </c:spPr>
        <c:dLbl>
          <c:idx val="0"/>
          <c:layout>
            <c:manualLayout>
              <c:x val="-0.0216031836270609"/>
              <c:y val="0.0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4"/>
        <c:spPr>
          <a:solidFill>
            <a:schemeClr val="accent3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0795906765207504"/>
              <c:y val="0.0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5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102330869812393"/>
              <c:y val="0.00908918331719765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6"/>
        <c:spPr>
          <a:solidFill>
            <a:schemeClr val="accent2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7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125071063104037"/>
              <c:y val="-0.165877595538857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8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568504832291066"/>
              <c:y val="-0.149971524733761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9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568504832291066"/>
              <c:y val="-0.13633774975796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0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568504832291075"/>
              <c:y val="-0.145426933075162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1"/>
        <c:spPr>
          <a:solidFill>
            <a:schemeClr val="accent4"/>
          </a:solidFill>
          <a:ln w="25400"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2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0113700966458215"/>
              <c:y val="-0.0954364248305752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3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261512222853894"/>
              <c:y val="-0.0886195373426771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4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113700966458215"/>
              <c:y val="-0.0840749456840783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5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-0.0261512222853894"/>
              <c:y val="-0.102253312318474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6"/>
        <c:spPr>
          <a:solidFill>
            <a:schemeClr val="accent1"/>
          </a:solidFill>
          <a:ln w="25400"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7"/>
        <c:spPr>
          <a:solidFill>
            <a:schemeClr val="accent3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0795906765207504"/>
              <c:y val="0.0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8"/>
        <c:spPr>
          <a:solidFill>
            <a:schemeClr val="accent3"/>
          </a:solidFill>
          <a:ln w="25400">
            <a:noFill/>
          </a:ln>
          <a:effectLst/>
          <a:sp3d/>
        </c:spPr>
        <c:dLbl>
          <c:idx val="0"/>
          <c:layout>
            <c:manualLayout>
              <c:x val="-0.0216031836270609"/>
              <c:y val="0.0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9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0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102330869812393"/>
              <c:y val="0.00908918331719765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1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0.0181921546333145"/>
              <c:y val="0.00227229582929933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2"/>
        <c:spPr>
          <a:solidFill>
            <a:schemeClr val="accent2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3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125071063104037"/>
              <c:y val="-0.165877595538857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4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568504832291066"/>
              <c:y val="-0.149971524733761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5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568504832291066"/>
              <c:y val="-0.13633774975796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6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568504832291075"/>
              <c:y val="-0.145426933075162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7"/>
        <c:spPr>
          <a:solidFill>
            <a:schemeClr val="accent4"/>
          </a:solidFill>
          <a:ln w="25400"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8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0113700966458215"/>
              <c:y val="-0.0954364248305752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59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261512222853894"/>
              <c:y val="-0.0886195373426771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60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113700966458215"/>
              <c:y val="-0.0840749456840783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61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-0.0261512222853894"/>
              <c:y val="-0.102253312318474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62"/>
        <c:spPr>
          <a:solidFill>
            <a:schemeClr val="accent1"/>
          </a:solidFill>
          <a:ln w="25400"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63"/>
        <c:spPr>
          <a:solidFill>
            <a:schemeClr val="accent3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0795906765207504"/>
              <c:y val="0.0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64"/>
        <c:spPr>
          <a:solidFill>
            <a:schemeClr val="accent3"/>
          </a:solidFill>
          <a:ln w="25400">
            <a:noFill/>
          </a:ln>
          <a:effectLst/>
          <a:sp3d/>
        </c:spPr>
        <c:dLbl>
          <c:idx val="0"/>
          <c:layout>
            <c:manualLayout>
              <c:x val="-0.0216031836270609"/>
              <c:y val="0.0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65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66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102330869812393"/>
              <c:y val="0.00908918331719765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67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0.0181921546333145"/>
              <c:y val="0.00227229582929933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68"/>
        <c:spPr>
          <a:solidFill>
            <a:schemeClr val="accent2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69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125071063104037"/>
              <c:y val="-0.165877595538857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70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568504832291066"/>
              <c:y val="-0.149971524733761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71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568504832291066"/>
              <c:y val="-0.13633774975796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72"/>
        <c:spPr>
          <a:solidFill>
            <a:schemeClr val="accent2"/>
          </a:solidFill>
          <a:ln>
            <a:noFill/>
          </a:ln>
          <a:effectLst/>
          <a:sp3d/>
        </c:spPr>
        <c:dLbl>
          <c:idx val="0"/>
          <c:layout>
            <c:manualLayout>
              <c:x val="0.00568504832291075"/>
              <c:y val="-0.145426933075162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73"/>
        <c:spPr>
          <a:solidFill>
            <a:schemeClr val="accent4"/>
          </a:solidFill>
          <a:ln w="25400"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74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0113700966458215"/>
              <c:y val="-0.0954364248305752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75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261512222853894"/>
              <c:y val="-0.0886195373426771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76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113700966458215"/>
              <c:y val="-0.0840749456840783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77"/>
        <c:spPr>
          <a:solidFill>
            <a:schemeClr val="accent4"/>
          </a:solidFill>
          <a:ln w="25400">
            <a:noFill/>
          </a:ln>
          <a:effectLst/>
          <a:sp3d/>
        </c:spPr>
        <c:dLbl>
          <c:idx val="0"/>
          <c:layout>
            <c:manualLayout>
              <c:x val="-0.0261512222853894"/>
              <c:y val="-0.102253312318474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78"/>
        <c:spPr>
          <a:solidFill>
            <a:schemeClr val="accent1"/>
          </a:solidFill>
          <a:ln w="25400"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79"/>
        <c:spPr>
          <a:solidFill>
            <a:schemeClr val="accent3"/>
          </a:solidFill>
          <a:ln w="25400">
            <a:noFill/>
          </a:ln>
          <a:effectLst/>
          <a:sp3d/>
        </c:spPr>
        <c:dLbl>
          <c:idx val="0"/>
          <c:layout>
            <c:manualLayout>
              <c:x val="0.00795906765207504"/>
              <c:y val="0.0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80"/>
        <c:spPr>
          <a:solidFill>
            <a:schemeClr val="accent3"/>
          </a:solidFill>
          <a:ln w="25400">
            <a:noFill/>
          </a:ln>
          <a:effectLst/>
          <a:sp3d/>
        </c:spPr>
        <c:dLbl>
          <c:idx val="0"/>
          <c:layout>
            <c:manualLayout>
              <c:x val="-0.0216031836270609"/>
              <c:y val="0.0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8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82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.0102330869812393"/>
              <c:y val="0.00908918331719765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83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0.0181921546333145"/>
              <c:y val="0.00227229582929933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84"/>
        <c:spPr>
          <a:solidFill>
            <a:schemeClr val="accent2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85"/>
        <c:dLbl>
          <c:idx val="0"/>
          <c:layout>
            <c:manualLayout>
              <c:x val="0.0125071063104037"/>
              <c:y val="-0.165877595538857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86"/>
        <c:dLbl>
          <c:idx val="0"/>
          <c:layout>
            <c:manualLayout>
              <c:x val="0.00568504832291066"/>
              <c:y val="-0.149971524733761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87"/>
        <c:dLbl>
          <c:idx val="0"/>
          <c:layout>
            <c:manualLayout>
              <c:x val="0.00568504832291066"/>
              <c:y val="-0.136337749757965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88"/>
        <c:dLbl>
          <c:idx val="0"/>
          <c:layout>
            <c:manualLayout>
              <c:x val="0.00568504832291075"/>
              <c:y val="-0.145426933075162"/>
            </c:manualLayout>
          </c:layout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89"/>
        <c:spPr>
          <a:solidFill>
            <a:schemeClr val="accent4"/>
          </a:solidFill>
          <a:ln w="25400"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90"/>
        <c:dLbl>
          <c:idx val="0"/>
          <c:layout>
            <c:manualLayout>
              <c:x val="0.00113700966458215"/>
              <c:y val="-0.0954364248305752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91"/>
        <c:dLbl>
          <c:idx val="0"/>
          <c:layout>
            <c:manualLayout>
              <c:x val="0.0261512222853894"/>
              <c:y val="-0.0886195373426771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92"/>
        <c:dLbl>
          <c:idx val="0"/>
          <c:layout>
            <c:manualLayout>
              <c:x val="0.0113700966458215"/>
              <c:y val="-0.0840749456840783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93"/>
        <c:dLbl>
          <c:idx val="0"/>
          <c:layout>
            <c:manualLayout>
              <c:x val="-0.0261512222853894"/>
              <c:y val="-0.102253312318474"/>
            </c:manualLayout>
          </c:layout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94"/>
        <c:spPr>
          <a:solidFill>
            <a:schemeClr val="accent1"/>
          </a:solidFill>
          <a:ln w="25400"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95"/>
        <c:dLbl>
          <c:idx val="0"/>
          <c:layout>
            <c:manualLayout>
              <c:x val="0.00795906765207504"/>
              <c:y val="0.0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96"/>
        <c:dLbl>
          <c:idx val="0"/>
          <c:layout>
            <c:manualLayout>
              <c:x val="-0.0216031836270609"/>
              <c:y val="0.0"/>
            </c:manualLayout>
          </c:layout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97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98"/>
        <c:dLbl>
          <c:idx val="0"/>
          <c:layout>
            <c:manualLayout>
              <c:x val="0.0102330869812393"/>
              <c:y val="0.00908918331719765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99"/>
        <c:dLbl>
          <c:idx val="0"/>
          <c:layout>
            <c:manualLayout>
              <c:x val="-0.0181921546333145"/>
              <c:y val="0.00227229582929933"/>
            </c:manualLayout>
          </c:layout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c:spPr>
          <c:txPr>
            <a:bodyPr rot="0" spcFirstLastPara="1" vertOverflow="ellipsis" horzOverflow="clip" vert="horz" wrap="square" lIns="91440" tIns="91440" rIns="91440" bIns="9144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200"/>
        <c:spPr>
          <a:solidFill>
            <a:schemeClr val="accent1"/>
          </a:solidFill>
          <a:ln w="73025" cap="rnd">
            <a:solidFill>
              <a:schemeClr val="accent1">
                <a:alpha val="91000"/>
              </a:schemeClr>
            </a:solidFill>
            <a:round/>
          </a:ln>
          <a:effectLst/>
        </c:spPr>
        <c:marker>
          <c:spPr>
            <a:solidFill>
              <a:schemeClr val="tx2">
                <a:lumMod val="20000"/>
                <a:lumOff val="80000"/>
              </a:schemeClr>
            </a:solidFill>
            <a:ln w="107950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1"/>
        <c:spPr>
          <a:solidFill>
            <a:schemeClr val="accent1"/>
          </a:solidFill>
          <a:ln w="73025" cap="rnd">
            <a:solidFill>
              <a:schemeClr val="accent1"/>
            </a:solidFill>
            <a:round/>
          </a:ln>
          <a:effectLst/>
        </c:spPr>
        <c:marker>
          <c:spPr>
            <a:solidFill>
              <a:schemeClr val="accent1"/>
            </a:solidFill>
            <a:ln w="101600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2"/>
        <c:spPr>
          <a:solidFill>
            <a:schemeClr val="accent1"/>
          </a:solidFill>
          <a:ln w="73025" cap="rnd">
            <a:solidFill>
              <a:schemeClr val="accent1"/>
            </a:solidFill>
            <a:round/>
          </a:ln>
          <a:effectLst/>
        </c:spPr>
        <c:marker>
          <c:spPr>
            <a:solidFill>
              <a:schemeClr val="accent1"/>
            </a:solidFill>
            <a:ln w="101600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3"/>
        <c:spPr>
          <a:solidFill>
            <a:schemeClr val="accent1"/>
          </a:solidFill>
          <a:ln w="73025" cap="rnd">
            <a:solidFill>
              <a:schemeClr val="bg1">
                <a:lumMod val="85000"/>
              </a:schemeClr>
            </a:solidFill>
            <a:round/>
          </a:ln>
          <a:effectLst/>
        </c:spPr>
        <c:marker>
          <c:spPr>
            <a:solidFill>
              <a:schemeClr val="bg1">
                <a:lumMod val="85000"/>
              </a:schemeClr>
            </a:solidFill>
            <a:ln w="101600">
              <a:solidFill>
                <a:schemeClr val="bg1">
                  <a:lumMod val="85000"/>
                </a:schemeClr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4"/>
        <c:spPr>
          <a:solidFill>
            <a:schemeClr val="accent1"/>
          </a:solidFill>
          <a:ln w="73025" cap="rnd">
            <a:solidFill>
              <a:schemeClr val="accent1"/>
            </a:solidFill>
            <a:round/>
          </a:ln>
          <a:effectLst/>
        </c:spPr>
        <c:marker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5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6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7"/>
        <c:spPr>
          <a:solidFill>
            <a:schemeClr val="accent1"/>
          </a:solidFill>
          <a:ln w="127000" cap="rnd">
            <a:solidFill>
              <a:schemeClr val="bg1">
                <a:lumMod val="75000"/>
                <a:alpha val="61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8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09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10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0.0020686070635275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11"/>
        <c:spPr>
          <a:solidFill>
            <a:schemeClr val="accent1"/>
          </a:solidFill>
          <a:ln w="127000" cap="rnd">
            <a:solidFill>
              <a:schemeClr val="bg1">
                <a:lumMod val="75000"/>
                <a:alpha val="61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0.0041372141270550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12"/>
        <c:spPr>
          <a:solidFill>
            <a:schemeClr val="accent1"/>
          </a:solidFill>
          <a:ln w="88900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-0.01448024944469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13"/>
        <c:spPr>
          <a:solidFill>
            <a:schemeClr val="accent1"/>
          </a:solidFill>
          <a:ln w="88900" cap="rnd">
            <a:solidFill>
              <a:schemeClr val="accent4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0.02896049888938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14"/>
        <c:spPr>
          <a:solidFill>
            <a:schemeClr val="accent1"/>
          </a:solidFill>
          <a:ln w="88900" cap="rnd">
            <a:solidFill>
              <a:schemeClr val="accent3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-0.00206860706352765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15"/>
        <c:spPr>
          <a:solidFill>
            <a:schemeClr val="accent1"/>
          </a:solidFill>
          <a:ln w="88900" cap="rnd">
            <a:solidFill>
              <a:schemeClr val="accent4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layout>
            <c:manualLayout>
              <c:x val="0.00231466630895639"/>
              <c:y val="0.020829697703681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16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17"/>
        <c:spPr>
          <a:solidFill>
            <a:schemeClr val="accent1"/>
          </a:solidFill>
          <a:ln w="88900" cap="rnd">
            <a:solidFill>
              <a:schemeClr val="accent3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18"/>
        <c:spPr>
          <a:solidFill>
            <a:schemeClr val="accent1"/>
          </a:solidFill>
          <a:ln w="127000" cap="rnd">
            <a:solidFill>
              <a:schemeClr val="bg1">
                <a:lumMod val="75000"/>
                <a:alpha val="61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19"/>
        <c:spPr>
          <a:solidFill>
            <a:schemeClr val="accent1"/>
          </a:solidFill>
          <a:ln w="88900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20"/>
        <c:spPr>
          <a:solidFill>
            <a:schemeClr val="accent1"/>
          </a:solidFill>
          <a:ln w="88900" cap="rnd">
            <a:solidFill>
              <a:schemeClr val="accent4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21"/>
        <c:spPr>
          <a:solidFill>
            <a:schemeClr val="accent1"/>
          </a:solidFill>
          <a:ln w="88900" cap="rnd">
            <a:solidFill>
              <a:schemeClr val="accent3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22"/>
        <c:spPr>
          <a:solidFill>
            <a:schemeClr val="accent1"/>
          </a:solidFill>
          <a:ln w="88900" cap="rnd">
            <a:solidFill>
              <a:schemeClr val="accent4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23"/>
        <c:spPr>
          <a:solidFill>
            <a:schemeClr val="accent1"/>
          </a:solidFill>
          <a:ln w="127000" cap="rnd">
            <a:solidFill>
              <a:schemeClr val="bg1">
                <a:lumMod val="75000"/>
                <a:alpha val="61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24"/>
        <c:spPr>
          <a:solidFill>
            <a:schemeClr val="accent1"/>
          </a:solidFill>
          <a:ln w="88900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25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26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27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0.0020686070635275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28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29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30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31"/>
        <c:spPr>
          <a:solidFill>
            <a:schemeClr val="accent1"/>
          </a:solidFill>
          <a:ln w="88900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-0.01448024944469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32"/>
        <c:spPr>
          <a:solidFill>
            <a:schemeClr val="accent1"/>
          </a:solidFill>
          <a:ln w="88900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33"/>
        <c:spPr>
          <a:solidFill>
            <a:schemeClr val="accent1"/>
          </a:solidFill>
          <a:ln w="88900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34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35"/>
        <c:spPr>
          <a:solidFill>
            <a:schemeClr val="accent1"/>
          </a:solidFill>
          <a:ln w="88900" cap="rnd">
            <a:solidFill>
              <a:schemeClr val="accent3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-0.00206860706352765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36"/>
        <c:spPr>
          <a:solidFill>
            <a:schemeClr val="accent1"/>
          </a:solidFill>
          <a:ln w="88900" cap="rnd">
            <a:solidFill>
              <a:schemeClr val="accent3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37"/>
        <c:spPr>
          <a:solidFill>
            <a:schemeClr val="accent1"/>
          </a:solidFill>
          <a:ln w="88900" cap="rnd">
            <a:solidFill>
              <a:schemeClr val="accent3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38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39"/>
        <c:spPr>
          <a:solidFill>
            <a:schemeClr val="accent1"/>
          </a:solidFill>
          <a:ln w="88900" cap="rnd">
            <a:solidFill>
              <a:schemeClr val="accent4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0.02896049888938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40"/>
        <c:spPr>
          <a:solidFill>
            <a:schemeClr val="accent1"/>
          </a:solidFill>
          <a:ln w="88900" cap="rnd">
            <a:solidFill>
              <a:schemeClr val="accent4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41"/>
        <c:spPr>
          <a:solidFill>
            <a:schemeClr val="accent1"/>
          </a:solidFill>
          <a:ln w="88900" cap="rnd">
            <a:solidFill>
              <a:schemeClr val="accent4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42"/>
        <c:spPr>
          <a:solidFill>
            <a:schemeClr val="accent1"/>
          </a:solidFill>
          <a:ln w="88900" cap="rnd">
            <a:solidFill>
              <a:schemeClr val="accent4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layout>
            <c:manualLayout>
              <c:x val="0.00231466630895639"/>
              <c:y val="0.020829697703681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43"/>
        <c:spPr>
          <a:solidFill>
            <a:schemeClr val="accent1"/>
          </a:solidFill>
          <a:ln w="127000" cap="rnd">
            <a:solidFill>
              <a:schemeClr val="bg1">
                <a:lumMod val="75000"/>
                <a:alpha val="61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44"/>
        <c:spPr>
          <a:solidFill>
            <a:schemeClr val="accent1"/>
          </a:solidFill>
          <a:ln w="127000" cap="rnd">
            <a:solidFill>
              <a:schemeClr val="bg1">
                <a:lumMod val="75000"/>
                <a:alpha val="61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0.0041372141270550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45"/>
        <c:spPr>
          <a:solidFill>
            <a:schemeClr val="accent1"/>
          </a:solidFill>
          <a:ln w="127000" cap="rnd">
            <a:solidFill>
              <a:schemeClr val="bg1">
                <a:lumMod val="75000"/>
                <a:alpha val="61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46"/>
        <c:spPr>
          <a:solidFill>
            <a:schemeClr val="accent1"/>
          </a:solidFill>
          <a:ln w="127000" cap="rnd">
            <a:solidFill>
              <a:schemeClr val="bg1">
                <a:lumMod val="75000"/>
                <a:alpha val="61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47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48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0.0020686070635275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49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50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51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52"/>
        <c:spPr>
          <a:solidFill>
            <a:schemeClr val="accent1"/>
          </a:solidFill>
          <a:ln w="88900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-0.01448024944469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53"/>
        <c:spPr>
          <a:solidFill>
            <a:schemeClr val="accent1"/>
          </a:solidFill>
          <a:ln w="88900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54"/>
        <c:spPr>
          <a:solidFill>
            <a:schemeClr val="accent1"/>
          </a:solidFill>
          <a:ln w="88900" cap="rnd">
            <a:solidFill>
              <a:schemeClr val="accent2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>
              <a:solidFill>
                <a:schemeClr val="accent2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55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56"/>
        <c:spPr>
          <a:solidFill>
            <a:schemeClr val="accent1"/>
          </a:solidFill>
          <a:ln w="88900" cap="rnd">
            <a:solidFill>
              <a:schemeClr val="accent3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-0.00206860706352765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57"/>
        <c:spPr>
          <a:solidFill>
            <a:schemeClr val="accent1"/>
          </a:solidFill>
          <a:ln w="88900" cap="rnd">
            <a:solidFill>
              <a:schemeClr val="accent3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58"/>
        <c:spPr>
          <a:solidFill>
            <a:schemeClr val="accent1"/>
          </a:solidFill>
          <a:ln w="88900" cap="rnd">
            <a:solidFill>
              <a:schemeClr val="accent3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3"/>
            </a:solidFill>
            <a:ln w="9525">
              <a:solidFill>
                <a:schemeClr val="accent3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59"/>
        <c:spPr>
          <a:solidFill>
            <a:schemeClr val="accent1"/>
          </a:solidFill>
          <a:ln w="8890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60"/>
        <c:spPr>
          <a:solidFill>
            <a:schemeClr val="accent1"/>
          </a:solidFill>
          <a:ln w="88900" cap="rnd">
            <a:solidFill>
              <a:schemeClr val="accent4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0.02896049888938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61"/>
        <c:spPr>
          <a:solidFill>
            <a:schemeClr val="accent1"/>
          </a:solidFill>
          <a:ln w="88900" cap="rnd">
            <a:solidFill>
              <a:schemeClr val="accent4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62"/>
        <c:spPr>
          <a:solidFill>
            <a:schemeClr val="accent1"/>
          </a:solidFill>
          <a:ln w="88900" cap="rnd">
            <a:solidFill>
              <a:schemeClr val="accent4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63"/>
        <c:spPr>
          <a:solidFill>
            <a:schemeClr val="accent1"/>
          </a:solidFill>
          <a:ln w="88900" cap="rnd">
            <a:solidFill>
              <a:schemeClr val="accent4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layout>
            <c:manualLayout>
              <c:x val="0.00231466630895639"/>
              <c:y val="0.020829697703681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64"/>
        <c:spPr>
          <a:solidFill>
            <a:schemeClr val="accent1"/>
          </a:solidFill>
          <a:ln w="127000" cap="rnd">
            <a:solidFill>
              <a:schemeClr val="bg1">
                <a:lumMod val="75000"/>
                <a:alpha val="61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65"/>
        <c:spPr>
          <a:solidFill>
            <a:schemeClr val="accent1"/>
          </a:solidFill>
          <a:ln w="127000" cap="rnd">
            <a:solidFill>
              <a:schemeClr val="bg1">
                <a:lumMod val="75000"/>
                <a:alpha val="61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layout>
            <c:manualLayout>
              <c:x val="-0.0590412456472236"/>
              <c:y val="0.0041372141270550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66"/>
        <c:spPr>
          <a:solidFill>
            <a:schemeClr val="accent1"/>
          </a:solidFill>
          <a:ln w="127000" cap="rnd">
            <a:solidFill>
              <a:schemeClr val="bg1">
                <a:lumMod val="75000"/>
                <a:alpha val="61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67"/>
        <c:spPr>
          <a:solidFill>
            <a:schemeClr val="accent1"/>
          </a:solidFill>
          <a:ln w="127000" cap="rnd">
            <a:solidFill>
              <a:schemeClr val="bg1">
                <a:lumMod val="75000"/>
                <a:alpha val="61000"/>
              </a:schemeClr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0.0514041601419926"/>
          <c:y val="0.0449927928890903"/>
          <c:w val="0.929904856270752"/>
          <c:h val="0.791596436887326"/>
        </c:manualLayout>
      </c:layout>
      <c:lineChart>
        <c:grouping val="standard"/>
        <c:varyColors val="0"/>
        <c:ser>
          <c:idx val="0"/>
          <c:order val="0"/>
          <c:tx>
            <c:strRef>
              <c:f>'TRN 1YR FTC by CMPS pct'!$B$5:$B$6</c:f>
              <c:strCache>
                <c:ptCount val="1"/>
                <c:pt idx="0">
                  <c:v>Berkeley</c:v>
                </c:pt>
              </c:strCache>
            </c:strRef>
          </c:tx>
          <c:spPr>
            <a:ln w="889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0590412456472236"/>
                  <c:y val="0.002068607063527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7DA-4A3B-907A-E31177A602C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7DA-4A3B-907A-E31177A602C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7DA-4A3B-907A-E31177A602C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'TRN 1YR FTC by CMPS pct'!$A$7:$A$11</c:f>
              <c:strCache>
                <c:ptCount val="4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</c:strCache>
            </c:strRef>
          </c:cat>
          <c:val>
            <c:numRef>
              <c:f>'TRN 1YR FTC by CMPS pct'!$B$7:$B$11</c:f>
              <c:numCache>
                <c:formatCode>0%</c:formatCode>
                <c:ptCount val="4"/>
                <c:pt idx="0">
                  <c:v>0.352710646636185</c:v>
                </c:pt>
                <c:pt idx="1">
                  <c:v>0.334355828220859</c:v>
                </c:pt>
                <c:pt idx="2">
                  <c:v>0.440042826552463</c:v>
                </c:pt>
                <c:pt idx="3">
                  <c:v>0.45935960591133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07DA-4A3B-907A-E31177A602CC}"/>
            </c:ext>
          </c:extLst>
        </c:ser>
        <c:ser>
          <c:idx val="1"/>
          <c:order val="1"/>
          <c:tx>
            <c:strRef>
              <c:f>'TRN 1YR FTC by CMPS pct'!$C$5:$C$6</c:f>
              <c:strCache>
                <c:ptCount val="1"/>
                <c:pt idx="0">
                  <c:v>Alameda</c:v>
                </c:pt>
              </c:strCache>
            </c:strRef>
          </c:tx>
          <c:spPr>
            <a:ln w="889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0590412456472236"/>
                  <c:y val="-0.0144802494446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7DA-4A3B-907A-E31177A602C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7DA-4A3B-907A-E31177A602C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7DA-4A3B-907A-E31177A602C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'TRN 1YR FTC by CMPS pct'!$A$7:$A$11</c:f>
              <c:strCache>
                <c:ptCount val="4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</c:strCache>
            </c:strRef>
          </c:cat>
          <c:val>
            <c:numRef>
              <c:f>'TRN 1YR FTC by CMPS pct'!$C$7:$C$11</c:f>
              <c:numCache>
                <c:formatCode>0%</c:formatCode>
                <c:ptCount val="4"/>
                <c:pt idx="0">
                  <c:v>0.258064516129032</c:v>
                </c:pt>
                <c:pt idx="1">
                  <c:v>0.233183856502242</c:v>
                </c:pt>
                <c:pt idx="2">
                  <c:v>0.360955056179775</c:v>
                </c:pt>
                <c:pt idx="3">
                  <c:v>0.361379310344828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07DA-4A3B-907A-E31177A602CC}"/>
            </c:ext>
          </c:extLst>
        </c:ser>
        <c:ser>
          <c:idx val="2"/>
          <c:order val="2"/>
          <c:tx>
            <c:strRef>
              <c:f>'TRN 1YR FTC by CMPS pct'!$D$5:$D$6</c:f>
              <c:strCache>
                <c:ptCount val="1"/>
                <c:pt idx="0">
                  <c:v>Laney</c:v>
                </c:pt>
              </c:strCache>
            </c:strRef>
          </c:tx>
          <c:spPr>
            <a:ln w="889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0590412456472236"/>
                  <c:y val="-0.002068607063527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07DA-4A3B-907A-E31177A602C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07DA-4A3B-907A-E31177A602C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07DA-4A3B-907A-E31177A602C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'TRN 1YR FTC by CMPS pct'!$A$7:$A$11</c:f>
              <c:strCache>
                <c:ptCount val="4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</c:strCache>
            </c:strRef>
          </c:cat>
          <c:val>
            <c:numRef>
              <c:f>'TRN 1YR FTC by CMPS pct'!$D$7:$D$11</c:f>
              <c:numCache>
                <c:formatCode>0%</c:formatCode>
                <c:ptCount val="4"/>
                <c:pt idx="0">
                  <c:v>0.206191588785047</c:v>
                </c:pt>
                <c:pt idx="1">
                  <c:v>0.219018404907976</c:v>
                </c:pt>
                <c:pt idx="2">
                  <c:v>0.244834710743802</c:v>
                </c:pt>
                <c:pt idx="3">
                  <c:v>0.288482238966631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07DA-4A3B-907A-E31177A602CC}"/>
            </c:ext>
          </c:extLst>
        </c:ser>
        <c:ser>
          <c:idx val="3"/>
          <c:order val="3"/>
          <c:tx>
            <c:strRef>
              <c:f>'TRN 1YR FTC by CMPS pct'!$E$5:$E$6</c:f>
              <c:strCache>
                <c:ptCount val="1"/>
                <c:pt idx="0">
                  <c:v>Merritt</c:v>
                </c:pt>
              </c:strCache>
            </c:strRef>
          </c:tx>
          <c:spPr>
            <a:ln w="8890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0590412456472236"/>
                  <c:y val="0.0289604988893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07DA-4A3B-907A-E31177A602C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07DA-4A3B-907A-E31177A602C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07DA-4A3B-907A-E31177A602C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00231466630895639"/>
                  <c:y val="0.02082969770368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07DA-4A3B-907A-E31177A602C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'TRN 1YR FTC by CMPS pct'!$A$7:$A$11</c:f>
              <c:strCache>
                <c:ptCount val="4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</c:strCache>
            </c:strRef>
          </c:cat>
          <c:val>
            <c:numRef>
              <c:f>'TRN 1YR FTC by CMPS pct'!$E$7:$E$11</c:f>
              <c:numCache>
                <c:formatCode>0%</c:formatCode>
                <c:ptCount val="4"/>
                <c:pt idx="0">
                  <c:v>0.20125786163522</c:v>
                </c:pt>
                <c:pt idx="1">
                  <c:v>0.182564102564103</c:v>
                </c:pt>
                <c:pt idx="2">
                  <c:v>0.257516339869281</c:v>
                </c:pt>
                <c:pt idx="3">
                  <c:v>0.275761973875181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07DA-4A3B-907A-E31177A602CC}"/>
            </c:ext>
          </c:extLst>
        </c:ser>
        <c:ser>
          <c:idx val="4"/>
          <c:order val="4"/>
          <c:tx>
            <c:strRef>
              <c:f>'TRN 1YR FTC by CMPS pct'!$F$5:$F$6</c:f>
              <c:strCache>
                <c:ptCount val="1"/>
                <c:pt idx="0">
                  <c:v>District</c:v>
                </c:pt>
              </c:strCache>
            </c:strRef>
          </c:tx>
          <c:spPr>
            <a:ln w="127000" cap="rnd">
              <a:solidFill>
                <a:schemeClr val="bg1">
                  <a:lumMod val="75000"/>
                  <a:alpha val="61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0590412456472236"/>
                  <c:y val="0.004137214127055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07DA-4A3B-907A-E31177A602C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07DA-4A3B-907A-E31177A602C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07DA-4A3B-907A-E31177A602C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'TRN 1YR FTC by CMPS pct'!$A$7:$A$11</c:f>
              <c:strCache>
                <c:ptCount val="4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</c:strCache>
            </c:strRef>
          </c:cat>
          <c:val>
            <c:numRef>
              <c:f>'TRN 1YR FTC by CMPS pct'!$F$7:$F$11</c:f>
              <c:numCache>
                <c:formatCode>0%</c:formatCode>
                <c:ptCount val="4"/>
                <c:pt idx="0">
                  <c:v>0.239464882943144</c:v>
                </c:pt>
                <c:pt idx="1">
                  <c:v>0.237573899715349</c:v>
                </c:pt>
                <c:pt idx="2">
                  <c:v>0.303670360110803</c:v>
                </c:pt>
                <c:pt idx="3">
                  <c:v>0.320839580209895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4-07DA-4A3B-907A-E31177A602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105828352"/>
        <c:axId val="-1105748704"/>
      </c:lineChart>
      <c:catAx>
        <c:axId val="-1105828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5748704"/>
        <c:crosses val="autoZero"/>
        <c:auto val="1"/>
        <c:lblAlgn val="ctr"/>
        <c:lblOffset val="100"/>
        <c:noMultiLvlLbl val="0"/>
      </c:catAx>
      <c:valAx>
        <c:axId val="-1105748704"/>
        <c:scaling>
          <c:orientation val="minMax"/>
          <c:min val="0.15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05828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78CD9A-E80E-4305-9C64-64D3D7810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A9B224B-EB34-486C-B2D3-687149B2B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C271F8-6D91-4F56-97F6-9C4BEA7B7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38AE-5EF1-4224-9733-5F5D46DB1474}" type="datetimeFigureOut">
              <a:rPr lang="en-US" smtClean="0"/>
              <a:t>2/19/19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76369C-507A-4DE7-A9B2-0FADF36FF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05B05A-90BA-440B-8FD1-8CE016793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8E07-0116-4981-83AB-9FFB803F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2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1ED887-0CF0-4F76-B13A-D9BDAC145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CBDACED-B9A5-45B7-A2A1-B6E983F64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A33FE2-4F08-4510-B688-9994C3287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38AE-5EF1-4224-9733-5F5D46DB1474}" type="datetimeFigureOut">
              <a:rPr lang="en-US" smtClean="0"/>
              <a:t>2/19/19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6C6F47-3099-4308-9D6B-7E1AD3B24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5CECC3-AE64-437E-99E8-D2CCAB9A1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8E07-0116-4981-83AB-9FFB803F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3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63F1D40-19E8-4D9A-821D-B6A0756D49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99A587F-CA4F-42CE-839F-46920B451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5857DC-8B78-4B83-AD28-BAEC9C5B8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38AE-5EF1-4224-9733-5F5D46DB1474}" type="datetimeFigureOut">
              <a:rPr lang="en-US" smtClean="0"/>
              <a:t>2/19/19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B1DE73-6F76-4D77-AF40-28DB208D6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C0F3B2-F409-4973-AD3A-112E9C8C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8E07-0116-4981-83AB-9FFB803F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2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3262B6-7005-4422-AE19-981A59E0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74E562-6723-4817-A2B7-4D4C82FB4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097011-0D76-4C76-B961-2EF53971A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38AE-5EF1-4224-9733-5F5D46DB1474}" type="datetimeFigureOut">
              <a:rPr lang="en-US" smtClean="0"/>
              <a:t>2/19/19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607ED5-F8F8-4D9D-8FAE-079EE6C9F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4C00F6-607F-45F6-8CA9-3F5BA8EEF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8E07-0116-4981-83AB-9FFB803F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8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E53DD8-A190-4D5C-9FA3-72CB3E146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C05067-D920-4B9F-BD9F-63FEB3046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17C150-A1AB-43C1-AC0B-C3B645477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38AE-5EF1-4224-9733-5F5D46DB1474}" type="datetimeFigureOut">
              <a:rPr lang="en-US" smtClean="0"/>
              <a:t>2/19/19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6AAFCD-BDDC-4AFB-B26A-2DB88AF7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96A59F-9A5C-4955-97DB-63F3EB86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8E07-0116-4981-83AB-9FFB803F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21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50CA0A-461B-4D0D-89E7-F5F8F79A5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912B28-4595-47D3-8912-16239C4DE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0D931E8-C9A6-4533-BA4B-E253F9890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7F34666-0409-475F-858C-F74E827B6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38AE-5EF1-4224-9733-5F5D46DB1474}" type="datetimeFigureOut">
              <a:rPr lang="en-US" smtClean="0"/>
              <a:t>2/19/19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874FAE-626B-429A-A135-822D3A325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023254E-8F2A-4C79-84A1-5EC0FA71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8E07-0116-4981-83AB-9FFB803F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5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4C7F6F-9516-4BEE-A135-D79B14578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87F7CF-FB96-40C0-98BE-2332A456C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E1A30F3-29F3-4F40-B64B-F23603891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6FC339B-1B06-416D-B732-04894831AD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3B6EDD4-B96A-4BB6-9797-760B1F454C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7817302-7FA8-4C1B-A548-70B352BFB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38AE-5EF1-4224-9733-5F5D46DB1474}" type="datetimeFigureOut">
              <a:rPr lang="en-US" smtClean="0"/>
              <a:t>2/19/19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C98AE90-B5B2-4D96-A4F6-16917229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00770F8-1F39-464C-BF51-0F526C67D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8E07-0116-4981-83AB-9FFB803F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9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CB39A9-16E4-455B-BE5E-387D9088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3573826-523F-425F-81BD-1C6289A92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38AE-5EF1-4224-9733-5F5D46DB1474}" type="datetimeFigureOut">
              <a:rPr lang="en-US" smtClean="0"/>
              <a:t>2/19/19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246CD59-6EE7-49CD-A98F-60F04456E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CCF1F61-FFC8-4DCE-9203-A0EB7F66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8E07-0116-4981-83AB-9FFB803F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6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0C688AE-4E88-4181-9672-4AE56AFDD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38AE-5EF1-4224-9733-5F5D46DB1474}" type="datetimeFigureOut">
              <a:rPr lang="en-US" smtClean="0"/>
              <a:t>2/19/19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2825BF2-1753-4F8F-A04D-D2BCC3899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FFA848A-BA3B-4838-9D27-DCA527DF9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8E07-0116-4981-83AB-9FFB803F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389EFF-4BE4-4E6F-ADC7-204479F4B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685C4E-41DB-4044-BC10-0182A4021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76F416-E83A-499D-B281-CB7DCDE96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C08EF7D-4AFA-4E9E-BC37-512483CCB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38AE-5EF1-4224-9733-5F5D46DB1474}" type="datetimeFigureOut">
              <a:rPr lang="en-US" smtClean="0"/>
              <a:t>2/19/19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37CB939-599E-4E7C-80D8-E551C211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D1F4043-5D73-432E-9298-5A66AD698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8E07-0116-4981-83AB-9FFB803F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4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10FB59-4FAD-4A8A-BC9D-C79BE99A8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6445139-08DE-46A8-847F-CBBF6B4151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DA329D1-0F87-46B7-B919-9CE0FC215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D2D7BD-F969-4E6F-89C8-0EC93AD10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38AE-5EF1-4224-9733-5F5D46DB1474}" type="datetimeFigureOut">
              <a:rPr lang="en-US" smtClean="0"/>
              <a:t>2/19/19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A12983-1D05-4BCD-90FA-F56F7625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B01CD93-9605-4941-A1C4-97AF9D76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8E07-0116-4981-83AB-9FFB803F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52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44EB785-6420-4BBA-A9A8-B2F0F9CC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8D9769B-595F-45CA-B5EC-0133AD86C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D820BB-E28A-49CA-90C3-685CB5D5E3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038AE-5EF1-4224-9733-5F5D46DB1474}" type="datetimeFigureOut">
              <a:rPr lang="en-US" smtClean="0"/>
              <a:t>2/19/19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C365052-7CF2-45F4-9EF2-819E41E2AB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F6BE9D-9CF2-4384-9C60-1F1DA7093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C8E07-0116-4981-83AB-9FFB803F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4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0ACDA4-CD6E-47AB-B404-EFBA1A6DE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Percentage of first-time students successfully completing transferable English in one year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A9132895-2FB5-49F6-9E6C-FB3FFB0547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8631647"/>
              </p:ext>
            </p:extLst>
          </p:nvPr>
        </p:nvGraphicFramePr>
        <p:xfrm>
          <a:off x="838200" y="995680"/>
          <a:ext cx="10871552" cy="5014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9C347A9-C49D-42B6-A8A7-C339B0922B7B}"/>
              </a:ext>
            </a:extLst>
          </p:cNvPr>
          <p:cNvSpPr txBox="1"/>
          <p:nvPr/>
        </p:nvSpPr>
        <p:spPr>
          <a:xfrm>
            <a:off x="81280" y="6027003"/>
            <a:ext cx="9133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    First-time college status is derived from SB15 (Enrollment Status), application and enrollment history.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Data source:  Peralta CCD Operational Data Store (ODS), extracted 10/22/18.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Analysis is under review by college researchers and may be modified.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5948218-6807-4F95-BFAE-E877DB12788B}"/>
              </a:ext>
            </a:extLst>
          </p:cNvPr>
          <p:cNvSpPr txBox="1"/>
          <p:nvPr/>
        </p:nvSpPr>
        <p:spPr>
          <a:xfrm rot="19596783">
            <a:off x="599088" y="1088471"/>
            <a:ext cx="1747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>
                    <a:alpha val="70000"/>
                  </a:srgbClr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914171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20772</TotalTime>
  <Words>61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Percentage of first-time students successfully completing transferable English in one year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pellegrin</dc:creator>
  <cp:lastModifiedBy>Microsoft Office User</cp:lastModifiedBy>
  <cp:revision>96</cp:revision>
  <dcterms:created xsi:type="dcterms:W3CDTF">2018-10-10T03:55:07Z</dcterms:created>
  <dcterms:modified xsi:type="dcterms:W3CDTF">2019-02-19T08:16:23Z</dcterms:modified>
</cp:coreProperties>
</file>